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2.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2"/>
  </p:notesMasterIdLst>
  <p:handoutMasterIdLst>
    <p:handoutMasterId r:id="rId143"/>
  </p:handoutMasterIdLst>
  <p:sldIdLst>
    <p:sldId id="1276" r:id="rId2"/>
    <p:sldId id="1087" r:id="rId3"/>
    <p:sldId id="1088" r:id="rId4"/>
    <p:sldId id="1837" r:id="rId5"/>
    <p:sldId id="1348" r:id="rId6"/>
    <p:sldId id="1552" r:id="rId7"/>
    <p:sldId id="1770" r:id="rId8"/>
    <p:sldId id="1779" r:id="rId9"/>
    <p:sldId id="1780" r:id="rId10"/>
    <p:sldId id="1781" r:id="rId11"/>
    <p:sldId id="1782" r:id="rId12"/>
    <p:sldId id="1783" r:id="rId13"/>
    <p:sldId id="1784" r:id="rId14"/>
    <p:sldId id="1785" r:id="rId15"/>
    <p:sldId id="1534" r:id="rId16"/>
    <p:sldId id="1873" r:id="rId17"/>
    <p:sldId id="1543" r:id="rId18"/>
    <p:sldId id="1787" r:id="rId19"/>
    <p:sldId id="1788" r:id="rId20"/>
    <p:sldId id="1789" r:id="rId21"/>
    <p:sldId id="1791" r:id="rId22"/>
    <p:sldId id="1793" r:id="rId23"/>
    <p:sldId id="2052" r:id="rId24"/>
    <p:sldId id="1795" r:id="rId25"/>
    <p:sldId id="1797" r:id="rId26"/>
    <p:sldId id="1796" r:id="rId27"/>
    <p:sldId id="1800" r:id="rId28"/>
    <p:sldId id="1806" r:id="rId29"/>
    <p:sldId id="1808" r:id="rId30"/>
    <p:sldId id="1812" r:id="rId31"/>
    <p:sldId id="1898" r:id="rId32"/>
    <p:sldId id="1814" r:id="rId33"/>
    <p:sldId id="1815" r:id="rId34"/>
    <p:sldId id="1877" r:id="rId35"/>
    <p:sldId id="1816" r:id="rId36"/>
    <p:sldId id="2055" r:id="rId37"/>
    <p:sldId id="1817" r:id="rId38"/>
    <p:sldId id="1854" r:id="rId39"/>
    <p:sldId id="1904" r:id="rId40"/>
    <p:sldId id="1844" r:id="rId41"/>
    <p:sldId id="1838" r:id="rId42"/>
    <p:sldId id="1341" r:id="rId43"/>
    <p:sldId id="1095" r:id="rId44"/>
    <p:sldId id="1096" r:id="rId45"/>
    <p:sldId id="2021" r:id="rId46"/>
    <p:sldId id="2022" r:id="rId47"/>
    <p:sldId id="2053" r:id="rId48"/>
    <p:sldId id="2008" r:id="rId49"/>
    <p:sldId id="2010" r:id="rId50"/>
    <p:sldId id="2014" r:id="rId51"/>
    <p:sldId id="2054" r:id="rId52"/>
    <p:sldId id="2011" r:id="rId53"/>
    <p:sldId id="2012" r:id="rId54"/>
    <p:sldId id="2019" r:id="rId55"/>
    <p:sldId id="1765" r:id="rId56"/>
    <p:sldId id="1881" r:id="rId57"/>
    <p:sldId id="1883" r:id="rId58"/>
    <p:sldId id="1884" r:id="rId59"/>
    <p:sldId id="1903" r:id="rId60"/>
    <p:sldId id="1885" r:id="rId61"/>
    <p:sldId id="1886" r:id="rId62"/>
    <p:sldId id="1905" r:id="rId63"/>
    <p:sldId id="1910" r:id="rId64"/>
    <p:sldId id="1906" r:id="rId65"/>
    <p:sldId id="1911" r:id="rId66"/>
    <p:sldId id="1900" r:id="rId67"/>
    <p:sldId id="1912" r:id="rId68"/>
    <p:sldId id="1913" r:id="rId69"/>
    <p:sldId id="1914" r:id="rId70"/>
    <p:sldId id="1901" r:id="rId71"/>
    <p:sldId id="1887" r:id="rId72"/>
    <p:sldId id="1889" r:id="rId73"/>
    <p:sldId id="1893" r:id="rId74"/>
    <p:sldId id="1880" r:id="rId75"/>
    <p:sldId id="1144" r:id="rId76"/>
    <p:sldId id="1147" r:id="rId77"/>
    <p:sldId id="1150" r:id="rId78"/>
    <p:sldId id="1302" r:id="rId79"/>
    <p:sldId id="1306" r:id="rId80"/>
    <p:sldId id="1156" r:id="rId81"/>
    <p:sldId id="1891" r:id="rId82"/>
    <p:sldId id="1177" r:id="rId83"/>
    <p:sldId id="1178" r:id="rId84"/>
    <p:sldId id="1180" r:id="rId85"/>
    <p:sldId id="1196" r:id="rId86"/>
    <p:sldId id="1902" r:id="rId87"/>
    <p:sldId id="1198" r:id="rId88"/>
    <p:sldId id="1856" r:id="rId89"/>
    <p:sldId id="1857" r:id="rId90"/>
    <p:sldId id="1858" r:id="rId91"/>
    <p:sldId id="1859" r:id="rId92"/>
    <p:sldId id="1860" r:id="rId93"/>
    <p:sldId id="1861" r:id="rId94"/>
    <p:sldId id="1862" r:id="rId95"/>
    <p:sldId id="1863" r:id="rId96"/>
    <p:sldId id="1864" r:id="rId97"/>
    <p:sldId id="1865" r:id="rId98"/>
    <p:sldId id="1866" r:id="rId99"/>
    <p:sldId id="1867" r:id="rId100"/>
    <p:sldId id="1830" r:id="rId101"/>
    <p:sldId id="1894" r:id="rId102"/>
    <p:sldId id="1200" r:id="rId103"/>
    <p:sldId id="1205" r:id="rId104"/>
    <p:sldId id="1207" r:id="rId105"/>
    <p:sldId id="1213" r:id="rId106"/>
    <p:sldId id="1214" r:id="rId107"/>
    <p:sldId id="1215" r:id="rId108"/>
    <p:sldId id="1216" r:id="rId109"/>
    <p:sldId id="1217" r:id="rId110"/>
    <p:sldId id="1218" r:id="rId111"/>
    <p:sldId id="1219" r:id="rId112"/>
    <p:sldId id="1220" r:id="rId113"/>
    <p:sldId id="1895" r:id="rId114"/>
    <p:sldId id="1897" r:id="rId115"/>
    <p:sldId id="1222" r:id="rId116"/>
    <p:sldId id="2025" r:id="rId117"/>
    <p:sldId id="2026" r:id="rId118"/>
    <p:sldId id="2027" r:id="rId119"/>
    <p:sldId id="2036" r:id="rId120"/>
    <p:sldId id="2035" r:id="rId121"/>
    <p:sldId id="2034" r:id="rId122"/>
    <p:sldId id="2032" r:id="rId123"/>
    <p:sldId id="2031" r:id="rId124"/>
    <p:sldId id="2030" r:id="rId125"/>
    <p:sldId id="2029" r:id="rId126"/>
    <p:sldId id="2037" r:id="rId127"/>
    <p:sldId id="2039" r:id="rId128"/>
    <p:sldId id="2038" r:id="rId129"/>
    <p:sldId id="2043" r:id="rId130"/>
    <p:sldId id="2040" r:id="rId131"/>
    <p:sldId id="2046" r:id="rId132"/>
    <p:sldId id="2048" r:id="rId133"/>
    <p:sldId id="2047" r:id="rId134"/>
    <p:sldId id="2050" r:id="rId135"/>
    <p:sldId id="1239" r:id="rId136"/>
    <p:sldId id="1240" r:id="rId137"/>
    <p:sldId id="1241" r:id="rId138"/>
    <p:sldId id="1242" r:id="rId139"/>
    <p:sldId id="1243" r:id="rId140"/>
    <p:sldId id="1244" r:id="rId141"/>
  </p:sldIdLst>
  <p:sldSz cx="9144000" cy="6858000" type="screen4x3"/>
  <p:notesSz cx="6858000" cy="9144000"/>
  <p:defaultTextStyle>
    <a:defPPr>
      <a:defRPr lang="zh-CN"/>
    </a:defPPr>
    <a:lvl1pPr algn="l" rtl="0" fontAlgn="base">
      <a:spcBef>
        <a:spcPct val="0"/>
      </a:spcBef>
      <a:spcAft>
        <a:spcPct val="0"/>
      </a:spcAft>
      <a:defRPr sz="3200" kern="1200">
        <a:solidFill>
          <a:schemeClr val="tx1"/>
        </a:solidFill>
        <a:latin typeface="Arial" pitchFamily="34" charset="0"/>
        <a:ea typeface="宋体" pitchFamily="2" charset="-122"/>
        <a:cs typeface="+mn-cs"/>
      </a:defRPr>
    </a:lvl1pPr>
    <a:lvl2pPr marL="457200" algn="l" rtl="0" fontAlgn="base">
      <a:spcBef>
        <a:spcPct val="0"/>
      </a:spcBef>
      <a:spcAft>
        <a:spcPct val="0"/>
      </a:spcAft>
      <a:defRPr sz="3200" kern="1200">
        <a:solidFill>
          <a:schemeClr val="tx1"/>
        </a:solidFill>
        <a:latin typeface="Arial" pitchFamily="34" charset="0"/>
        <a:ea typeface="宋体" pitchFamily="2" charset="-122"/>
        <a:cs typeface="+mn-cs"/>
      </a:defRPr>
    </a:lvl2pPr>
    <a:lvl3pPr marL="914400" algn="l" rtl="0" fontAlgn="base">
      <a:spcBef>
        <a:spcPct val="0"/>
      </a:spcBef>
      <a:spcAft>
        <a:spcPct val="0"/>
      </a:spcAft>
      <a:defRPr sz="3200" kern="1200">
        <a:solidFill>
          <a:schemeClr val="tx1"/>
        </a:solidFill>
        <a:latin typeface="Arial" pitchFamily="34" charset="0"/>
        <a:ea typeface="宋体" pitchFamily="2" charset="-122"/>
        <a:cs typeface="+mn-cs"/>
      </a:defRPr>
    </a:lvl3pPr>
    <a:lvl4pPr marL="1371600" algn="l" rtl="0" fontAlgn="base">
      <a:spcBef>
        <a:spcPct val="0"/>
      </a:spcBef>
      <a:spcAft>
        <a:spcPct val="0"/>
      </a:spcAft>
      <a:defRPr sz="3200" kern="1200">
        <a:solidFill>
          <a:schemeClr val="tx1"/>
        </a:solidFill>
        <a:latin typeface="Arial" pitchFamily="34" charset="0"/>
        <a:ea typeface="宋体" pitchFamily="2" charset="-122"/>
        <a:cs typeface="+mn-cs"/>
      </a:defRPr>
    </a:lvl4pPr>
    <a:lvl5pPr marL="1828800" algn="l" rtl="0" fontAlgn="base">
      <a:spcBef>
        <a:spcPct val="0"/>
      </a:spcBef>
      <a:spcAft>
        <a:spcPct val="0"/>
      </a:spcAft>
      <a:defRPr sz="3200" kern="1200">
        <a:solidFill>
          <a:schemeClr val="tx1"/>
        </a:solidFill>
        <a:latin typeface="Arial" pitchFamily="34" charset="0"/>
        <a:ea typeface="宋体" pitchFamily="2" charset="-122"/>
        <a:cs typeface="+mn-cs"/>
      </a:defRPr>
    </a:lvl5pPr>
    <a:lvl6pPr marL="2286000" algn="l" defTabSz="914400" rtl="0" eaLnBrk="1" latinLnBrk="0" hangingPunct="1">
      <a:defRPr sz="3200" kern="1200">
        <a:solidFill>
          <a:schemeClr val="tx1"/>
        </a:solidFill>
        <a:latin typeface="Arial" pitchFamily="34" charset="0"/>
        <a:ea typeface="宋体" pitchFamily="2" charset="-122"/>
        <a:cs typeface="+mn-cs"/>
      </a:defRPr>
    </a:lvl6pPr>
    <a:lvl7pPr marL="2743200" algn="l" defTabSz="914400" rtl="0" eaLnBrk="1" latinLnBrk="0" hangingPunct="1">
      <a:defRPr sz="3200" kern="1200">
        <a:solidFill>
          <a:schemeClr val="tx1"/>
        </a:solidFill>
        <a:latin typeface="Arial" pitchFamily="34" charset="0"/>
        <a:ea typeface="宋体" pitchFamily="2" charset="-122"/>
        <a:cs typeface="+mn-cs"/>
      </a:defRPr>
    </a:lvl7pPr>
    <a:lvl8pPr marL="3200400" algn="l" defTabSz="914400" rtl="0" eaLnBrk="1" latinLnBrk="0" hangingPunct="1">
      <a:defRPr sz="3200" kern="1200">
        <a:solidFill>
          <a:schemeClr val="tx1"/>
        </a:solidFill>
        <a:latin typeface="Arial" pitchFamily="34" charset="0"/>
        <a:ea typeface="宋体" pitchFamily="2" charset="-122"/>
        <a:cs typeface="+mn-cs"/>
      </a:defRPr>
    </a:lvl8pPr>
    <a:lvl9pPr marL="3657600" algn="l" defTabSz="914400" rtl="0" eaLnBrk="1" latinLnBrk="0" hangingPunct="1">
      <a:defRPr sz="3200" kern="1200">
        <a:solidFill>
          <a:schemeClr val="tx1"/>
        </a:solidFill>
        <a:latin typeface="Arial" pitchFamily="34" charset="0"/>
        <a:ea typeface="宋体"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0000CC"/>
    <a:srgbClr val="0000FF"/>
    <a:srgbClr val="FFFF66"/>
    <a:srgbClr val="FFFF00"/>
    <a:srgbClr val="00FF00"/>
    <a:srgbClr val="D63818"/>
    <a:srgbClr val="4C62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05"/>
    <p:restoredTop sz="96108"/>
  </p:normalViewPr>
  <p:slideViewPr>
    <p:cSldViewPr>
      <p:cViewPr>
        <p:scale>
          <a:sx n="70" d="100"/>
          <a:sy n="70" d="100"/>
        </p:scale>
        <p:origin x="-2982" y="-948"/>
      </p:cViewPr>
      <p:guideLst>
        <p:guide orient="horz" pos="2191"/>
        <p:guide pos="2947"/>
      </p:guideLst>
    </p:cSldViewPr>
  </p:slideViewPr>
  <p:outlineViewPr>
    <p:cViewPr>
      <p:scale>
        <a:sx n="33" d="100"/>
        <a:sy n="33" d="100"/>
      </p:scale>
      <p:origin x="0" y="0"/>
    </p:cViewPr>
  </p:outlineViewPr>
  <p:notesTextViewPr>
    <p:cViewPr>
      <p:scale>
        <a:sx n="100" d="100"/>
        <a:sy n="100" d="100"/>
      </p:scale>
      <p:origin x="0" y="0"/>
    </p:cViewPr>
  </p:notesTextViewPr>
  <p:sorterViewPr showFormatting="0">
    <p:cViewPr>
      <p:scale>
        <a:sx n="66" d="100"/>
        <a:sy n="66" d="100"/>
      </p:scale>
      <p:origin x="0" y="540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4786" name="页眉占位符 374785"/>
          <p:cNvSpPr>
            <a:spLocks noGrp="1"/>
          </p:cNvSpPr>
          <p:nvPr>
            <p:ph type="hdr" sz="quarter"/>
          </p:nvPr>
        </p:nvSpPr>
        <p:spPr>
          <a:xfrm>
            <a:off x="0" y="0"/>
            <a:ext cx="2971800" cy="457200"/>
          </a:xfrm>
          <a:prstGeom prst="rect">
            <a:avLst/>
          </a:prstGeom>
          <a:noFill/>
          <a:ln w="9525">
            <a:noFill/>
            <a:miter/>
          </a:ln>
        </p:spPr>
        <p:txBody>
          <a:bodyPr/>
          <a:lstStyle>
            <a:lvl1pPr eaLnBrk="1" hangingPunct="1">
              <a:buFont typeface="Arial" panose="020B0604020202020204" pitchFamily="34" charset="0"/>
              <a:buNone/>
              <a:defRPr sz="1200" noProof="1">
                <a:latin typeface="Arial" panose="020B0604020202020204" pitchFamily="34" charset="0"/>
                <a:ea typeface="黑体" panose="02010609060101010101" pitchFamily="49" charset="-122"/>
              </a:defRPr>
            </a:lvl1pPr>
          </a:lstStyle>
          <a:p>
            <a:pPr>
              <a:defRPr/>
            </a:pPr>
            <a:endParaRPr lang="zh-CN"/>
          </a:p>
        </p:txBody>
      </p:sp>
      <p:sp>
        <p:nvSpPr>
          <p:cNvPr id="374787" name="日期占位符 374786"/>
          <p:cNvSpPr>
            <a:spLocks noGrp="1"/>
          </p:cNvSpPr>
          <p:nvPr>
            <p:ph type="dt" sz="quarter" idx="1"/>
          </p:nvPr>
        </p:nvSpPr>
        <p:spPr>
          <a:xfrm>
            <a:off x="3884613" y="0"/>
            <a:ext cx="2971800" cy="457200"/>
          </a:xfrm>
          <a:prstGeom prst="rect">
            <a:avLst/>
          </a:prstGeom>
          <a:noFill/>
          <a:ln w="9525">
            <a:noFill/>
            <a:miter/>
          </a:ln>
        </p:spPr>
        <p:txBody>
          <a:bodyPr/>
          <a:lstStyle>
            <a:lvl1pPr algn="r" eaLnBrk="1" hangingPunct="1">
              <a:buFont typeface="Arial" panose="020B0604020202020204" pitchFamily="34" charset="0"/>
              <a:buNone/>
              <a:defRPr sz="1200" noProof="1">
                <a:latin typeface="Arial" panose="020B0604020202020204" pitchFamily="34" charset="0"/>
                <a:ea typeface="黑体" panose="02010609060101010101" pitchFamily="49" charset="-122"/>
              </a:defRPr>
            </a:lvl1pPr>
          </a:lstStyle>
          <a:p>
            <a:pPr>
              <a:defRPr/>
            </a:pPr>
            <a:endParaRPr lang="zh-CN" altLang="en-US"/>
          </a:p>
        </p:txBody>
      </p:sp>
      <p:sp>
        <p:nvSpPr>
          <p:cNvPr id="374788" name="页脚占位符 374787"/>
          <p:cNvSpPr>
            <a:spLocks noGrp="1"/>
          </p:cNvSpPr>
          <p:nvPr>
            <p:ph type="ftr" sz="quarter" idx="2"/>
          </p:nvPr>
        </p:nvSpPr>
        <p:spPr>
          <a:xfrm>
            <a:off x="0" y="8685213"/>
            <a:ext cx="2971800" cy="457200"/>
          </a:xfrm>
          <a:prstGeom prst="rect">
            <a:avLst/>
          </a:prstGeom>
          <a:noFill/>
          <a:ln w="9525">
            <a:noFill/>
            <a:miter/>
          </a:ln>
        </p:spPr>
        <p:txBody>
          <a:bodyPr anchor="b"/>
          <a:lstStyle>
            <a:lvl1pPr eaLnBrk="1" hangingPunct="1">
              <a:buFont typeface="Arial" panose="020B0604020202020204" pitchFamily="34" charset="0"/>
              <a:buNone/>
              <a:defRPr sz="1200" noProof="1">
                <a:latin typeface="Arial" panose="020B0604020202020204" pitchFamily="34" charset="0"/>
                <a:ea typeface="黑体" panose="02010609060101010101" pitchFamily="49" charset="-122"/>
              </a:defRPr>
            </a:lvl1pPr>
          </a:lstStyle>
          <a:p>
            <a:pPr>
              <a:defRPr/>
            </a:pPr>
            <a:endParaRPr lang="zh-CN"/>
          </a:p>
        </p:txBody>
      </p:sp>
      <p:sp>
        <p:nvSpPr>
          <p:cNvPr id="374789" name="灯片编号占位符 374788"/>
          <p:cNvSpPr>
            <a:spLocks noGrp="1"/>
          </p:cNvSpPr>
          <p:nvPr>
            <p:ph type="sldNum" sz="quarter" idx="3"/>
          </p:nvPr>
        </p:nvSpPr>
        <p:spPr>
          <a:xfrm>
            <a:off x="3884613" y="8685213"/>
            <a:ext cx="2971800" cy="457200"/>
          </a:xfrm>
          <a:prstGeom prst="rect">
            <a:avLst/>
          </a:prstGeom>
          <a:noFill/>
          <a:ln w="9525">
            <a:noFill/>
            <a:miter/>
          </a:ln>
        </p:spPr>
        <p:txBody>
          <a:bodyPr vert="horz" wrap="square" lIns="91440" tIns="45720" rIns="91440" bIns="45720" numCol="1" anchor="b" anchorCtr="0" compatLnSpc="1"/>
          <a:lstStyle>
            <a:lvl1pPr algn="r">
              <a:buFontTx/>
              <a:buChar char="•"/>
              <a:defRPr sz="1200"/>
            </a:lvl1pPr>
          </a:lstStyle>
          <a:p>
            <a:pPr>
              <a:defRPr/>
            </a:pPr>
            <a:fld id="{1A455167-038B-4B36-8271-EA72D9E67644}" type="slidenum">
              <a:rPr lang="zh-CN" altLang="en-US"/>
              <a:pPr>
                <a:defRPr/>
              </a:pPr>
              <a:t>‹#›</a:t>
            </a:fld>
            <a:endParaRPr lang="zh-CN" altLang="en-US"/>
          </a:p>
        </p:txBody>
      </p:sp>
    </p:spTree>
    <p:extLst>
      <p:ext uri="{BB962C8B-B14F-4D97-AF65-F5344CB8AC3E}">
        <p14:creationId xmlns:p14="http://schemas.microsoft.com/office/powerpoint/2010/main" val="18277504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页眉占位符 10241"/>
          <p:cNvSpPr>
            <a:spLocks noGrp="1"/>
          </p:cNvSpPr>
          <p:nvPr>
            <p:ph type="hdr" sz="quarter"/>
          </p:nvPr>
        </p:nvSpPr>
        <p:spPr>
          <a:xfrm>
            <a:off x="0" y="0"/>
            <a:ext cx="2971800" cy="457200"/>
          </a:xfrm>
          <a:prstGeom prst="rect">
            <a:avLst/>
          </a:prstGeom>
          <a:noFill/>
          <a:ln w="9525">
            <a:noFill/>
            <a:miter/>
          </a:ln>
        </p:spPr>
        <p:txBody>
          <a:bodyPr/>
          <a:lstStyle>
            <a:lvl1pPr eaLnBrk="1" hangingPunct="1">
              <a:buFont typeface="Arial" panose="020B0604020202020204" pitchFamily="34" charset="0"/>
              <a:buNone/>
              <a:defRPr sz="1200" noProof="1">
                <a:latin typeface="Arial" panose="020B0604020202020204" pitchFamily="34" charset="0"/>
                <a:ea typeface="黑体" panose="02010609060101010101" pitchFamily="49" charset="-122"/>
              </a:defRPr>
            </a:lvl1pPr>
          </a:lstStyle>
          <a:p>
            <a:pPr>
              <a:defRPr/>
            </a:pPr>
            <a:endParaRPr lang="zh-CN"/>
          </a:p>
        </p:txBody>
      </p:sp>
      <p:sp>
        <p:nvSpPr>
          <p:cNvPr id="10243" name="日期占位符 10242"/>
          <p:cNvSpPr>
            <a:spLocks noGrp="1"/>
          </p:cNvSpPr>
          <p:nvPr>
            <p:ph type="dt" idx="1"/>
          </p:nvPr>
        </p:nvSpPr>
        <p:spPr>
          <a:xfrm>
            <a:off x="3884613" y="0"/>
            <a:ext cx="2971800" cy="457200"/>
          </a:xfrm>
          <a:prstGeom prst="rect">
            <a:avLst/>
          </a:prstGeom>
          <a:noFill/>
          <a:ln w="9525">
            <a:noFill/>
            <a:miter/>
          </a:ln>
        </p:spPr>
        <p:txBody>
          <a:bodyPr/>
          <a:lstStyle>
            <a:lvl1pPr algn="r" eaLnBrk="1" hangingPunct="1">
              <a:buFont typeface="Arial" panose="020B0604020202020204" pitchFamily="34" charset="0"/>
              <a:buNone/>
              <a:defRPr sz="1200" noProof="1">
                <a:latin typeface="Arial" panose="020B0604020202020204" pitchFamily="34" charset="0"/>
                <a:ea typeface="黑体" panose="02010609060101010101" pitchFamily="49" charset="-122"/>
              </a:defRPr>
            </a:lvl1pPr>
          </a:lstStyle>
          <a:p>
            <a:pPr>
              <a:defRPr/>
            </a:pPr>
            <a:endParaRPr lang="zh-CN" altLang="en-US"/>
          </a:p>
        </p:txBody>
      </p:sp>
      <p:sp>
        <p:nvSpPr>
          <p:cNvPr id="165892" name="幻灯片图像占位符 10243"/>
          <p:cNvSpPr>
            <a:spLocks noGrp="1" noRot="1" noChangeAspect="1" noTextEdit="1"/>
          </p:cNvSpPr>
          <p:nvPr>
            <p:ph type="sldImg"/>
          </p:nvPr>
        </p:nvSpPr>
        <p:spPr bwMode="auto">
          <a:xfrm>
            <a:off x="1143000" y="685800"/>
            <a:ext cx="4572000" cy="3429000"/>
          </a:xfrm>
          <a:prstGeom prst="rect">
            <a:avLst/>
          </a:prstGeom>
          <a:noFill/>
          <a:ln w="9525">
            <a:solidFill>
              <a:srgbClr val="000000"/>
            </a:solidFill>
            <a:miter lim="800000"/>
            <a:headEnd/>
            <a:tailEnd/>
          </a:ln>
        </p:spPr>
      </p:sp>
      <p:sp>
        <p:nvSpPr>
          <p:cNvPr id="10245" name="文本占位符 10244"/>
          <p:cNvSpPr>
            <a:spLocks noGrp="1" noChangeArrowheads="1"/>
          </p:cNvSpPr>
          <p:nvPr>
            <p:ph type="body" sz="quarter" idx="4294967295"/>
          </p:nvPr>
        </p:nvSpPr>
        <p:spPr bwMode="auto">
          <a:xfrm>
            <a:off x="685800" y="4343400"/>
            <a:ext cx="5486400" cy="4114800"/>
          </a:xfrm>
          <a:prstGeom prst="rect">
            <a:avLst/>
          </a:prstGeom>
          <a:noFill/>
          <a:ln>
            <a:noFill/>
          </a:ln>
        </p:spPr>
        <p:txBody>
          <a:bodyPr vert="horz" wrap="square" lIns="91440" tIns="45720" rIns="91440" bIns="45720" numCol="1" anchor="t" anchorCtr="0" compatLnSpc="1"/>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10246" name="页脚占位符 10245"/>
          <p:cNvSpPr>
            <a:spLocks noGrp="1"/>
          </p:cNvSpPr>
          <p:nvPr>
            <p:ph type="ftr" sz="quarter" idx="4"/>
          </p:nvPr>
        </p:nvSpPr>
        <p:spPr>
          <a:xfrm>
            <a:off x="0" y="8685213"/>
            <a:ext cx="2971800" cy="457200"/>
          </a:xfrm>
          <a:prstGeom prst="rect">
            <a:avLst/>
          </a:prstGeom>
          <a:noFill/>
          <a:ln w="9525">
            <a:noFill/>
            <a:miter/>
          </a:ln>
        </p:spPr>
        <p:txBody>
          <a:bodyPr anchor="b"/>
          <a:lstStyle>
            <a:lvl1pPr eaLnBrk="1" hangingPunct="1">
              <a:buFont typeface="Arial" panose="020B0604020202020204" pitchFamily="34" charset="0"/>
              <a:buNone/>
              <a:defRPr sz="1200" noProof="1">
                <a:latin typeface="Arial" panose="020B0604020202020204" pitchFamily="34" charset="0"/>
                <a:ea typeface="黑体" panose="02010609060101010101" pitchFamily="49" charset="-122"/>
              </a:defRPr>
            </a:lvl1pPr>
          </a:lstStyle>
          <a:p>
            <a:pPr>
              <a:defRPr/>
            </a:pPr>
            <a:endParaRPr lang="zh-CN"/>
          </a:p>
        </p:txBody>
      </p:sp>
      <p:sp>
        <p:nvSpPr>
          <p:cNvPr id="10247" name="灯片编号占位符 10246"/>
          <p:cNvSpPr>
            <a:spLocks noGrp="1"/>
          </p:cNvSpPr>
          <p:nvPr>
            <p:ph type="sldNum" sz="quarter" idx="5"/>
          </p:nvPr>
        </p:nvSpPr>
        <p:spPr>
          <a:xfrm>
            <a:off x="3884613" y="8685213"/>
            <a:ext cx="2971800" cy="457200"/>
          </a:xfrm>
          <a:prstGeom prst="rect">
            <a:avLst/>
          </a:prstGeom>
          <a:noFill/>
          <a:ln w="9525">
            <a:noFill/>
            <a:miter/>
          </a:ln>
        </p:spPr>
        <p:txBody>
          <a:bodyPr vert="horz" wrap="square" lIns="91440" tIns="45720" rIns="91440" bIns="45720" numCol="1" anchor="b" anchorCtr="0" compatLnSpc="1"/>
          <a:lstStyle>
            <a:lvl1pPr algn="r">
              <a:buFontTx/>
              <a:buChar char="•"/>
              <a:defRPr sz="1200"/>
            </a:lvl1pPr>
          </a:lstStyle>
          <a:p>
            <a:pPr>
              <a:defRPr/>
            </a:pPr>
            <a:fld id="{87EEABA3-7FDA-45EF-98F7-669DEE2E9EE8}" type="slidenum">
              <a:rPr lang="zh-CN" altLang="en-US"/>
              <a:pPr>
                <a:defRPr/>
              </a:pPr>
              <a:t>‹#›</a:t>
            </a:fld>
            <a:endParaRPr lang="zh-CN" altLang="en-US"/>
          </a:p>
        </p:txBody>
      </p:sp>
    </p:spTree>
    <p:extLst>
      <p:ext uri="{BB962C8B-B14F-4D97-AF65-F5344CB8AC3E}">
        <p14:creationId xmlns:p14="http://schemas.microsoft.com/office/powerpoint/2010/main" val="1222669693"/>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Arial" panose="020B0604020202020204" pitchFamily="34" charset="0"/>
        <a:ea typeface="黑体" panose="02010609060101010101" pitchFamily="49" charset="-122"/>
        <a:cs typeface="+mn-cs"/>
      </a:defRPr>
    </a:lvl1pPr>
    <a:lvl2pPr lvl="1" algn="l" rtl="0" eaLnBrk="0" fontAlgn="base" hangingPunct="0">
      <a:spcBef>
        <a:spcPct val="30000"/>
      </a:spcBef>
      <a:spcAft>
        <a:spcPct val="0"/>
      </a:spcAft>
      <a:defRPr sz="1200" kern="1200">
        <a:solidFill>
          <a:schemeClr val="tx1"/>
        </a:solidFill>
        <a:latin typeface="Arial" panose="020B0604020202020204" pitchFamily="34" charset="0"/>
        <a:ea typeface="黑体" panose="02010609060101010101" pitchFamily="49" charset="-122"/>
        <a:cs typeface="+mn-cs"/>
      </a:defRPr>
    </a:lvl2pPr>
    <a:lvl3pPr lvl="2" algn="l" rtl="0" eaLnBrk="0" fontAlgn="base" hangingPunct="0">
      <a:spcBef>
        <a:spcPct val="30000"/>
      </a:spcBef>
      <a:spcAft>
        <a:spcPct val="0"/>
      </a:spcAft>
      <a:defRPr sz="1200" kern="1200">
        <a:solidFill>
          <a:schemeClr val="tx1"/>
        </a:solidFill>
        <a:latin typeface="Arial" panose="020B0604020202020204" pitchFamily="34" charset="0"/>
        <a:ea typeface="黑体" panose="02010609060101010101" pitchFamily="49" charset="-122"/>
        <a:cs typeface="+mn-cs"/>
      </a:defRPr>
    </a:lvl3pPr>
    <a:lvl4pPr lvl="3" algn="l" rtl="0" eaLnBrk="0" fontAlgn="base" hangingPunct="0">
      <a:spcBef>
        <a:spcPct val="30000"/>
      </a:spcBef>
      <a:spcAft>
        <a:spcPct val="0"/>
      </a:spcAft>
      <a:defRPr sz="1200" kern="1200">
        <a:solidFill>
          <a:schemeClr val="tx1"/>
        </a:solidFill>
        <a:latin typeface="Arial" panose="020B0604020202020204" pitchFamily="34" charset="0"/>
        <a:ea typeface="黑体" panose="02010609060101010101" pitchFamily="49" charset="-122"/>
        <a:cs typeface="+mn-cs"/>
      </a:defRPr>
    </a:lvl4pPr>
    <a:lvl5pPr lvl="4" algn="l" rtl="0" eaLnBrk="0" fontAlgn="base" hangingPunct="0">
      <a:spcBef>
        <a:spcPct val="30000"/>
      </a:spcBef>
      <a:spcAft>
        <a:spcPct val="0"/>
      </a:spcAft>
      <a:defRPr sz="1200" kern="1200">
        <a:solidFill>
          <a:schemeClr val="tx1"/>
        </a:solidFill>
        <a:latin typeface="Arial" panose="020B0604020202020204" pitchFamily="34" charset="0"/>
        <a:ea typeface="黑体" panose="02010609060101010101" pitchFamily="49" charset="-122"/>
        <a:cs typeface="+mn-cs"/>
      </a:defRPr>
    </a:lvl5pPr>
    <a:lvl6pPr marL="2286000" lvl="5" indent="0" algn="l" defTabSz="914400" eaLnBrk="1" fontAlgn="base" latinLnBrk="0" hangingPunct="1">
      <a:lnSpc>
        <a:spcPct val="100000"/>
      </a:lnSpc>
      <a:spcBef>
        <a:spcPct val="30000"/>
      </a:spcBef>
      <a:spcAft>
        <a:spcPct val="0"/>
      </a:spcAft>
      <a:buNone/>
      <a:defRPr sz="1200" b="0" i="0" u="none" kern="1200" baseline="0">
        <a:solidFill>
          <a:schemeClr val="tx1"/>
        </a:solidFill>
        <a:latin typeface="+mn-lt"/>
        <a:ea typeface="+mn-ea"/>
        <a:cs typeface="+mn-cs"/>
      </a:defRPr>
    </a:lvl6pPr>
    <a:lvl7pPr marL="2743200" lvl="6" indent="0" algn="l" defTabSz="914400" eaLnBrk="1" fontAlgn="base" latinLnBrk="0" hangingPunct="1">
      <a:lnSpc>
        <a:spcPct val="100000"/>
      </a:lnSpc>
      <a:spcBef>
        <a:spcPct val="30000"/>
      </a:spcBef>
      <a:spcAft>
        <a:spcPct val="0"/>
      </a:spcAft>
      <a:buNone/>
      <a:defRPr sz="1200" b="0" i="0" u="none" kern="1200" baseline="0">
        <a:solidFill>
          <a:schemeClr val="tx1"/>
        </a:solidFill>
        <a:latin typeface="+mn-lt"/>
        <a:ea typeface="+mn-ea"/>
        <a:cs typeface="+mn-cs"/>
      </a:defRPr>
    </a:lvl7pPr>
    <a:lvl8pPr marL="3200400" lvl="7" indent="0" algn="l" defTabSz="914400" eaLnBrk="1" fontAlgn="base" latinLnBrk="0" hangingPunct="1">
      <a:lnSpc>
        <a:spcPct val="100000"/>
      </a:lnSpc>
      <a:spcBef>
        <a:spcPct val="30000"/>
      </a:spcBef>
      <a:spcAft>
        <a:spcPct val="0"/>
      </a:spcAft>
      <a:buNone/>
      <a:defRPr sz="1200" b="0" i="0" u="none" kern="1200" baseline="0">
        <a:solidFill>
          <a:schemeClr val="tx1"/>
        </a:solidFill>
        <a:latin typeface="+mn-lt"/>
        <a:ea typeface="+mn-ea"/>
        <a:cs typeface="+mn-cs"/>
      </a:defRPr>
    </a:lvl8pPr>
    <a:lvl9pPr marL="3657600" lvl="8" indent="0" algn="l" defTabSz="914400" eaLnBrk="1" fontAlgn="base" latinLnBrk="0" hangingPunct="1">
      <a:lnSpc>
        <a:spcPct val="100000"/>
      </a:lnSpc>
      <a:spcBef>
        <a:spcPct val="30000"/>
      </a:spcBef>
      <a:spcAft>
        <a:spcPct val="0"/>
      </a:spcAft>
      <a:buNone/>
      <a:defRPr sz="1200" b="0" i="0" u="none" kern="1200" baseline="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66914" name="Rectangle 2"/>
          <p:cNvSpPr>
            <a:spLocks noGrp="1" noRot="1" noChangeAspect="1" noTextEdit="1"/>
          </p:cNvSpPr>
          <p:nvPr>
            <p:ph type="sldImg"/>
          </p:nvPr>
        </p:nvSpPr>
        <p:spPr>
          <a:xfrm>
            <a:off x="917575" y="744538"/>
            <a:ext cx="4962525" cy="3722687"/>
          </a:xfrm>
          <a:ln/>
        </p:spPr>
      </p:sp>
      <p:sp>
        <p:nvSpPr>
          <p:cNvPr id="166915" name="Rectangle 3"/>
          <p:cNvSpPr>
            <a:spLocks noGrp="1"/>
          </p:cNvSpPr>
          <p:nvPr>
            <p:ph type="body" idx="1"/>
          </p:nvPr>
        </p:nvSpPr>
        <p:spPr>
          <a:xfrm>
            <a:off x="679450" y="4716463"/>
            <a:ext cx="5438775" cy="4467225"/>
          </a:xfrm>
          <a:noFill/>
        </p:spPr>
        <p:txBody>
          <a:bodyPr>
            <a:prstTxWarp prst="textNoShape">
              <a:avLst/>
            </a:prstTxWarp>
          </a:bodyPr>
          <a:lstStyle/>
          <a:p>
            <a:pPr eaLnBrk="1" hangingPunct="1">
              <a:spcBef>
                <a:spcPct val="0"/>
              </a:spcBef>
            </a:pPr>
            <a:r>
              <a:rPr lang="en-US" altLang="zh-CN" smtClean="0"/>
              <a:t>1</a:t>
            </a:r>
            <a:r>
              <a:rPr lang="zh-CN" altLang="en-US" smtClean="0"/>
              <a:t>，用好纳税人的钱；</a:t>
            </a:r>
          </a:p>
          <a:p>
            <a:pPr eaLnBrk="1" hangingPunct="1">
              <a:spcBef>
                <a:spcPct val="0"/>
              </a:spcBef>
            </a:pPr>
            <a:r>
              <a:rPr lang="en-US" altLang="zh-CN" smtClean="0"/>
              <a:t>2</a:t>
            </a:r>
            <a:r>
              <a:rPr lang="zh-CN" altLang="en-US" smtClean="0"/>
              <a:t>，对项目承担人的 保护；</a:t>
            </a:r>
          </a:p>
        </p:txBody>
      </p:sp>
    </p:spTree>
  </p:cSld>
  <p:clrMapOvr>
    <a:overrideClrMapping bg1="lt1" tx1="dk1" bg2="lt2" tx2="dk2" accent1="accent1" accent2="accent2" accent3="accent3" accent4="accent4" accent5="accent5" accent6="accent6" hlink="hlink" folHlink="folHlink"/>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幻灯片图像占位符 1"/>
          <p:cNvSpPr>
            <a:spLocks noGrp="1" noRot="1" noChangeAspect="1"/>
          </p:cNvSpPr>
          <p:nvPr>
            <p:ph type="sldImg" idx="2"/>
          </p:nvPr>
        </p:nvSpPr>
        <p:spPr bwMode="auto">
          <a:noFill/>
          <a:ln>
            <a:solidFill>
              <a:srgbClr val="000000"/>
            </a:solidFill>
            <a:miter lim="800000"/>
            <a:headEnd/>
            <a:tailEnd/>
          </a:ln>
        </p:spPr>
      </p:sp>
      <p:sp>
        <p:nvSpPr>
          <p:cNvPr id="50178" name="文本占位符 2"/>
          <p:cNvSpPr>
            <a:spLocks noGrp="1"/>
          </p:cNvSpPr>
          <p:nvPr>
            <p:ph type="body" idx="3"/>
          </p:nvPr>
        </p:nvSpPr>
        <p:spPr bwMode="auto">
          <a:noFill/>
        </p:spPr>
        <p:txBody>
          <a:bodyPr wrap="square" numCol="1" anchor="t" anchorCtr="0" compatLnSpc="1">
            <a:prstTxWarp prst="textNoShape">
              <a:avLst/>
            </a:prstTxWarp>
          </a:bodyPr>
          <a:lstStyle/>
          <a:p>
            <a:pPr>
              <a:spcBef>
                <a:spcPct val="0"/>
              </a:spcBef>
            </a:pPr>
            <a:r>
              <a:rPr lang="zh-CN" altLang="en-US" b="1" smtClean="0">
                <a:solidFill>
                  <a:srgbClr val="000099"/>
                </a:solidFill>
                <a:latin typeface="Cambria" pitchFamily="18" charset="0"/>
                <a:ea typeface="华文楷体"/>
                <a:cs typeface="华文楷体"/>
                <a:sym typeface="+mn-ea"/>
              </a:rPr>
              <a:t> 主体部分根据57号文的改革精神，延续了2016年的主体框架，包括科技重大专项、重点研发计划、基地和人才专项、技术创新引导专项、自然科学基金等五大计划，计划的布局顺序较2016年有所调整。</a:t>
            </a:r>
          </a:p>
          <a:p>
            <a:pPr>
              <a:spcBef>
                <a:spcPct val="0"/>
              </a:spcBef>
            </a:pPr>
            <a:r>
              <a:rPr lang="zh-CN" altLang="en-US" b="1" smtClean="0">
                <a:solidFill>
                  <a:srgbClr val="000099"/>
                </a:solidFill>
                <a:latin typeface="Cambria" pitchFamily="18" charset="0"/>
                <a:ea typeface="华文楷体"/>
                <a:cs typeface="华文楷体"/>
                <a:sym typeface="+mn-ea"/>
              </a:rPr>
              <a:t>科技重大专项和重点研发计划针对九大创新发展名片产业进行布局，按照产业链、创新链部署科技任务和配置科技资源，以项目带产业，系统支持产业技术创新。</a:t>
            </a:r>
            <a:endParaRPr lang="zh-CN" altLang="en-US" b="1" smtClean="0">
              <a:solidFill>
                <a:srgbClr val="000099"/>
              </a:solidFill>
              <a:latin typeface="Cambria" pitchFamily="18" charset="0"/>
              <a:ea typeface="华文楷体"/>
              <a:cs typeface="华文楷体"/>
            </a:endParaRPr>
          </a:p>
          <a:p>
            <a:pPr>
              <a:spcBef>
                <a:spcPct val="0"/>
              </a:spcBef>
            </a:pPr>
            <a:r>
              <a:rPr lang="zh-CN" altLang="en-US" b="1" smtClean="0">
                <a:solidFill>
                  <a:srgbClr val="000099"/>
                </a:solidFill>
                <a:latin typeface="Cambria" pitchFamily="18" charset="0"/>
                <a:ea typeface="华文楷体"/>
                <a:cs typeface="华文楷体"/>
                <a:sym typeface="+mn-ea"/>
              </a:rPr>
              <a:t>基地和人才专项在2016年的基础上进一步整合归并，并增加了新型产业技术研发机构、国际与国内区域创新合作平台建设等内容。</a:t>
            </a:r>
            <a:endParaRPr lang="zh-CN" altLang="en-US" b="1" smtClean="0">
              <a:solidFill>
                <a:srgbClr val="000099"/>
              </a:solidFill>
              <a:latin typeface="Cambria" pitchFamily="18" charset="0"/>
              <a:ea typeface="华文楷体"/>
              <a:cs typeface="华文楷体"/>
            </a:endParaRPr>
          </a:p>
          <a:p>
            <a:pPr>
              <a:spcBef>
                <a:spcPct val="0"/>
              </a:spcBef>
            </a:pPr>
            <a:r>
              <a:rPr lang="zh-CN" altLang="en-US" b="1" smtClean="0">
                <a:solidFill>
                  <a:srgbClr val="000099"/>
                </a:solidFill>
                <a:latin typeface="Cambria" pitchFamily="18" charset="0"/>
                <a:ea typeface="华文楷体"/>
                <a:cs typeface="华文楷体"/>
                <a:sym typeface="+mn-ea"/>
              </a:rPr>
              <a:t>技术创新引导专项以奖励性后补助为主，并将知识产权专项整合到该计划。</a:t>
            </a:r>
            <a:endParaRPr lang="zh-CN" altLang="en-US" b="1" smtClean="0">
              <a:solidFill>
                <a:srgbClr val="000099"/>
              </a:solidFill>
              <a:latin typeface="Cambria" pitchFamily="18" charset="0"/>
              <a:ea typeface="华文楷体"/>
              <a:cs typeface="华文楷体"/>
            </a:endParaRPr>
          </a:p>
          <a:p>
            <a:pPr>
              <a:spcBef>
                <a:spcPct val="0"/>
              </a:spcBef>
            </a:pPr>
            <a:r>
              <a:rPr lang="zh-CN" altLang="en-US" b="1" smtClean="0">
                <a:solidFill>
                  <a:srgbClr val="000099"/>
                </a:solidFill>
                <a:latin typeface="Cambria" pitchFamily="18" charset="0"/>
                <a:ea typeface="华文楷体"/>
                <a:cs typeface="华文楷体"/>
                <a:sym typeface="+mn-ea"/>
              </a:rPr>
              <a:t>自然科学基金较2016年指南删除了回国基金项目这一子项。</a:t>
            </a:r>
            <a:endParaRPr lang="zh-CN" altLang="en-US" b="1" smtClean="0">
              <a:solidFill>
                <a:srgbClr val="000099"/>
              </a:solidFill>
              <a:latin typeface="Cambria" pitchFamily="18" charset="0"/>
              <a:ea typeface="华文楷体"/>
              <a:cs typeface="华文楷体"/>
            </a:endParaRPr>
          </a:p>
          <a:p>
            <a:pPr>
              <a:spcBef>
                <a:spcPct val="0"/>
              </a:spcBef>
            </a:pPr>
            <a:endParaRPr lang="zh-CN" altLang="en-US" smtClean="0"/>
          </a:p>
          <a:p>
            <a:pPr>
              <a:spcBef>
                <a:spcPct val="0"/>
              </a:spcBef>
            </a:pPr>
            <a:endParaRPr lang="zh-CN"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4" name="矩形 3"/>
          <p:cNvSpPr/>
          <p:nvPr/>
        </p:nvSpPr>
        <p:spPr>
          <a:xfrm>
            <a:off x="685800" y="3197225"/>
            <a:ext cx="7772400" cy="17463"/>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 name="标题 1"/>
          <p:cNvSpPr>
            <a:spLocks noGrp="1"/>
          </p:cNvSpPr>
          <p:nvPr>
            <p:ph type="ctrTitle"/>
          </p:nvPr>
        </p:nvSpPr>
        <p:spPr>
          <a:xfrm>
            <a:off x="685800" y="1676401"/>
            <a:ext cx="7772400" cy="1538286"/>
          </a:xfrm>
        </p:spPr>
        <p:txBody>
          <a:bodyPr anchor="b"/>
          <a:lstStyle/>
          <a:p>
            <a:r>
              <a:rPr lang="zh-CN" altLang="en-US" smtClean="0"/>
              <a:t>单击此处编辑母版标题样式</a:t>
            </a:r>
            <a:endParaRPr lang="en-US"/>
          </a:p>
        </p:txBody>
      </p:sp>
      <p:sp>
        <p:nvSpPr>
          <p:cNvPr id="3" name="副标题 2"/>
          <p:cNvSpPr>
            <a:spLocks noGrp="1"/>
          </p:cNvSpPr>
          <p:nvPr>
            <p:ph type="subTitle" idx="1"/>
          </p:nvPr>
        </p:nvSpPr>
        <p:spPr>
          <a:xfrm>
            <a:off x="1371600" y="3214686"/>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en-US"/>
          </a:p>
        </p:txBody>
      </p:sp>
      <p:sp>
        <p:nvSpPr>
          <p:cNvPr id="5" name="日期占位符 3"/>
          <p:cNvSpPr>
            <a:spLocks noGrp="1"/>
          </p:cNvSpPr>
          <p:nvPr>
            <p:ph type="dt" sz="half" idx="10"/>
          </p:nvPr>
        </p:nvSpPr>
        <p:spPr/>
        <p:txBody>
          <a:bodyPr/>
          <a:lstStyle>
            <a:lvl1pPr>
              <a:defRPr/>
            </a:lvl1pPr>
          </a:lstStyle>
          <a:p>
            <a:pPr>
              <a:defRPr/>
            </a:pPr>
            <a:fld id="{F09002F7-09EC-46A8-BE79-8105B197DB00}" type="datetimeFigureOut">
              <a:rPr lang="en-US"/>
              <a:pPr>
                <a:defRPr/>
              </a:pPr>
              <a:t>3/10/2017</a:t>
            </a:fld>
            <a:endParaRPr 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04E259FB-A02B-4631-80F9-6DB95453035E}" type="slidenum">
              <a:rPr lang="en-US" altLang="zh-CN"/>
              <a:pPr>
                <a:defRPr/>
              </a:pPr>
              <a:t>‹#›</a:t>
            </a:fld>
            <a:endParaRPr lang="en-US" alt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4" name="矩形 3"/>
          <p:cNvSpPr/>
          <p:nvPr/>
        </p:nvSpPr>
        <p:spPr>
          <a:xfrm>
            <a:off x="457200" y="1411288"/>
            <a:ext cx="8229600" cy="17462"/>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5" name="日期占位符 3"/>
          <p:cNvSpPr>
            <a:spLocks noGrp="1"/>
          </p:cNvSpPr>
          <p:nvPr>
            <p:ph type="dt" sz="half" idx="10"/>
          </p:nvPr>
        </p:nvSpPr>
        <p:spPr/>
        <p:txBody>
          <a:bodyPr/>
          <a:lstStyle>
            <a:lvl1pPr>
              <a:defRPr/>
            </a:lvl1pPr>
          </a:lstStyle>
          <a:p>
            <a:pPr>
              <a:defRPr/>
            </a:pPr>
            <a:fld id="{43C51E65-F835-4BD0-807C-B90BD7C0FFC0}" type="datetimeFigureOut">
              <a:rPr lang="en-US"/>
              <a:pPr>
                <a:defRPr/>
              </a:pPr>
              <a:t>3/10/2017</a:t>
            </a:fld>
            <a:endParaRPr 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02D4E658-5787-474C-9EE5-D9A665A99214}" type="slidenum">
              <a:rPr lang="en-US" altLang="zh-CN"/>
              <a:pPr>
                <a:defRPr/>
              </a:pPr>
              <a:t>‹#›</a:t>
            </a:fld>
            <a:endParaRPr lang="en-US"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7215206" y="274638"/>
            <a:ext cx="1471594" cy="6011882"/>
          </a:xfrm>
        </p:spPr>
        <p:txBody>
          <a:bodyPr vert="eaVert"/>
          <a:lstStyle/>
          <a:p>
            <a:r>
              <a:rPr lang="zh-CN" altLang="en-US" smtClean="0"/>
              <a:t>单击此处编辑母版标题样式</a:t>
            </a:r>
            <a:endParaRPr lang="en-US"/>
          </a:p>
        </p:txBody>
      </p:sp>
      <p:sp>
        <p:nvSpPr>
          <p:cNvPr id="3" name="竖排文字占位符 2"/>
          <p:cNvSpPr>
            <a:spLocks noGrp="1"/>
          </p:cNvSpPr>
          <p:nvPr>
            <p:ph type="body" orient="vert" idx="1"/>
          </p:nvPr>
        </p:nvSpPr>
        <p:spPr>
          <a:xfrm>
            <a:off x="457200" y="274638"/>
            <a:ext cx="6686568" cy="6011882"/>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日期占位符 3"/>
          <p:cNvSpPr>
            <a:spLocks noGrp="1"/>
          </p:cNvSpPr>
          <p:nvPr>
            <p:ph type="dt" sz="half" idx="10"/>
          </p:nvPr>
        </p:nvSpPr>
        <p:spPr/>
        <p:txBody>
          <a:bodyPr/>
          <a:lstStyle>
            <a:lvl1pPr>
              <a:defRPr/>
            </a:lvl1pPr>
          </a:lstStyle>
          <a:p>
            <a:pPr>
              <a:defRPr/>
            </a:pPr>
            <a:fld id="{2FF3703F-C491-4BCE-BF15-BD2BDB2D8678}" type="datetimeFigureOut">
              <a:rPr lang="en-US"/>
              <a:pPr>
                <a:defRPr/>
              </a:pPr>
              <a:t>3/10/2017</a:t>
            </a:fld>
            <a:endParaRPr lang="en-US" dirty="0"/>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14CF830F-1734-4131-9C8B-39298356B569}" type="slidenum">
              <a:rPr lang="en-US" altLang="zh-CN"/>
              <a:pPr>
                <a:defRPr/>
              </a:pPr>
              <a:t>‹#›</a:t>
            </a:fld>
            <a:endParaRPr lang="en-US" alt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sp>
        <p:nvSpPr>
          <p:cNvPr id="3" name="矩形 2"/>
          <p:cNvSpPr/>
          <p:nvPr/>
        </p:nvSpPr>
        <p:spPr>
          <a:xfrm>
            <a:off x="0" y="0"/>
            <a:ext cx="9144000" cy="685800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buFont typeface="Arial" panose="020B0604020202020204" pitchFamily="34" charset="0"/>
              <a:buNone/>
              <a:defRPr/>
            </a:pPr>
            <a:endParaRPr lang="zh-CN" altLang="en-US" noProof="1"/>
          </a:p>
        </p:txBody>
      </p:sp>
      <p:sp>
        <p:nvSpPr>
          <p:cNvPr id="4" name="矩形 3"/>
          <p:cNvSpPr/>
          <p:nvPr/>
        </p:nvSpPr>
        <p:spPr>
          <a:xfrm>
            <a:off x="2019300" y="3052763"/>
            <a:ext cx="5105400" cy="604837"/>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a:buFont typeface="Arial" panose="020B0604020202020204" pitchFamily="34" charset="0"/>
              <a:buNone/>
              <a:defRPr/>
            </a:pPr>
            <a:endParaRPr lang="zh-CN" altLang="en-US" sz="2000" b="1" noProof="1">
              <a:solidFill>
                <a:srgbClr val="FFFFFF"/>
              </a:solidFill>
            </a:endParaRPr>
          </a:p>
        </p:txBody>
      </p:sp>
      <p:sp>
        <p:nvSpPr>
          <p:cNvPr id="5" name="矩形 4"/>
          <p:cNvSpPr/>
          <p:nvPr/>
        </p:nvSpPr>
        <p:spPr>
          <a:xfrm>
            <a:off x="0" y="3201988"/>
            <a:ext cx="2276475" cy="604837"/>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a:spcBef>
                <a:spcPts val="0"/>
              </a:spcBef>
              <a:spcAft>
                <a:spcPts val="0"/>
              </a:spcAft>
              <a:buFont typeface="Arial" panose="020B0604020202020204" pitchFamily="34" charset="0"/>
              <a:buNone/>
              <a:defRPr/>
            </a:pPr>
            <a:endParaRPr lang="zh-CN" altLang="en-US" noProof="1"/>
          </a:p>
        </p:txBody>
      </p:sp>
      <p:sp>
        <p:nvSpPr>
          <p:cNvPr id="6" name="矩形 5"/>
          <p:cNvSpPr/>
          <p:nvPr/>
        </p:nvSpPr>
        <p:spPr>
          <a:xfrm>
            <a:off x="6867525" y="3200400"/>
            <a:ext cx="2276475" cy="604838"/>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a:spcBef>
                <a:spcPts val="0"/>
              </a:spcBef>
              <a:spcAft>
                <a:spcPts val="0"/>
              </a:spcAft>
              <a:buFont typeface="Arial" panose="020B0604020202020204" pitchFamily="34" charset="0"/>
              <a:buNone/>
              <a:defRPr/>
            </a:pPr>
            <a:endParaRPr lang="zh-CN" altLang="en-US" noProof="1"/>
          </a:p>
        </p:txBody>
      </p:sp>
      <p:sp>
        <p:nvSpPr>
          <p:cNvPr id="7" name="任意多边形 6"/>
          <p:cNvSpPr/>
          <p:nvPr/>
        </p:nvSpPr>
        <p:spPr>
          <a:xfrm>
            <a:off x="2019300" y="3054350"/>
            <a:ext cx="257175" cy="752475"/>
          </a:xfrm>
          <a:custGeom>
            <a:avLst/>
            <a:gdLst>
              <a:gd name="connsiteX0" fmla="*/ 0 w 257175"/>
              <a:gd name="connsiteY0" fmla="*/ 0 h 753667"/>
              <a:gd name="connsiteX1" fmla="*/ 257175 w 257175"/>
              <a:gd name="connsiteY1" fmla="*/ 148480 h 753667"/>
              <a:gd name="connsiteX2" fmla="*/ 257175 w 257175"/>
              <a:gd name="connsiteY2" fmla="*/ 753667 h 753667"/>
              <a:gd name="connsiteX3" fmla="*/ 0 w 257175"/>
              <a:gd name="connsiteY3" fmla="*/ 605187 h 753667"/>
            </a:gdLst>
            <a:ahLst/>
            <a:cxnLst>
              <a:cxn ang="0">
                <a:pos x="connsiteX0" y="connsiteY0"/>
              </a:cxn>
              <a:cxn ang="0">
                <a:pos x="connsiteX1" y="connsiteY1"/>
              </a:cxn>
              <a:cxn ang="0">
                <a:pos x="connsiteX2" y="connsiteY2"/>
              </a:cxn>
              <a:cxn ang="0">
                <a:pos x="connsiteX3" y="connsiteY3"/>
              </a:cxn>
            </a:cxnLst>
            <a:rect l="l" t="t" r="r" b="b"/>
            <a:pathLst>
              <a:path w="257175" h="753667">
                <a:moveTo>
                  <a:pt x="0" y="0"/>
                </a:moveTo>
                <a:lnTo>
                  <a:pt x="257175" y="148480"/>
                </a:lnTo>
                <a:lnTo>
                  <a:pt x="257175" y="753667"/>
                </a:lnTo>
                <a:lnTo>
                  <a:pt x="0" y="60518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a:spcBef>
                <a:spcPts val="0"/>
              </a:spcBef>
              <a:spcAft>
                <a:spcPts val="0"/>
              </a:spcAft>
              <a:buFont typeface="Arial" panose="020B0604020202020204" pitchFamily="34" charset="0"/>
              <a:buNone/>
              <a:defRPr/>
            </a:pPr>
            <a:endParaRPr lang="zh-CN" altLang="en-US" noProof="1"/>
          </a:p>
        </p:txBody>
      </p:sp>
      <p:sp>
        <p:nvSpPr>
          <p:cNvPr id="8" name="任意多边形 7"/>
          <p:cNvSpPr/>
          <p:nvPr/>
        </p:nvSpPr>
        <p:spPr>
          <a:xfrm flipH="1">
            <a:off x="6867525" y="3052763"/>
            <a:ext cx="257175" cy="752475"/>
          </a:xfrm>
          <a:custGeom>
            <a:avLst/>
            <a:gdLst>
              <a:gd name="connsiteX0" fmla="*/ 0 w 257175"/>
              <a:gd name="connsiteY0" fmla="*/ 0 h 753667"/>
              <a:gd name="connsiteX1" fmla="*/ 257175 w 257175"/>
              <a:gd name="connsiteY1" fmla="*/ 148480 h 753667"/>
              <a:gd name="connsiteX2" fmla="*/ 257175 w 257175"/>
              <a:gd name="connsiteY2" fmla="*/ 753667 h 753667"/>
              <a:gd name="connsiteX3" fmla="*/ 0 w 257175"/>
              <a:gd name="connsiteY3" fmla="*/ 605187 h 753667"/>
            </a:gdLst>
            <a:ahLst/>
            <a:cxnLst>
              <a:cxn ang="0">
                <a:pos x="connsiteX0" y="connsiteY0"/>
              </a:cxn>
              <a:cxn ang="0">
                <a:pos x="connsiteX1" y="connsiteY1"/>
              </a:cxn>
              <a:cxn ang="0">
                <a:pos x="connsiteX2" y="connsiteY2"/>
              </a:cxn>
              <a:cxn ang="0">
                <a:pos x="connsiteX3" y="connsiteY3"/>
              </a:cxn>
            </a:cxnLst>
            <a:rect l="l" t="t" r="r" b="b"/>
            <a:pathLst>
              <a:path w="257175" h="753667">
                <a:moveTo>
                  <a:pt x="0" y="0"/>
                </a:moveTo>
                <a:lnTo>
                  <a:pt x="257175" y="148480"/>
                </a:lnTo>
                <a:lnTo>
                  <a:pt x="257175" y="753667"/>
                </a:lnTo>
                <a:lnTo>
                  <a:pt x="0" y="60518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a:spcBef>
                <a:spcPts val="0"/>
              </a:spcBef>
              <a:spcAft>
                <a:spcPts val="0"/>
              </a:spcAft>
              <a:buFont typeface="Arial" panose="020B0604020202020204" pitchFamily="34" charset="0"/>
              <a:buNone/>
              <a:defRPr/>
            </a:pPr>
            <a:endParaRPr lang="zh-CN" altLang="en-US" noProof="1"/>
          </a:p>
        </p:txBody>
      </p:sp>
      <p:sp>
        <p:nvSpPr>
          <p:cNvPr id="2" name="KSO_ST1"/>
          <p:cNvSpPr>
            <a:spLocks noGrp="1"/>
          </p:cNvSpPr>
          <p:nvPr>
            <p:ph type="title"/>
          </p:nvPr>
        </p:nvSpPr>
        <p:spPr>
          <a:xfrm>
            <a:off x="2019300" y="3052763"/>
            <a:ext cx="5105400" cy="604837"/>
          </a:xfrm>
        </p:spPr>
        <p:txBody>
          <a:bodyPr>
            <a:normAutofit/>
          </a:bodyPr>
          <a:lstStyle>
            <a:lvl1pPr algn="ctr">
              <a:defRPr sz="2000">
                <a:solidFill>
                  <a:schemeClr val="bg1"/>
                </a:solidFill>
                <a:effectLst/>
              </a:defRPr>
            </a:lvl1pPr>
          </a:lstStyle>
          <a:p>
            <a:r>
              <a:rPr lang="zh-CN" altLang="en-US" noProof="1" smtClean="0"/>
              <a:t>单击此处编辑母版标题样式</a:t>
            </a:r>
            <a:endParaRPr lang="en-US" noProof="1"/>
          </a:p>
        </p:txBody>
      </p:sp>
      <p:sp>
        <p:nvSpPr>
          <p:cNvPr id="9" name="日期占位符 2"/>
          <p:cNvSpPr>
            <a:spLocks noGrp="1"/>
          </p:cNvSpPr>
          <p:nvPr>
            <p:ph type="dt" sz="half" idx="10"/>
          </p:nvPr>
        </p:nvSpPr>
        <p:spPr/>
        <p:txBody>
          <a:bodyPr/>
          <a:lstStyle>
            <a:lvl1pPr>
              <a:defRPr/>
            </a:lvl1pPr>
          </a:lstStyle>
          <a:p>
            <a:pPr>
              <a:defRPr/>
            </a:pPr>
            <a:fld id="{FE574FD2-751C-48F1-A183-C9E6339821B8}" type="datetimeFigureOut">
              <a:rPr lang="en-US"/>
              <a:pPr>
                <a:defRPr/>
              </a:pPr>
              <a:t>3/10/2017</a:t>
            </a:fld>
            <a:endParaRPr lang="en-US" dirty="0"/>
          </a:p>
        </p:txBody>
      </p:sp>
      <p:sp>
        <p:nvSpPr>
          <p:cNvPr id="10" name="页脚占位符 3"/>
          <p:cNvSpPr>
            <a:spLocks noGrp="1"/>
          </p:cNvSpPr>
          <p:nvPr>
            <p:ph type="ftr" sz="quarter" idx="11"/>
          </p:nvPr>
        </p:nvSpPr>
        <p:spPr/>
        <p:txBody>
          <a:bodyPr/>
          <a:lstStyle>
            <a:lvl1pPr>
              <a:defRPr/>
            </a:lvl1pPr>
          </a:lstStyle>
          <a:p>
            <a:pPr>
              <a:defRPr/>
            </a:pPr>
            <a:endParaRPr lang="zh-CN" altLang="en-US"/>
          </a:p>
        </p:txBody>
      </p:sp>
      <p:sp>
        <p:nvSpPr>
          <p:cNvPr id="11" name="灯片编号占位符 4"/>
          <p:cNvSpPr>
            <a:spLocks noGrp="1"/>
          </p:cNvSpPr>
          <p:nvPr>
            <p:ph type="sldNum" sz="quarter" idx="12"/>
          </p:nvPr>
        </p:nvSpPr>
        <p:spPr/>
        <p:txBody>
          <a:bodyPr/>
          <a:lstStyle>
            <a:lvl1pPr>
              <a:defRPr/>
            </a:lvl1pPr>
          </a:lstStyle>
          <a:p>
            <a:pPr>
              <a:defRPr/>
            </a:pPr>
            <a:fld id="{EF3F1DAD-E119-431E-B99F-BF0F1B1D6D8F}" type="slidenum">
              <a:rPr lang="en-US" altLang="zh-CN"/>
              <a:pPr>
                <a:defRPr/>
              </a:pPr>
              <a:t>‹#›</a:t>
            </a:fld>
            <a:endParaRPr lang="en-US" altLang="zh-CN"/>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28200" y="408675"/>
            <a:ext cx="7887600" cy="5810400"/>
          </a:xfrm>
        </p:spPr>
        <p:txBody>
          <a:bodyPr/>
          <a:lstStyle>
            <a:lvl1pPr>
              <a:defRPr sz="2400"/>
            </a:lvl1pPr>
            <a:lvl2pPr>
              <a:defRPr sz="2000"/>
            </a:lvl2pPr>
            <a:lvl3pPr>
              <a:defRPr sz="1800"/>
            </a:lvl3pPr>
            <a:lvl4pPr>
              <a:defRPr sz="1800"/>
            </a:lvl4pPr>
            <a:lvl5pPr>
              <a:defRPr sz="1800"/>
            </a:lvl5pPr>
          </a:lstStyle>
          <a:p>
            <a:pPr lvl="0"/>
            <a:r>
              <a:rPr lang="zh-CN" altLang="en-US" noProof="1" smtClean="0"/>
              <a:t>单击此处编辑母版文本样式</a:t>
            </a:r>
          </a:p>
          <a:p>
            <a:pPr lvl="1"/>
            <a:r>
              <a:rPr lang="zh-CN" altLang="en-US" noProof="1" smtClean="0"/>
              <a:t>第二级</a:t>
            </a:r>
          </a:p>
          <a:p>
            <a:pPr lvl="2"/>
            <a:r>
              <a:rPr lang="zh-CN" altLang="en-US" noProof="1" smtClean="0"/>
              <a:t>第三级</a:t>
            </a:r>
          </a:p>
          <a:p>
            <a:pPr lvl="3"/>
            <a:r>
              <a:rPr lang="zh-CN" altLang="en-US" noProof="1" smtClean="0"/>
              <a:t>第四级</a:t>
            </a:r>
          </a:p>
          <a:p>
            <a:pPr lvl="4"/>
            <a:r>
              <a:rPr lang="zh-CN" altLang="en-US" noProof="1" smtClean="0"/>
              <a:t>第五级</a:t>
            </a:r>
            <a:endParaRPr lang="zh-CN" altLang="en-US" noProof="1"/>
          </a:p>
        </p:txBody>
      </p:sp>
      <p:sp>
        <p:nvSpPr>
          <p:cNvPr id="4" name="日期占位符 3"/>
          <p:cNvSpPr>
            <a:spLocks noGrp="1"/>
          </p:cNvSpPr>
          <p:nvPr>
            <p:ph type="dt" sz="half" idx="10"/>
          </p:nvPr>
        </p:nvSpPr>
        <p:spPr>
          <a:xfrm>
            <a:off x="628650" y="6356350"/>
            <a:ext cx="2057400" cy="365125"/>
          </a:xfrm>
        </p:spPr>
        <p:txBody>
          <a:bodyPr wrap="square" lIns="91440" tIns="45720" rIns="91440" bIns="45720" numCol="1" anchor="t" anchorCtr="0" compatLnSpc="1"/>
          <a:lstStyle>
            <a:lvl1pPr>
              <a:buFont typeface="Arial" panose="020B0604020202020204" pitchFamily="34" charset="0"/>
              <a:buNone/>
              <a:defRPr noProof="1">
                <a:ea typeface="黑体" panose="02010609060101010101" pitchFamily="49" charset="-122"/>
              </a:defRPr>
            </a:lvl1pPr>
          </a:lstStyle>
          <a:p>
            <a:pPr>
              <a:defRPr/>
            </a:pPr>
            <a:endParaRPr lang="zh-CN" altLang="en-US"/>
          </a:p>
        </p:txBody>
      </p:sp>
      <p:sp>
        <p:nvSpPr>
          <p:cNvPr id="5" name="页脚占位符 4"/>
          <p:cNvSpPr>
            <a:spLocks noGrp="1"/>
          </p:cNvSpPr>
          <p:nvPr>
            <p:ph type="ftr" sz="quarter" idx="11"/>
          </p:nvPr>
        </p:nvSpPr>
        <p:spPr>
          <a:xfrm>
            <a:off x="3028950" y="6356350"/>
            <a:ext cx="3086100" cy="365125"/>
          </a:xfrm>
        </p:spPr>
        <p:txBody>
          <a:bodyPr/>
          <a:lstStyle>
            <a:lvl1pPr eaLnBrk="1" hangingPunct="1">
              <a:buFont typeface="Arial" panose="020B0604020202020204" pitchFamily="34" charset="0"/>
              <a:buNone/>
              <a:defRPr noProof="1">
                <a:latin typeface="Arial" panose="020B0604020202020204" pitchFamily="34" charset="0"/>
                <a:ea typeface="黑体" panose="02010609060101010101" pitchFamily="49" charset="-122"/>
              </a:defRPr>
            </a:lvl1pPr>
          </a:lstStyle>
          <a:p>
            <a:pPr>
              <a:defRPr/>
            </a:pPr>
            <a:endParaRPr lang="zh-CN" altLang="en-US"/>
          </a:p>
        </p:txBody>
      </p:sp>
      <p:sp>
        <p:nvSpPr>
          <p:cNvPr id="6" name="灯片编号占位符 5"/>
          <p:cNvSpPr>
            <a:spLocks noGrp="1"/>
          </p:cNvSpPr>
          <p:nvPr>
            <p:ph type="sldNum" sz="quarter" idx="12"/>
          </p:nvPr>
        </p:nvSpPr>
        <p:spPr>
          <a:xfrm>
            <a:off x="6457950" y="6356350"/>
            <a:ext cx="2057400" cy="365125"/>
          </a:xfrm>
        </p:spPr>
        <p:txBody>
          <a:bodyPr wrap="square" lIns="91440" tIns="45720" rIns="91440" bIns="45720" numCol="1" anchor="t" anchorCtr="0" compatLnSpc="1"/>
          <a:lstStyle>
            <a:lvl1pPr>
              <a:buFontTx/>
              <a:buChar char="•"/>
              <a:defRPr/>
            </a:lvl1pPr>
          </a:lstStyle>
          <a:p>
            <a:pPr>
              <a:defRPr/>
            </a:pPr>
            <a:fld id="{D2D225BB-97B7-4CAF-83F6-C8D52AA6D218}" type="slidenum">
              <a:rPr lang="zh-CN" altLang="en-US"/>
              <a:pPr>
                <a:defRPr/>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4" name="矩形 3"/>
          <p:cNvSpPr/>
          <p:nvPr/>
        </p:nvSpPr>
        <p:spPr>
          <a:xfrm>
            <a:off x="457200" y="1411288"/>
            <a:ext cx="8229600" cy="17462"/>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5" name="日期占位符 3"/>
          <p:cNvSpPr>
            <a:spLocks noGrp="1"/>
          </p:cNvSpPr>
          <p:nvPr>
            <p:ph type="dt" sz="half" idx="10"/>
          </p:nvPr>
        </p:nvSpPr>
        <p:spPr>
          <a:xfrm>
            <a:off x="73025" y="6400800"/>
            <a:ext cx="3200400" cy="284163"/>
          </a:xfrm>
        </p:spPr>
        <p:txBody>
          <a:bodyPr/>
          <a:lstStyle>
            <a:lvl1pPr>
              <a:defRPr/>
            </a:lvl1pPr>
          </a:lstStyle>
          <a:p>
            <a:pPr>
              <a:defRPr/>
            </a:pPr>
            <a:fld id="{2D58E5C4-D965-4254-9220-A472580D7C8F}" type="datetimeFigureOut">
              <a:rPr lang="en-US"/>
              <a:pPr>
                <a:defRPr/>
              </a:pPr>
              <a:t>3/10/2017</a:t>
            </a:fld>
            <a:endParaRPr lang="en-US"/>
          </a:p>
        </p:txBody>
      </p:sp>
      <p:sp>
        <p:nvSpPr>
          <p:cNvPr id="6" name="页脚占位符 4"/>
          <p:cNvSpPr>
            <a:spLocks noGrp="1"/>
          </p:cNvSpPr>
          <p:nvPr>
            <p:ph type="ftr" sz="quarter" idx="11"/>
          </p:nvPr>
        </p:nvSpPr>
        <p:spPr>
          <a:xfrm>
            <a:off x="5330825" y="6400800"/>
            <a:ext cx="3733800" cy="284163"/>
          </a:xfrm>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4108E7F1-EE50-45FB-AC6A-9306135207CD}" type="slidenum">
              <a:rPr lang="en-US" altLang="zh-CN"/>
              <a:pPr>
                <a:defRPr/>
              </a:pPr>
              <a:t>‹#›</a:t>
            </a:fld>
            <a:endParaRPr lang="en-US" alt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4" name="矩形 3"/>
          <p:cNvSpPr/>
          <p:nvPr/>
        </p:nvSpPr>
        <p:spPr>
          <a:xfrm>
            <a:off x="685800" y="3143250"/>
            <a:ext cx="7772400" cy="17463"/>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 name="标题 1"/>
          <p:cNvSpPr>
            <a:spLocks noGrp="1"/>
          </p:cNvSpPr>
          <p:nvPr>
            <p:ph type="title"/>
          </p:nvPr>
        </p:nvSpPr>
        <p:spPr>
          <a:xfrm>
            <a:off x="722313" y="3143248"/>
            <a:ext cx="7772400" cy="1362075"/>
          </a:xfrm>
        </p:spPr>
        <p:txBody>
          <a:bodyPr anchor="t"/>
          <a:lstStyle>
            <a:lvl1pPr algn="ctr">
              <a:defRPr sz="4000" b="0" cap="all"/>
            </a:lvl1pPr>
          </a:lstStyle>
          <a:p>
            <a:r>
              <a:rPr lang="zh-CN" altLang="en-US" smtClean="0"/>
              <a:t>单击此处编辑母版标题样式</a:t>
            </a:r>
            <a:endParaRPr lang="en-US"/>
          </a:p>
        </p:txBody>
      </p:sp>
      <p:sp>
        <p:nvSpPr>
          <p:cNvPr id="3" name="文本占位符 2"/>
          <p:cNvSpPr>
            <a:spLocks noGrp="1"/>
          </p:cNvSpPr>
          <p:nvPr>
            <p:ph type="body" idx="1"/>
          </p:nvPr>
        </p:nvSpPr>
        <p:spPr>
          <a:xfrm>
            <a:off x="722313" y="1643061"/>
            <a:ext cx="7772400" cy="1500187"/>
          </a:xfrm>
        </p:spPr>
        <p:txBody>
          <a:bodyPr anchor="b"/>
          <a:lstStyle>
            <a:lvl1pPr marL="0" indent="0" algn="ctr">
              <a:buNone/>
              <a:defRPr sz="2000">
                <a:solidFill>
                  <a:schemeClr val="tx1">
                    <a:tint val="75000"/>
                  </a:schemeClr>
                </a:solidFill>
              </a:defRPr>
            </a:lvl1pPr>
            <a:lvl2pPr marL="457200" indent="0" algn="ctr">
              <a:buNone/>
              <a:defRPr sz="1800">
                <a:solidFill>
                  <a:schemeClr val="tx1">
                    <a:tint val="75000"/>
                  </a:schemeClr>
                </a:solidFill>
              </a:defRPr>
            </a:lvl2pPr>
            <a:lvl3pPr marL="914400" indent="0" algn="ctr">
              <a:buNone/>
              <a:defRPr sz="1600">
                <a:solidFill>
                  <a:schemeClr val="tx1">
                    <a:tint val="75000"/>
                  </a:schemeClr>
                </a:solidFill>
              </a:defRPr>
            </a:lvl3pPr>
            <a:lvl4pPr marL="1371600" indent="0" algn="ctr">
              <a:buNone/>
              <a:defRPr sz="1400">
                <a:solidFill>
                  <a:schemeClr val="tx1">
                    <a:tint val="75000"/>
                  </a:schemeClr>
                </a:solidFill>
              </a:defRPr>
            </a:lvl4pPr>
            <a:lvl5pPr marL="1828800" indent="0" algn="ctr">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5" name="日期占位符 3"/>
          <p:cNvSpPr>
            <a:spLocks noGrp="1"/>
          </p:cNvSpPr>
          <p:nvPr>
            <p:ph type="dt" sz="half" idx="10"/>
          </p:nvPr>
        </p:nvSpPr>
        <p:spPr/>
        <p:txBody>
          <a:bodyPr/>
          <a:lstStyle>
            <a:lvl1pPr>
              <a:defRPr/>
            </a:lvl1pPr>
          </a:lstStyle>
          <a:p>
            <a:pPr>
              <a:defRPr/>
            </a:pPr>
            <a:fld id="{50E98791-5911-4463-A7FC-793C16E00148}" type="datetimeFigureOut">
              <a:rPr lang="en-US"/>
              <a:pPr>
                <a:defRPr/>
              </a:pPr>
              <a:t>3/10/2017</a:t>
            </a:fld>
            <a:endParaRPr 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CAF7F935-7C60-4745-9EE2-F22C984383AB}" type="slidenum">
              <a:rPr lang="en-US" altLang="zh-CN"/>
              <a:pPr>
                <a:defRPr/>
              </a:pPr>
              <a:t>‹#›</a:t>
            </a:fld>
            <a:endParaRPr lang="en-US" alt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5" name="矩形 4"/>
          <p:cNvSpPr/>
          <p:nvPr/>
        </p:nvSpPr>
        <p:spPr>
          <a:xfrm>
            <a:off x="457200" y="1411288"/>
            <a:ext cx="8229600" cy="17462"/>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6" name="日期占位符 4"/>
          <p:cNvSpPr>
            <a:spLocks noGrp="1"/>
          </p:cNvSpPr>
          <p:nvPr>
            <p:ph type="dt" sz="half" idx="10"/>
          </p:nvPr>
        </p:nvSpPr>
        <p:spPr/>
        <p:txBody>
          <a:bodyPr/>
          <a:lstStyle>
            <a:lvl1pPr>
              <a:defRPr/>
            </a:lvl1pPr>
          </a:lstStyle>
          <a:p>
            <a:pPr>
              <a:defRPr/>
            </a:pPr>
            <a:fld id="{B9FAFC38-3326-4BBD-A20A-734D3007764D}" type="datetimeFigureOut">
              <a:rPr lang="en-US"/>
              <a:pPr>
                <a:defRPr/>
              </a:pPr>
              <a:t>3/10/2017</a:t>
            </a:fld>
            <a:endParaRPr lang="en-US"/>
          </a:p>
        </p:txBody>
      </p:sp>
      <p:sp>
        <p:nvSpPr>
          <p:cNvPr id="7" name="页脚占位符 5"/>
          <p:cNvSpPr>
            <a:spLocks noGrp="1"/>
          </p:cNvSpPr>
          <p:nvPr>
            <p:ph type="ftr" sz="quarter" idx="11"/>
          </p:nvPr>
        </p:nvSpPr>
        <p:spPr/>
        <p:txBody>
          <a:bodyPr/>
          <a:lstStyle>
            <a:lvl1pPr>
              <a:defRPr/>
            </a:lvl1pPr>
          </a:lstStyle>
          <a:p>
            <a:pPr>
              <a:defRPr/>
            </a:pPr>
            <a:endParaRPr lang="zh-CN" altLang="en-US"/>
          </a:p>
        </p:txBody>
      </p:sp>
      <p:sp>
        <p:nvSpPr>
          <p:cNvPr id="8" name="灯片编号占位符 6"/>
          <p:cNvSpPr>
            <a:spLocks noGrp="1"/>
          </p:cNvSpPr>
          <p:nvPr>
            <p:ph type="sldNum" sz="quarter" idx="12"/>
          </p:nvPr>
        </p:nvSpPr>
        <p:spPr/>
        <p:txBody>
          <a:bodyPr/>
          <a:lstStyle>
            <a:lvl1pPr>
              <a:defRPr/>
            </a:lvl1pPr>
          </a:lstStyle>
          <a:p>
            <a:pPr>
              <a:defRPr/>
            </a:pPr>
            <a:fld id="{21E8BFED-F2AA-4722-ABA1-F27B44B2B26B}" type="slidenum">
              <a:rPr lang="en-US" altLang="zh-CN"/>
              <a:pPr>
                <a:defRPr/>
              </a:pPr>
              <a:t>‹#›</a:t>
            </a:fld>
            <a:endParaRPr lang="en-US"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7" name="矩形 6"/>
          <p:cNvSpPr/>
          <p:nvPr/>
        </p:nvSpPr>
        <p:spPr>
          <a:xfrm>
            <a:off x="457200" y="1411288"/>
            <a:ext cx="8229600" cy="17462"/>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 name="标题 1"/>
          <p:cNvSpPr>
            <a:spLocks noGrp="1"/>
          </p:cNvSpPr>
          <p:nvPr>
            <p:ph type="title"/>
          </p:nvPr>
        </p:nvSpPr>
        <p:spPr/>
        <p:txBody>
          <a:bodyPr/>
          <a:lstStyle>
            <a:lvl1pPr>
              <a:defRPr/>
            </a:lvl1pPr>
          </a:lstStyle>
          <a:p>
            <a:r>
              <a:rPr lang="zh-CN" altLang="en-US" smtClean="0"/>
              <a:t>单击此处编辑母版标题样式</a:t>
            </a:r>
            <a:endParaRPr 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effectLst>
                  <a:outerShdw blurRad="50800" dist="25400" dir="5400000" algn="tl" rotWithShape="0">
                    <a:srgbClr val="000000">
                      <a:alpha val="43137"/>
                    </a:srgbClr>
                  </a:outerShdw>
                </a:effectLst>
              </a:defRPr>
            </a:lvl1pPr>
            <a:lvl2pPr marL="457200" indent="0">
              <a:buNone/>
              <a:defRPr sz="2000" b="1">
                <a:effectLst>
                  <a:outerShdw blurRad="50800" dist="25400" dir="5400000" algn="tl" rotWithShape="0">
                    <a:srgbClr val="000000">
                      <a:alpha val="43137"/>
                    </a:srgbClr>
                  </a:outerShdw>
                </a:effectLst>
              </a:defRPr>
            </a:lvl2pPr>
            <a:lvl3pPr marL="914400" indent="0">
              <a:buNone/>
              <a:defRPr sz="1800" b="1">
                <a:effectLst>
                  <a:outerShdw blurRad="50800" dist="25400" dir="5400000" algn="tl" rotWithShape="0">
                    <a:srgbClr val="000000">
                      <a:alpha val="43137"/>
                    </a:srgbClr>
                  </a:outerShdw>
                </a:effectLst>
              </a:defRPr>
            </a:lvl3pPr>
            <a:lvl4pPr marL="1371600" indent="0">
              <a:buNone/>
              <a:defRPr sz="1600" b="1">
                <a:effectLst>
                  <a:outerShdw blurRad="50800" dist="25400" dir="5400000" algn="tl" rotWithShape="0">
                    <a:srgbClr val="000000">
                      <a:alpha val="43137"/>
                    </a:srgbClr>
                  </a:outerShdw>
                </a:effectLst>
              </a:defRPr>
            </a:lvl4pPr>
            <a:lvl5pPr marL="1828800" indent="0">
              <a:buNone/>
              <a:defRPr sz="1600" b="1">
                <a:effectLst>
                  <a:outerShdw blurRad="50800" dist="25400" dir="5400000" algn="tl" rotWithShape="0">
                    <a:srgbClr val="000000">
                      <a:alpha val="43137"/>
                    </a:srgbClr>
                  </a:outerShdw>
                </a:effectLst>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effectLst>
                  <a:outerShdw blurRad="50800" dist="25400" dir="5400000" algn="tl" rotWithShape="0">
                    <a:srgbClr val="000000">
                      <a:alpha val="43137"/>
                    </a:srgbClr>
                  </a:outerShdw>
                </a:effectLst>
              </a:defRPr>
            </a:lvl1pPr>
            <a:lvl2pPr marL="457200" indent="0">
              <a:buNone/>
              <a:defRPr sz="2000" b="1">
                <a:effectLst>
                  <a:outerShdw blurRad="50800" dist="25400" dir="5400000" algn="tl" rotWithShape="0">
                    <a:srgbClr val="000000">
                      <a:alpha val="43137"/>
                    </a:srgbClr>
                  </a:outerShdw>
                </a:effectLst>
              </a:defRPr>
            </a:lvl2pPr>
            <a:lvl3pPr marL="914400" indent="0">
              <a:buNone/>
              <a:defRPr sz="1800" b="1">
                <a:effectLst>
                  <a:outerShdw blurRad="50800" dist="25400" dir="5400000" algn="tl" rotWithShape="0">
                    <a:srgbClr val="000000">
                      <a:alpha val="43137"/>
                    </a:srgbClr>
                  </a:outerShdw>
                </a:effectLst>
              </a:defRPr>
            </a:lvl3pPr>
            <a:lvl4pPr marL="1371600" indent="0">
              <a:buNone/>
              <a:defRPr sz="1600" b="1">
                <a:effectLst>
                  <a:outerShdw blurRad="50800" dist="25400" dir="5400000" algn="tl" rotWithShape="0">
                    <a:srgbClr val="000000">
                      <a:alpha val="43137"/>
                    </a:srgbClr>
                  </a:outerShdw>
                </a:effectLst>
              </a:defRPr>
            </a:lvl4pPr>
            <a:lvl5pPr marL="1828800" indent="0">
              <a:buNone/>
              <a:defRPr sz="1600" b="1">
                <a:effectLst>
                  <a:outerShdw blurRad="50800" dist="25400" dir="5400000" algn="tl" rotWithShape="0">
                    <a:srgbClr val="000000">
                      <a:alpha val="43137"/>
                    </a:srgbClr>
                  </a:outerShdw>
                </a:effectLst>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8" name="日期占位符 6"/>
          <p:cNvSpPr>
            <a:spLocks noGrp="1"/>
          </p:cNvSpPr>
          <p:nvPr>
            <p:ph type="dt" sz="half" idx="10"/>
          </p:nvPr>
        </p:nvSpPr>
        <p:spPr/>
        <p:txBody>
          <a:bodyPr/>
          <a:lstStyle>
            <a:lvl1pPr>
              <a:defRPr/>
            </a:lvl1pPr>
          </a:lstStyle>
          <a:p>
            <a:pPr>
              <a:defRPr/>
            </a:pPr>
            <a:fld id="{E4C7A484-F6A6-4E91-95D7-226570C45BDF}" type="datetimeFigureOut">
              <a:rPr lang="en-US"/>
              <a:pPr>
                <a:defRPr/>
              </a:pPr>
              <a:t>3/10/2017</a:t>
            </a:fld>
            <a:endParaRPr lang="en-US"/>
          </a:p>
        </p:txBody>
      </p:sp>
      <p:sp>
        <p:nvSpPr>
          <p:cNvPr id="9" name="页脚占位符 7"/>
          <p:cNvSpPr>
            <a:spLocks noGrp="1"/>
          </p:cNvSpPr>
          <p:nvPr>
            <p:ph type="ftr" sz="quarter" idx="11"/>
          </p:nvPr>
        </p:nvSpPr>
        <p:spPr/>
        <p:txBody>
          <a:bodyPr/>
          <a:lstStyle>
            <a:lvl1pPr>
              <a:defRPr/>
            </a:lvl1pPr>
          </a:lstStyle>
          <a:p>
            <a:pPr>
              <a:defRPr/>
            </a:pPr>
            <a:endParaRPr lang="zh-CN" altLang="en-US"/>
          </a:p>
        </p:txBody>
      </p:sp>
      <p:sp>
        <p:nvSpPr>
          <p:cNvPr id="10" name="灯片编号占位符 8"/>
          <p:cNvSpPr>
            <a:spLocks noGrp="1"/>
          </p:cNvSpPr>
          <p:nvPr>
            <p:ph type="sldNum" sz="quarter" idx="12"/>
          </p:nvPr>
        </p:nvSpPr>
        <p:spPr/>
        <p:txBody>
          <a:bodyPr/>
          <a:lstStyle>
            <a:lvl1pPr>
              <a:defRPr/>
            </a:lvl1pPr>
          </a:lstStyle>
          <a:p>
            <a:pPr>
              <a:defRPr/>
            </a:pPr>
            <a:fld id="{7E5460F1-085A-4E0A-BCFB-065FB3071BA9}" type="slidenum">
              <a:rPr lang="en-US" altLang="zh-CN"/>
              <a:pPr>
                <a:defRPr/>
              </a:pPr>
              <a:t>‹#›</a:t>
            </a:fld>
            <a:endParaRPr lang="en-US"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3" name="矩形 2"/>
          <p:cNvSpPr/>
          <p:nvPr/>
        </p:nvSpPr>
        <p:spPr>
          <a:xfrm>
            <a:off x="457200" y="1411288"/>
            <a:ext cx="8229600" cy="17462"/>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4" name="日期占位符 2"/>
          <p:cNvSpPr>
            <a:spLocks noGrp="1"/>
          </p:cNvSpPr>
          <p:nvPr>
            <p:ph type="dt" sz="half" idx="10"/>
          </p:nvPr>
        </p:nvSpPr>
        <p:spPr/>
        <p:txBody>
          <a:bodyPr/>
          <a:lstStyle>
            <a:lvl1pPr>
              <a:defRPr/>
            </a:lvl1pPr>
          </a:lstStyle>
          <a:p>
            <a:pPr>
              <a:defRPr/>
            </a:pPr>
            <a:fld id="{FAACDDAE-F6B0-478A-9339-51AB07FF459E}" type="datetimeFigureOut">
              <a:rPr lang="en-US"/>
              <a:pPr>
                <a:defRPr/>
              </a:pPr>
              <a:t>3/10/2017</a:t>
            </a:fld>
            <a:endParaRPr lang="en-US"/>
          </a:p>
        </p:txBody>
      </p:sp>
      <p:sp>
        <p:nvSpPr>
          <p:cNvPr id="5" name="页脚占位符 3"/>
          <p:cNvSpPr>
            <a:spLocks noGrp="1"/>
          </p:cNvSpPr>
          <p:nvPr>
            <p:ph type="ftr" sz="quarter" idx="11"/>
          </p:nvPr>
        </p:nvSpPr>
        <p:spPr/>
        <p:txBody>
          <a:bodyPr/>
          <a:lstStyle>
            <a:lvl1pPr>
              <a:defRPr/>
            </a:lvl1pPr>
          </a:lstStyle>
          <a:p>
            <a:pPr>
              <a:defRPr/>
            </a:pPr>
            <a:endParaRPr lang="zh-CN" altLang="en-US"/>
          </a:p>
        </p:txBody>
      </p:sp>
      <p:sp>
        <p:nvSpPr>
          <p:cNvPr id="6" name="灯片编号占位符 4"/>
          <p:cNvSpPr>
            <a:spLocks noGrp="1"/>
          </p:cNvSpPr>
          <p:nvPr>
            <p:ph type="sldNum" sz="quarter" idx="12"/>
          </p:nvPr>
        </p:nvSpPr>
        <p:spPr/>
        <p:txBody>
          <a:bodyPr/>
          <a:lstStyle>
            <a:lvl1pPr>
              <a:defRPr/>
            </a:lvl1pPr>
          </a:lstStyle>
          <a:p>
            <a:pPr>
              <a:defRPr/>
            </a:pPr>
            <a:fld id="{56252AB9-ABF6-4121-873D-318DC97F514E}" type="slidenum">
              <a:rPr lang="en-US" altLang="zh-CN"/>
              <a:pPr>
                <a:defRPr/>
              </a:pPr>
              <a:t>‹#›</a:t>
            </a:fld>
            <a:endParaRPr lang="en-US" alt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bg>
      <p:bgRef idx="1002">
        <a:schemeClr val="bg2"/>
      </p:bgRef>
    </p:bg>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pPr>
              <a:defRPr/>
            </a:pPr>
            <a:fld id="{1E2BB647-A2EC-4C9E-A35C-06294DF7C547}" type="datetimeFigureOut">
              <a:rPr lang="en-US"/>
              <a:pPr>
                <a:defRPr/>
              </a:pPr>
              <a:t>3/10/2017</a:t>
            </a:fld>
            <a:endParaRPr lang="en-US"/>
          </a:p>
        </p:txBody>
      </p:sp>
      <p:sp>
        <p:nvSpPr>
          <p:cNvPr id="3" name="页脚占位符 2"/>
          <p:cNvSpPr>
            <a:spLocks noGrp="1"/>
          </p:cNvSpPr>
          <p:nvPr>
            <p:ph type="ftr" sz="quarter" idx="11"/>
          </p:nvPr>
        </p:nvSpPr>
        <p:spPr/>
        <p:txBody>
          <a:bodyPr/>
          <a:lstStyle>
            <a:lvl1pPr>
              <a:defRPr/>
            </a:lvl1pPr>
          </a:lstStyle>
          <a:p>
            <a:pPr>
              <a:defRPr/>
            </a:pPr>
            <a:endParaRPr lang="zh-CN" altLang="en-US"/>
          </a:p>
        </p:txBody>
      </p:sp>
      <p:sp>
        <p:nvSpPr>
          <p:cNvPr id="4" name="灯片编号占位符 3"/>
          <p:cNvSpPr>
            <a:spLocks noGrp="1"/>
          </p:cNvSpPr>
          <p:nvPr>
            <p:ph type="sldNum" sz="quarter" idx="12"/>
          </p:nvPr>
        </p:nvSpPr>
        <p:spPr/>
        <p:txBody>
          <a:bodyPr/>
          <a:lstStyle>
            <a:lvl1pPr>
              <a:defRPr/>
            </a:lvl1pPr>
          </a:lstStyle>
          <a:p>
            <a:pPr>
              <a:defRPr/>
            </a:pPr>
            <a:fld id="{2625BA52-E848-478D-8CE4-EB7AFDA0656D}" type="slidenum">
              <a:rPr lang="en-US" altLang="zh-CN"/>
              <a:pPr>
                <a:defRPr/>
              </a:pPr>
              <a:t>‹#›</a:t>
            </a:fld>
            <a:endParaRPr lang="en-US" altLang="zh-CN"/>
          </a:p>
        </p:txBody>
      </p:sp>
    </p:spTree>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5" name="矩形 4"/>
          <p:cNvSpPr/>
          <p:nvPr/>
        </p:nvSpPr>
        <p:spPr>
          <a:xfrm>
            <a:off x="2786063" y="1054100"/>
            <a:ext cx="5903912" cy="17463"/>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 name="标题 1"/>
          <p:cNvSpPr>
            <a:spLocks noGrp="1"/>
          </p:cNvSpPr>
          <p:nvPr>
            <p:ph type="title"/>
          </p:nvPr>
        </p:nvSpPr>
        <p:spPr>
          <a:xfrm>
            <a:off x="2786050" y="228600"/>
            <a:ext cx="5900752" cy="842946"/>
          </a:xfrm>
        </p:spPr>
        <p:txBody>
          <a:bodyPr anchor="b"/>
          <a:lstStyle>
            <a:lvl1pPr algn="ctr">
              <a:defRPr sz="2800" b="0"/>
            </a:lvl1pPr>
          </a:lstStyle>
          <a:p>
            <a:r>
              <a:rPr lang="zh-CN" altLang="en-US" smtClean="0"/>
              <a:t>单击此处编辑母版标题样式</a:t>
            </a:r>
            <a:endParaRPr lang="en-US"/>
          </a:p>
        </p:txBody>
      </p:sp>
      <p:sp>
        <p:nvSpPr>
          <p:cNvPr id="3" name="内容占位符 2"/>
          <p:cNvSpPr>
            <a:spLocks noGrp="1"/>
          </p:cNvSpPr>
          <p:nvPr>
            <p:ph idx="1"/>
          </p:nvPr>
        </p:nvSpPr>
        <p:spPr>
          <a:xfrm>
            <a:off x="2786050" y="1142984"/>
            <a:ext cx="5900750" cy="514353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文本占位符 3"/>
          <p:cNvSpPr>
            <a:spLocks noGrp="1"/>
          </p:cNvSpPr>
          <p:nvPr>
            <p:ph type="body" sz="half" idx="2"/>
          </p:nvPr>
        </p:nvSpPr>
        <p:spPr>
          <a:xfrm>
            <a:off x="457205" y="1142984"/>
            <a:ext cx="2257408" cy="5143536"/>
          </a:xfrm>
        </p:spPr>
        <p:txBody>
          <a:bodyPr anchor="ct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6" name="日期占位符 4"/>
          <p:cNvSpPr>
            <a:spLocks noGrp="1"/>
          </p:cNvSpPr>
          <p:nvPr>
            <p:ph type="dt" sz="half" idx="10"/>
          </p:nvPr>
        </p:nvSpPr>
        <p:spPr/>
        <p:txBody>
          <a:bodyPr/>
          <a:lstStyle>
            <a:lvl1pPr>
              <a:defRPr/>
            </a:lvl1pPr>
          </a:lstStyle>
          <a:p>
            <a:pPr>
              <a:defRPr/>
            </a:pPr>
            <a:fld id="{DB88FB13-4EC0-4B69-BC65-80D9B973FC12}" type="datetimeFigureOut">
              <a:rPr lang="en-US"/>
              <a:pPr>
                <a:defRPr/>
              </a:pPr>
              <a:t>3/10/2017</a:t>
            </a:fld>
            <a:endParaRPr lang="en-US"/>
          </a:p>
        </p:txBody>
      </p:sp>
      <p:sp>
        <p:nvSpPr>
          <p:cNvPr id="7" name="页脚占位符 5"/>
          <p:cNvSpPr>
            <a:spLocks noGrp="1"/>
          </p:cNvSpPr>
          <p:nvPr>
            <p:ph type="ftr" sz="quarter" idx="11"/>
          </p:nvPr>
        </p:nvSpPr>
        <p:spPr/>
        <p:txBody>
          <a:bodyPr/>
          <a:lstStyle>
            <a:lvl1pPr>
              <a:defRPr/>
            </a:lvl1pPr>
          </a:lstStyle>
          <a:p>
            <a:pPr>
              <a:defRPr/>
            </a:pPr>
            <a:endParaRPr lang="zh-CN" altLang="en-US"/>
          </a:p>
        </p:txBody>
      </p:sp>
      <p:sp>
        <p:nvSpPr>
          <p:cNvPr id="8" name="灯片编号占位符 6"/>
          <p:cNvSpPr>
            <a:spLocks noGrp="1"/>
          </p:cNvSpPr>
          <p:nvPr>
            <p:ph type="sldNum" sz="quarter" idx="12"/>
          </p:nvPr>
        </p:nvSpPr>
        <p:spPr/>
        <p:txBody>
          <a:bodyPr/>
          <a:lstStyle>
            <a:lvl1pPr>
              <a:defRPr/>
            </a:lvl1pPr>
          </a:lstStyle>
          <a:p>
            <a:pPr>
              <a:defRPr/>
            </a:pPr>
            <a:fld id="{E41C2A84-8783-4C4B-AFB1-008878F7F2D4}" type="slidenum">
              <a:rPr lang="en-US" altLang="zh-CN"/>
              <a:pPr>
                <a:defRPr/>
              </a:pPr>
              <a:t>‹#›</a:t>
            </a:fld>
            <a:endParaRPr lang="en-US" alt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bg>
      <p:bgRef idx="1002">
        <a:schemeClr val="bg2"/>
      </p:bgRef>
    </p:bg>
    <p:spTree>
      <p:nvGrpSpPr>
        <p:cNvPr id="1" name=""/>
        <p:cNvGrpSpPr/>
        <p:nvPr/>
      </p:nvGrpSpPr>
      <p:grpSpPr>
        <a:xfrm>
          <a:off x="0" y="0"/>
          <a:ext cx="0" cy="0"/>
          <a:chOff x="0" y="0"/>
          <a:chExt cx="0" cy="0"/>
        </a:xfrm>
      </p:grpSpPr>
      <p:sp>
        <p:nvSpPr>
          <p:cNvPr id="2" name="标题 1"/>
          <p:cNvSpPr>
            <a:spLocks noGrp="1"/>
          </p:cNvSpPr>
          <p:nvPr>
            <p:ph type="title"/>
          </p:nvPr>
        </p:nvSpPr>
        <p:spPr>
          <a:xfrm>
            <a:off x="533400" y="304800"/>
            <a:ext cx="6400800" cy="685800"/>
          </a:xfrm>
        </p:spPr>
        <p:txBody>
          <a:bodyPr/>
          <a:lstStyle>
            <a:lvl1pPr algn="l">
              <a:defRPr sz="2400" b="0"/>
            </a:lvl1pPr>
          </a:lstStyle>
          <a:p>
            <a:r>
              <a:rPr lang="zh-CN" altLang="en-US" smtClean="0"/>
              <a:t>单击此处编辑母版标题样式</a:t>
            </a:r>
            <a:endParaRPr lang="en-US"/>
          </a:p>
        </p:txBody>
      </p:sp>
      <p:sp>
        <p:nvSpPr>
          <p:cNvPr id="3" name="图片占位符 2"/>
          <p:cNvSpPr>
            <a:spLocks noGrp="1"/>
          </p:cNvSpPr>
          <p:nvPr>
            <p:ph type="pic" idx="1"/>
          </p:nvPr>
        </p:nvSpPr>
        <p:spPr>
          <a:xfrm>
            <a:off x="701552" y="1143000"/>
            <a:ext cx="7223248" cy="3980172"/>
          </a:xfrm>
          <a:prstGeom prst="roundRect">
            <a:avLst>
              <a:gd name="adj" fmla="val 18278"/>
            </a:avLst>
          </a:prstGeom>
          <a:solidFill>
            <a:schemeClr val="accent1">
              <a:tint val="40000"/>
            </a:schemeClr>
          </a:solidFill>
          <a:ln w="50800" cap="rnd">
            <a:gradFill flip="none" rotWithShape="1">
              <a:gsLst>
                <a:gs pos="0">
                  <a:schemeClr val="accent1">
                    <a:shade val="50000"/>
                  </a:schemeClr>
                </a:gs>
                <a:gs pos="20000">
                  <a:schemeClr val="accent2">
                    <a:shade val="50000"/>
                  </a:schemeClr>
                </a:gs>
                <a:gs pos="40000">
                  <a:schemeClr val="accent3">
                    <a:shade val="50000"/>
                  </a:schemeClr>
                </a:gs>
                <a:gs pos="60000">
                  <a:schemeClr val="accent4">
                    <a:shade val="50000"/>
                  </a:schemeClr>
                </a:gs>
                <a:gs pos="80000">
                  <a:schemeClr val="accent5">
                    <a:shade val="50000"/>
                  </a:schemeClr>
                </a:gs>
                <a:gs pos="100000">
                  <a:schemeClr val="accent6">
                    <a:shade val="50000"/>
                  </a:schemeClr>
                </a:gs>
              </a:gsLst>
              <a:path path="circle">
                <a:fillToRect l="50000" t="50000" r="50000" b="50000"/>
              </a:path>
              <a:tileRect/>
            </a:gradFill>
            <a:round/>
          </a:ln>
          <a:effectLst>
            <a:outerShdw blurRad="50800" dist="38100" dir="5400000" algn="tl" rotWithShape="0">
              <a:prstClr val="black">
                <a:alpha val="50000"/>
              </a:prstClr>
            </a:outerShdw>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smtClean="0"/>
              <a:t>单击图标添加图片</a:t>
            </a:r>
            <a:endParaRPr lang="en-US" noProof="0"/>
          </a:p>
        </p:txBody>
      </p:sp>
      <p:sp>
        <p:nvSpPr>
          <p:cNvPr id="4" name="文本占位符 3"/>
          <p:cNvSpPr>
            <a:spLocks noGrp="1"/>
          </p:cNvSpPr>
          <p:nvPr>
            <p:ph type="body" sz="half" idx="2"/>
          </p:nvPr>
        </p:nvSpPr>
        <p:spPr>
          <a:xfrm>
            <a:off x="2362200" y="5410200"/>
            <a:ext cx="5657888" cy="804862"/>
          </a:xfrm>
        </p:spPr>
        <p:txBody>
          <a:bodyPr anchor="ctr"/>
          <a:lstStyle>
            <a:lvl1pPr marL="0" indent="0" algn="r">
              <a:buNone/>
              <a:defRPr sz="1200" b="0"/>
            </a:lvl1pPr>
            <a:lvl2pPr marL="457200" indent="0" algn="r">
              <a:buNone/>
              <a:defRPr sz="1200" b="0"/>
            </a:lvl2pPr>
            <a:lvl3pPr marL="914400" indent="0" algn="r">
              <a:buNone/>
              <a:defRPr sz="1200" b="0"/>
            </a:lvl3pPr>
            <a:lvl4pPr marL="1371600" indent="0" algn="r">
              <a:buNone/>
              <a:defRPr sz="1200" b="0"/>
            </a:lvl4pPr>
            <a:lvl5pPr marL="1828800" indent="0" algn="r">
              <a:buNone/>
              <a:defRPr sz="1200" b="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5" name="日期占位符 4"/>
          <p:cNvSpPr>
            <a:spLocks noGrp="1"/>
          </p:cNvSpPr>
          <p:nvPr>
            <p:ph type="dt" sz="half" idx="10"/>
          </p:nvPr>
        </p:nvSpPr>
        <p:spPr/>
        <p:txBody>
          <a:bodyPr/>
          <a:lstStyle>
            <a:lvl1pPr>
              <a:defRPr/>
            </a:lvl1pPr>
          </a:lstStyle>
          <a:p>
            <a:pPr>
              <a:defRPr/>
            </a:pPr>
            <a:fld id="{041390E7-6C8A-40B8-8EC3-C07845B97188}" type="datetimeFigureOut">
              <a:rPr lang="en-US"/>
              <a:pPr>
                <a:defRPr/>
              </a:pPr>
              <a:t>3/10/2017</a:t>
            </a:fld>
            <a:endParaRPr lang="en-US"/>
          </a:p>
        </p:txBody>
      </p:sp>
      <p:sp>
        <p:nvSpPr>
          <p:cNvPr id="6" name="页脚占位符 5"/>
          <p:cNvSpPr>
            <a:spLocks noGrp="1"/>
          </p:cNvSpPr>
          <p:nvPr>
            <p:ph type="ftr" sz="quarter" idx="11"/>
          </p:nvPr>
        </p:nvSpPr>
        <p:spPr/>
        <p:txBody>
          <a:bodyPr/>
          <a:lstStyle>
            <a:lvl1pPr>
              <a:defRPr/>
            </a:lvl1pPr>
          </a:lstStyle>
          <a:p>
            <a:pPr>
              <a:defRPr/>
            </a:pPr>
            <a:endParaRPr lang="zh-CN" altLang="en-US"/>
          </a:p>
        </p:txBody>
      </p:sp>
      <p:sp>
        <p:nvSpPr>
          <p:cNvPr id="7" name="灯片编号占位符 6"/>
          <p:cNvSpPr>
            <a:spLocks noGrp="1"/>
          </p:cNvSpPr>
          <p:nvPr>
            <p:ph type="sldNum" sz="quarter" idx="12"/>
          </p:nvPr>
        </p:nvSpPr>
        <p:spPr/>
        <p:txBody>
          <a:bodyPr/>
          <a:lstStyle>
            <a:lvl1pPr>
              <a:defRPr/>
            </a:lvl1pPr>
          </a:lstStyle>
          <a:p>
            <a:pPr>
              <a:defRPr/>
            </a:pPr>
            <a:fld id="{2C041E00-14C1-48F2-B9E3-8052E574A0A5}" type="slidenum">
              <a:rPr lang="en-US" altLang="zh-CN"/>
              <a:pPr>
                <a:defRPr/>
              </a:pPr>
              <a:t>‹#›</a:t>
            </a:fld>
            <a:endParaRPr lang="en-US" altLang="zh-CN"/>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矩形 6"/>
          <p:cNvSpPr/>
          <p:nvPr/>
        </p:nvSpPr>
        <p:spPr>
          <a:xfrm>
            <a:off x="0" y="6678613"/>
            <a:ext cx="9144000" cy="179387"/>
          </a:xfrm>
          <a:prstGeom prst="rect">
            <a:avLst/>
          </a:prstGeom>
          <a:gradFill>
            <a:gsLst>
              <a:gs pos="0">
                <a:schemeClr val="accent1">
                  <a:alpha val="50000"/>
                </a:schemeClr>
              </a:gs>
              <a:gs pos="50000">
                <a:schemeClr val="accent1">
                  <a:tint val="20000"/>
                </a:schemeClr>
              </a:gs>
              <a:gs pos="100000">
                <a:schemeClr val="accent1">
                  <a:alpha val="4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027" name="标题占位符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endParaRPr lang="en-US" smtClean="0"/>
          </a:p>
        </p:txBody>
      </p:sp>
      <p:sp>
        <p:nvSpPr>
          <p:cNvPr id="1028" name="文本占位符 2"/>
          <p:cNvSpPr>
            <a:spLocks noGrp="1"/>
          </p:cNvSpPr>
          <p:nvPr>
            <p:ph type="body" idx="1"/>
          </p:nvPr>
        </p:nvSpPr>
        <p:spPr bwMode="auto">
          <a:xfrm>
            <a:off x="457200" y="1600200"/>
            <a:ext cx="8229600" cy="46863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smtClean="0"/>
          </a:p>
        </p:txBody>
      </p:sp>
      <p:sp>
        <p:nvSpPr>
          <p:cNvPr id="4" name="日期占位符 3"/>
          <p:cNvSpPr>
            <a:spLocks noGrp="1"/>
          </p:cNvSpPr>
          <p:nvPr>
            <p:ph type="dt" sz="half" idx="2"/>
          </p:nvPr>
        </p:nvSpPr>
        <p:spPr>
          <a:xfrm>
            <a:off x="76200" y="6400800"/>
            <a:ext cx="3200400" cy="284163"/>
          </a:xfrm>
          <a:prstGeom prst="rect">
            <a:avLst/>
          </a:prstGeom>
        </p:spPr>
        <p:txBody>
          <a:bodyPr vert="horz" rtlCol="0" anchor="b"/>
          <a:lstStyle>
            <a:lvl1pPr algn="l" eaLnBrk="1" latinLnBrk="0" hangingPunct="1">
              <a:defRPr kumimoji="0" sz="1100">
                <a:solidFill>
                  <a:schemeClr val="tx2">
                    <a:lumMod val="75000"/>
                    <a:lumOff val="25000"/>
                  </a:schemeClr>
                </a:solidFill>
              </a:defRPr>
            </a:lvl1pPr>
          </a:lstStyle>
          <a:p>
            <a:pPr>
              <a:defRPr/>
            </a:pPr>
            <a:fld id="{F74159EB-CF19-40DF-87CB-73B9DD349875}" type="datetimeFigureOut">
              <a:rPr lang="en-US"/>
              <a:pPr>
                <a:defRPr/>
              </a:pPr>
              <a:t>3/10/2017</a:t>
            </a:fld>
            <a:endParaRPr lang="en-US" dirty="0"/>
          </a:p>
        </p:txBody>
      </p:sp>
      <p:sp>
        <p:nvSpPr>
          <p:cNvPr id="5" name="页脚占位符 4"/>
          <p:cNvSpPr>
            <a:spLocks noGrp="1"/>
          </p:cNvSpPr>
          <p:nvPr>
            <p:ph type="ftr" sz="quarter" idx="3"/>
          </p:nvPr>
        </p:nvSpPr>
        <p:spPr>
          <a:xfrm>
            <a:off x="5334000" y="6400800"/>
            <a:ext cx="3733800" cy="284163"/>
          </a:xfrm>
          <a:prstGeom prst="rect">
            <a:avLst/>
          </a:prstGeom>
        </p:spPr>
        <p:txBody>
          <a:bodyPr vert="horz" rtlCol="0" anchor="ctr"/>
          <a:lstStyle>
            <a:lvl1pPr algn="r" eaLnBrk="1" latinLnBrk="0" hangingPunct="1">
              <a:defRPr kumimoji="0" sz="1100">
                <a:solidFill>
                  <a:schemeClr val="tx2">
                    <a:lumMod val="75000"/>
                    <a:lumOff val="25000"/>
                  </a:schemeClr>
                </a:solidFill>
              </a:defRPr>
            </a:lvl1pPr>
          </a:lstStyle>
          <a:p>
            <a:pPr>
              <a:defRPr/>
            </a:pPr>
            <a:endParaRPr lang="zh-CN" altLang="en-US"/>
          </a:p>
        </p:txBody>
      </p:sp>
      <p:sp>
        <p:nvSpPr>
          <p:cNvPr id="6" name="灯片编号占位符 5"/>
          <p:cNvSpPr>
            <a:spLocks noGrp="1"/>
          </p:cNvSpPr>
          <p:nvPr>
            <p:ph type="sldNum" sz="quarter" idx="4"/>
          </p:nvPr>
        </p:nvSpPr>
        <p:spPr>
          <a:xfrm>
            <a:off x="4114800" y="6400800"/>
            <a:ext cx="914400" cy="284163"/>
          </a:xfrm>
          <a:prstGeom prst="rect">
            <a:avLst/>
          </a:prstGeom>
          <a:noFill/>
        </p:spPr>
        <p:txBody>
          <a:bodyPr vert="horz" lIns="45720" rIns="45720" rtlCol="0" anchor="ctr"/>
          <a:lstStyle>
            <a:lvl1pPr algn="ctr">
              <a:defRPr sz="1100">
                <a:solidFill>
                  <a:srgbClr val="636363"/>
                </a:solidFill>
              </a:defRPr>
            </a:lvl1pPr>
          </a:lstStyle>
          <a:p>
            <a:pPr>
              <a:defRPr/>
            </a:pPr>
            <a:fld id="{38E6A71C-6944-4911-AED8-BE99B38C0A01}" type="slidenum">
              <a:rPr lang="en-US" altLang="zh-CN"/>
              <a:pPr>
                <a:defRPr/>
              </a:pPr>
              <a:t>‹#›</a:t>
            </a:fld>
            <a:endParaRPr lang="en-US" altLang="zh-CN"/>
          </a:p>
        </p:txBody>
      </p:sp>
      <p:sp>
        <p:nvSpPr>
          <p:cNvPr id="8" name="矩形 7"/>
          <p:cNvSpPr/>
          <p:nvPr/>
        </p:nvSpPr>
        <p:spPr>
          <a:xfrm>
            <a:off x="0" y="0"/>
            <a:ext cx="9144000" cy="107950"/>
          </a:xfrm>
          <a:prstGeom prst="rect">
            <a:avLst/>
          </a:prstGeom>
          <a:gradFill>
            <a:gsLst>
              <a:gs pos="0">
                <a:schemeClr val="accent1">
                  <a:alpha val="50000"/>
                </a:schemeClr>
              </a:gs>
              <a:gs pos="50000">
                <a:schemeClr val="accent1">
                  <a:tint val="20000"/>
                </a:schemeClr>
              </a:gs>
              <a:gs pos="100000">
                <a:schemeClr val="accent1">
                  <a:alpha val="4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zh-CN" altLang="en-US"/>
          </a:p>
        </p:txBody>
      </p:sp>
    </p:spTree>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49" r:id="rId11"/>
    <p:sldLayoutId id="2147483760" r:id="rId12"/>
    <p:sldLayoutId id="2147483761" r:id="rId13"/>
  </p:sldLayoutIdLst>
  <p:hf sldNum="0" hdr="0" ftr="0" dt="0"/>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Franklin Gothic Medium" panose="020B0603020102020204" pitchFamily="34" charset="0"/>
          <a:ea typeface="微软雅黑" panose="020B0503020204020204" pitchFamily="34" charset="-122"/>
        </a:defRPr>
      </a:lvl2pPr>
      <a:lvl3pPr algn="ctr" rtl="0" eaLnBrk="0" fontAlgn="base" hangingPunct="0">
        <a:spcBef>
          <a:spcPct val="0"/>
        </a:spcBef>
        <a:spcAft>
          <a:spcPct val="0"/>
        </a:spcAft>
        <a:defRPr sz="4400">
          <a:solidFill>
            <a:schemeClr val="tx2"/>
          </a:solidFill>
          <a:latin typeface="Franklin Gothic Medium" panose="020B0603020102020204" pitchFamily="34" charset="0"/>
          <a:ea typeface="微软雅黑" panose="020B0503020204020204" pitchFamily="34" charset="-122"/>
        </a:defRPr>
      </a:lvl3pPr>
      <a:lvl4pPr algn="ctr" rtl="0" eaLnBrk="0" fontAlgn="base" hangingPunct="0">
        <a:spcBef>
          <a:spcPct val="0"/>
        </a:spcBef>
        <a:spcAft>
          <a:spcPct val="0"/>
        </a:spcAft>
        <a:defRPr sz="4400">
          <a:solidFill>
            <a:schemeClr val="tx2"/>
          </a:solidFill>
          <a:latin typeface="Franklin Gothic Medium" panose="020B0603020102020204" pitchFamily="34" charset="0"/>
          <a:ea typeface="微软雅黑" panose="020B0503020204020204" pitchFamily="34" charset="-122"/>
        </a:defRPr>
      </a:lvl4pPr>
      <a:lvl5pPr algn="ctr" rtl="0" eaLnBrk="0" fontAlgn="base" hangingPunct="0">
        <a:spcBef>
          <a:spcPct val="0"/>
        </a:spcBef>
        <a:spcAft>
          <a:spcPct val="0"/>
        </a:spcAft>
        <a:defRPr sz="4400">
          <a:solidFill>
            <a:schemeClr val="tx2"/>
          </a:solidFill>
          <a:latin typeface="Franklin Gothic Medium" panose="020B0603020102020204" pitchFamily="34" charset="0"/>
          <a:ea typeface="微软雅黑" panose="020B0503020204020204" pitchFamily="34" charset="-122"/>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p:titleStyle>
    <p:bodyStyle>
      <a:lvl1pPr marL="342900" indent="-342900" algn="l" rtl="0" eaLnBrk="0" fontAlgn="base" hangingPunct="0">
        <a:spcBef>
          <a:spcPct val="20000"/>
        </a:spcBef>
        <a:spcAft>
          <a:spcPct val="0"/>
        </a:spcAft>
        <a:buClr>
          <a:schemeClr val="tx2"/>
        </a:buClr>
        <a:buSzPct val="50000"/>
        <a:buFont typeface="Wingdings 2" pitchFamily="18" charset="2"/>
        <a:buChar char="ß"/>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50000"/>
        <a:buFont typeface="Wingdings 2" pitchFamily="18" charset="2"/>
        <a:buChar char="Þ"/>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50000"/>
        <a:buFont typeface="Wingdings 2"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50000"/>
        <a:buFont typeface="Wingdings 2" pitchFamily="18" charset="2"/>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50000"/>
        <a:buFont typeface="Wingdings 2" pitchFamily="18" charset="2"/>
        <a:buChar char=""/>
        <a:defRPr sz="2000" kern="1200">
          <a:solidFill>
            <a:schemeClr val="tx1"/>
          </a:solidFill>
          <a:latin typeface="+mn-lt"/>
          <a:ea typeface="+mn-ea"/>
          <a:cs typeface="+mn-cs"/>
        </a:defRPr>
      </a:lvl5pPr>
      <a:lvl6pPr marL="25146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1.xml"/><Relationship Id="rId1" Type="http://schemas.openxmlformats.org/officeDocument/2006/relationships/tags" Target="../tags/tag38.xml"/></Relationships>
</file>

<file path=ppt/slides/_rels/slide10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39.xml"/></Relationships>
</file>

<file path=ppt/slides/_rels/slide10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40.xml"/></Relationships>
</file>

<file path=ppt/slides/_rels/slide10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41.xml"/></Relationships>
</file>

<file path=ppt/slides/_rels/slide10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42.xml"/></Relationships>
</file>

<file path=ppt/slides/_rels/slide107.xml.rels><?xml version="1.0" encoding="UTF-8" standalone="yes"?>
<Relationships xmlns="http://schemas.openxmlformats.org/package/2006/relationships"><Relationship Id="rId3" Type="http://schemas.openxmlformats.org/officeDocument/2006/relationships/hyperlink" Target="&#20851;&#20110;&#24191;&#35199;&#31185;&#25216;&#35745;&#21010;&#39033;&#30446;&#21512;&#21516;&#65288;&#26684;&#24335;&#65289;&#30340;&#35831;&#31034;0830.doc" TargetMode="External"/><Relationship Id="rId2" Type="http://schemas.openxmlformats.org/officeDocument/2006/relationships/slideLayout" Target="../slideLayouts/slideLayout1.xml"/><Relationship Id="rId1" Type="http://schemas.openxmlformats.org/officeDocument/2006/relationships/tags" Target="../tags/tag43.xml"/></Relationships>
</file>

<file path=ppt/slides/_rels/slide10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44.xml"/></Relationships>
</file>

<file path=ppt/slides/_rels/slide10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45.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46.xml"/></Relationships>
</file>

<file path=ppt/slides/_rels/slide11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47.xml"/></Relationships>
</file>

<file path=ppt/slides/_rels/slide11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48.xml"/></Relationships>
</file>

<file path=ppt/slides/_rels/slide1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49.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50.xml"/></Relationships>
</file>

<file path=ppt/slides/_rels/slide13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51.xml"/></Relationships>
</file>

<file path=ppt/slides/_rels/slide13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52.xml"/></Relationships>
</file>

<file path=ppt/slides/_rels/slide13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53.xml"/></Relationships>
</file>

<file path=ppt/slides/_rels/slide13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5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26690;&#25919;&#21457;&#65288;2015&#65289;57&#21495;&#20851;&#20110;&#28145;&#21270;&#33258;&#27835;&#21306;&#26412;&#32423;&#36130;&#25919;&#31185;&#25216;&#35745;&#21010;&#21644;&#31185;&#25216;&#39033;&#30446;&#31649;&#29702;&#25913;&#38761;&#23454;&#26045;&#26041;&#26696;&#30340;&#36890;&#30693;(2015-11-23).pdf" TargetMode="External"/><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hyperlink" Target="&#26690;&#25919;&#21457;&#65288;2015&#65289;57&#21495;&#20851;&#20110;&#28145;&#21270;&#33258;&#27835;&#21306;&#26412;&#32423;&#36130;&#25919;&#31185;&#25216;&#35745;&#21010;&#21644;&#31185;&#25216;&#39033;&#30446;&#31649;&#29702;&#25913;&#38761;&#23454;&#26045;&#26041;&#26696;&#30340;&#36890;&#30693;(2015-11-23).pdf"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5.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6.xml"/></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tags" Target="../tags/tag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8.xml"/></Relationships>
</file>

<file path=ppt/slides/_rels/slide5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0.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1.xml"/></Relationships>
</file>

<file path=ppt/slides/_rels/slide6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hyperlink" Target="file:///H:\2016&#24180;&#39044;&#31639;\J1693&#20851;&#20110;&#24320;&#23637;2016&#24180;&#24230;&#24191;&#35199;&#31185;&#25216;&#35745;&#21010;&#39033;&#30446;&#30003;&#25253;&#24037;&#20316;&#30340;&#36890;&#30693;-&#20027;&#21160;&#20844;&#24320;-4.14\J1693&#20851;&#20110;&#24320;&#23637;2016&#24180;&#24230;&#24191;&#35199;&#31185;&#25216;&#35745;&#21010;&#39033;&#30446;&#30003;&#25253;&#24037;&#20316;&#30340;&#36890;&#30693;-&#20027;&#21160;&#20844;&#24320;-4.13\J1693&#38468;&#20214;3-2%20%20&#24191;&#35199;&#31185;&#25216;&#35745;&#21010;&#39033;&#30446;&#30003;&#25253;&#20070;&#65288;&#19977;&#22823;&#31867;&#35745;&#21010;&#65289;.doc" TargetMode="Externa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3.xml"/></Relationships>
</file>

<file path=ppt/slides/_rels/slide7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5.xml"/></Relationships>
</file>

<file path=ppt/slides/_rels/slide7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6.xml"/></Relationships>
</file>

<file path=ppt/slides/_rels/slide7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7.xml"/></Relationships>
</file>

<file path=ppt/slides/_rels/slide7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8.xml"/></Relationships>
</file>

<file path=ppt/slides/_rels/slide7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1.xml"/></Relationships>
</file>

<file path=ppt/slides/_rels/slide8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2.xml"/></Relationships>
</file>

<file path=ppt/slides/_rels/slide84.xml.rels><?xml version="1.0" encoding="UTF-8" standalone="yes"?>
<Relationships xmlns="http://schemas.openxmlformats.org/package/2006/relationships"><Relationship Id="rId3" Type="http://schemas.openxmlformats.org/officeDocument/2006/relationships/hyperlink" Target="2016&#24180;&#39044;&#31639;/&#20851;&#20110;&#24320;&#23637;2016&#24180;&#24230;&#24191;&#35199;&#31185;&#25216;&#35745;&#21010;&#39033;&#30446;&#30003;&#25253;&#21463;&#29702;&#24037;&#20316;&#30340;&#36890;&#30693;4.22.doc" TargetMode="External"/><Relationship Id="rId2" Type="http://schemas.openxmlformats.org/officeDocument/2006/relationships/slideLayout" Target="../slideLayouts/slideLayout1.xml"/><Relationship Id="rId1" Type="http://schemas.openxmlformats.org/officeDocument/2006/relationships/tags" Target="../tags/tag23.xml"/></Relationships>
</file>

<file path=ppt/slides/_rels/slide8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4.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5.xml"/></Relationships>
</file>

<file path=ppt/slides/_rels/slide88.xml.rels><?xml version="1.0" encoding="UTF-8" standalone="yes"?>
<Relationships xmlns="http://schemas.openxmlformats.org/package/2006/relationships"><Relationship Id="rId3" Type="http://schemas.openxmlformats.org/officeDocument/2006/relationships/hyperlink" Target="&#20116;&#22823;&#35745;&#21010;&#19987;&#39033;&#31649;&#29702;&#21150;&#27861;/&#24191;&#35199;&#31185;&#25216;&#35745;&#21010;&#39033;&#30446;&#35780;&#20272;&#35780;&#23457;&#31649;&#29702;&#21150;&#27861;12-7.docx" TargetMode="External"/><Relationship Id="rId2" Type="http://schemas.openxmlformats.org/officeDocument/2006/relationships/slideLayout" Target="../slideLayouts/slideLayout1.xml"/><Relationship Id="rId1" Type="http://schemas.openxmlformats.org/officeDocument/2006/relationships/tags" Target="../tags/tag26.xml"/></Relationships>
</file>

<file path=ppt/slides/_rels/slide8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9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8.xml"/></Relationships>
</file>

<file path=ppt/slides/_rels/slide9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9.xml"/></Relationships>
</file>

<file path=ppt/slides/_rels/slide9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0.xml"/></Relationships>
</file>

<file path=ppt/slides/_rels/slide9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1.xml"/></Relationships>
</file>

<file path=ppt/slides/_rels/slide9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2.xml"/></Relationships>
</file>

<file path=ppt/slides/_rels/slide9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3.xml"/></Relationships>
</file>

<file path=ppt/slides/_rels/slide9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4.xml"/></Relationships>
</file>

<file path=ppt/slides/_rels/slide9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5.xml"/></Relationships>
</file>

<file path=ppt/slides/_rels/slide9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6.xml"/></Relationships>
</file>

<file path=ppt/slides/_rels/slide9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矩形 1773570"/>
          <p:cNvSpPr>
            <a:spLocks noChangeArrowheads="1"/>
          </p:cNvSpPr>
          <p:nvPr/>
        </p:nvSpPr>
        <p:spPr bwMode="auto">
          <a:xfrm>
            <a:off x="1835150" y="4149725"/>
            <a:ext cx="4895850" cy="1315745"/>
          </a:xfrm>
          <a:prstGeom prst="rect">
            <a:avLst/>
          </a:prstGeom>
          <a:noFill/>
          <a:ln w="9525">
            <a:noFill/>
            <a:miter lim="800000"/>
          </a:ln>
        </p:spPr>
        <p:txBody>
          <a:bodyPr>
            <a:spAutoFit/>
          </a:bodyPr>
          <a:lstStyle/>
          <a:p>
            <a:pPr algn="ctr">
              <a:lnSpc>
                <a:spcPct val="150000"/>
              </a:lnSpc>
              <a:defRPr/>
            </a:pPr>
            <a:r>
              <a:rPr lang="en-US" altLang="zh-CN" sz="2800" b="1" dirty="0" smtClean="0">
                <a:solidFill>
                  <a:srgbClr val="000099"/>
                </a:solidFill>
                <a:latin typeface="+mj-ea"/>
                <a:ea typeface="+mj-ea"/>
              </a:rPr>
              <a:t>2017</a:t>
            </a:r>
            <a:r>
              <a:rPr lang="zh-CN" altLang="en-US" sz="2800" b="1" dirty="0" smtClean="0">
                <a:solidFill>
                  <a:srgbClr val="000099"/>
                </a:solidFill>
                <a:latin typeface="+mj-ea"/>
                <a:ea typeface="+mj-ea"/>
              </a:rPr>
              <a:t>年</a:t>
            </a:r>
            <a:r>
              <a:rPr lang="en-US" altLang="zh-CN" sz="2800" b="1" dirty="0" smtClean="0">
                <a:solidFill>
                  <a:srgbClr val="000099"/>
                </a:solidFill>
                <a:latin typeface="+mj-ea"/>
                <a:ea typeface="+mj-ea"/>
              </a:rPr>
              <a:t>3</a:t>
            </a:r>
            <a:r>
              <a:rPr lang="zh-CN" altLang="en-US" sz="2800" b="1" dirty="0" smtClean="0">
                <a:solidFill>
                  <a:srgbClr val="000099"/>
                </a:solidFill>
                <a:latin typeface="+mj-ea"/>
                <a:ea typeface="+mj-ea"/>
              </a:rPr>
              <a:t>月</a:t>
            </a:r>
            <a:endParaRPr lang="zh-CN" altLang="en-US" sz="2800" b="1" dirty="0">
              <a:solidFill>
                <a:srgbClr val="000099"/>
              </a:solidFill>
              <a:latin typeface="+mj-ea"/>
              <a:ea typeface="+mj-ea"/>
            </a:endParaRPr>
          </a:p>
          <a:p>
            <a:pPr algn="ctr">
              <a:lnSpc>
                <a:spcPct val="150000"/>
              </a:lnSpc>
              <a:defRPr/>
            </a:pPr>
            <a:endParaRPr lang="zh-CN" altLang="en-US" sz="2500" b="1" dirty="0">
              <a:solidFill>
                <a:schemeClr val="bg1"/>
              </a:solidFill>
              <a:latin typeface="+mn-ea"/>
              <a:ea typeface="+mn-ea"/>
            </a:endParaRPr>
          </a:p>
        </p:txBody>
      </p:sp>
      <p:sp>
        <p:nvSpPr>
          <p:cNvPr id="7172" name="标题 1"/>
          <p:cNvSpPr>
            <a:spLocks noGrp="1"/>
          </p:cNvSpPr>
          <p:nvPr>
            <p:ph type="ctrTitle"/>
          </p:nvPr>
        </p:nvSpPr>
        <p:spPr>
          <a:xfrm>
            <a:off x="1235075" y="1773238"/>
            <a:ext cx="6551613" cy="893762"/>
          </a:xfrm>
        </p:spPr>
        <p:txBody>
          <a:bodyPr rtlCol="0">
            <a:noAutofit/>
          </a:bodyPr>
          <a:lstStyle/>
          <a:p>
            <a:pPr eaLnBrk="1" fontAlgn="auto" hangingPunct="1">
              <a:spcAft>
                <a:spcPts val="0"/>
              </a:spcAft>
              <a:defRPr/>
            </a:pPr>
            <a:r>
              <a:rPr lang="zh-CN" altLang="en-US" sz="4500" b="1" dirty="0" smtClean="0">
                <a:solidFill>
                  <a:srgbClr val="000099"/>
                </a:solidFill>
                <a:latin typeface="+mj-ea"/>
              </a:rPr>
              <a:t>科技计划管理改革与实践</a:t>
            </a:r>
          </a:p>
        </p:txBody>
      </p:sp>
      <p:sp>
        <p:nvSpPr>
          <p:cNvPr id="14340" name="灯片编号占位符 2"/>
          <p:cNvSpPr>
            <a:spLocks noGrp="1" noChangeArrowheads="1"/>
          </p:cNvSpPr>
          <p:nvPr>
            <p:ph type="sldNum" sz="quarter" idx="12"/>
          </p:nvPr>
        </p:nvSpPr>
        <p:spPr bwMode="auto">
          <a:xfrm>
            <a:off x="7010400" y="6237288"/>
            <a:ext cx="2133600" cy="476250"/>
          </a:xfrm>
          <a:noFill/>
          <a:ln>
            <a:miter lim="800000"/>
            <a:headEnd/>
            <a:tailEnd/>
          </a:ln>
        </p:spPr>
        <p:txBody>
          <a:bodyPr wrap="square" tIns="45720" bIns="45720" numCol="1" anchorCtr="0" compatLnSpc="1">
            <a:prstTxWarp prst="textNoShape">
              <a:avLst/>
            </a:prstTxWarp>
          </a:bodyPr>
          <a:lstStyle/>
          <a:p>
            <a:fld id="{373B8557-23CC-412D-A418-3A9DEC4B7E42}" type="slidenum">
              <a:rPr lang="zh-CN" altLang="en-US" smtClean="0"/>
              <a:pPr/>
              <a:t>1</a:t>
            </a:fld>
            <a:endParaRPr lang="zh-CN" altLang="en-US" smtClean="0"/>
          </a:p>
        </p:txBody>
      </p:sp>
    </p:spTree>
    <p:custDataLst>
      <p:tags r:id="rId1"/>
    </p:custData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818" name="Group 26"/>
          <p:cNvGraphicFramePr>
            <a:graphicFrameLocks noGrp="1"/>
          </p:cNvGraphicFramePr>
          <p:nvPr/>
        </p:nvGraphicFramePr>
        <p:xfrm>
          <a:off x="2051050" y="2043113"/>
          <a:ext cx="6821488" cy="4310068"/>
        </p:xfrm>
        <a:graphic>
          <a:graphicData uri="http://schemas.openxmlformats.org/drawingml/2006/table">
            <a:tbl>
              <a:tblPr/>
              <a:tblGrid>
                <a:gridCol w="2482736"/>
                <a:gridCol w="2178477"/>
                <a:gridCol w="2160275"/>
              </a:tblGrid>
              <a:tr h="431984">
                <a:tc>
                  <a:txBody>
                    <a:bodyPr/>
                    <a:lstStyle/>
                    <a:p>
                      <a:pPr marL="0" marR="0" lvl="0" indent="0" algn="ctr" defTabSz="956945" rtl="0" eaLnBrk="0" fontAlgn="ctr" latinLnBrk="0" hangingPunct="0">
                        <a:lnSpc>
                          <a:spcPct val="110000"/>
                        </a:lnSpc>
                        <a:spcBef>
                          <a:spcPct val="20000"/>
                        </a:spcBef>
                        <a:spcAft>
                          <a:spcPct val="0"/>
                        </a:spcAft>
                        <a:buClrTx/>
                        <a:buSzTx/>
                        <a:buFontTx/>
                        <a:buNone/>
                      </a:pPr>
                      <a:r>
                        <a:rPr kumimoji="0" lang="zh-CN" altLang="zh-CN" sz="1700" b="1" i="0" u="none" strike="noStrike" cap="none" normalizeH="0" baseline="0" dirty="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rPr>
                        <a:t>科技部（召集人单位）</a:t>
                      </a:r>
                      <a:endParaRPr kumimoji="0" lang="zh-CN" altLang="zh-CN" sz="2800" b="1" i="0" u="none" strike="noStrike" cap="none" normalizeH="0" baseline="0" dirty="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endParaRPr>
                    </a:p>
                  </a:txBody>
                  <a:tcPr marL="84407" marR="84407" marT="42190" marB="42190"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25400" cap="flat" cmpd="sng" algn="ctr">
                      <a:solidFill>
                        <a:srgbClr val="4BACC6"/>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56945" rtl="0" eaLnBrk="0" fontAlgn="ctr" latinLnBrk="0" hangingPunct="0">
                        <a:lnSpc>
                          <a:spcPct val="110000"/>
                        </a:lnSpc>
                        <a:spcBef>
                          <a:spcPct val="20000"/>
                        </a:spcBef>
                        <a:spcAft>
                          <a:spcPct val="0"/>
                        </a:spcAft>
                        <a:buClrTx/>
                        <a:buSzTx/>
                        <a:buFontTx/>
                        <a:buNone/>
                      </a:pPr>
                      <a:r>
                        <a:rPr kumimoji="0" lang="zh-CN" altLang="zh-CN" sz="1700" b="1" i="0" u="none" strike="noStrike" cap="none" normalizeH="0" baseline="0" dirty="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rPr>
                        <a:t>财政部（副召集人）</a:t>
                      </a:r>
                      <a:endParaRPr kumimoji="0" lang="zh-CN" altLang="zh-CN" sz="2800" b="1" i="0" u="none" strike="noStrike" cap="none" normalizeH="0" baseline="0" dirty="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endParaRPr>
                    </a:p>
                  </a:txBody>
                  <a:tcPr marL="84407" marR="84407" marT="42190" marB="42190"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25400" cap="flat" cmpd="sng" algn="ctr">
                      <a:solidFill>
                        <a:srgbClr val="4BACC6"/>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56945" rtl="0" eaLnBrk="0" fontAlgn="ctr" latinLnBrk="0" hangingPunct="0">
                        <a:lnSpc>
                          <a:spcPct val="110000"/>
                        </a:lnSpc>
                        <a:spcBef>
                          <a:spcPct val="20000"/>
                        </a:spcBef>
                        <a:spcAft>
                          <a:spcPct val="0"/>
                        </a:spcAft>
                        <a:buClrTx/>
                        <a:buSzTx/>
                        <a:buFontTx/>
                        <a:buNone/>
                      </a:pPr>
                      <a:r>
                        <a:rPr kumimoji="0" lang="zh-CN" altLang="zh-CN" sz="1700" b="1" i="0" u="none" strike="noStrike" cap="none" normalizeH="0" baseline="0" dirty="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rPr>
                        <a:t>发改委（副召集人）</a:t>
                      </a:r>
                      <a:endParaRPr kumimoji="0" lang="zh-CN" altLang="zh-CN" sz="2800" b="1" i="0" u="none" strike="noStrike" cap="none" normalizeH="0" baseline="0" dirty="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endParaRPr>
                    </a:p>
                  </a:txBody>
                  <a:tcPr marL="84407" marR="84407" marT="42190" marB="42190"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25400" cap="flat" cmpd="sng" algn="ctr">
                      <a:solidFill>
                        <a:srgbClr val="4BACC6"/>
                      </a:solidFill>
                      <a:prstDash val="solid"/>
                      <a:round/>
                      <a:headEnd type="none" w="med" len="med"/>
                      <a:tailEnd type="none" w="med" len="med"/>
                    </a:lnB>
                    <a:lnTlToBr>
                      <a:noFill/>
                    </a:lnTlToBr>
                    <a:lnBlToTr>
                      <a:noFill/>
                    </a:lnBlToTr>
                    <a:solidFill>
                      <a:schemeClr val="bg1"/>
                    </a:solidFill>
                  </a:tcPr>
                </a:tc>
              </a:tr>
              <a:tr h="369367">
                <a:tc>
                  <a:txBody>
                    <a:bodyPr/>
                    <a:lstStyle/>
                    <a:p>
                      <a:pPr marL="0" marR="0" lvl="0" indent="0" algn="ctr" defTabSz="956945" rtl="0" eaLnBrk="0" fontAlgn="ctr" latinLnBrk="0" hangingPunct="0">
                        <a:lnSpc>
                          <a:spcPct val="110000"/>
                        </a:lnSpc>
                        <a:spcBef>
                          <a:spcPct val="20000"/>
                        </a:spcBef>
                        <a:spcAft>
                          <a:spcPct val="0"/>
                        </a:spcAft>
                        <a:buClrTx/>
                        <a:buSzTx/>
                        <a:buFontTx/>
                        <a:buNone/>
                      </a:pPr>
                      <a:r>
                        <a:rPr kumimoji="0" lang="zh-CN" altLang="zh-CN" sz="1700" b="1" i="0" u="none" strike="noStrike" cap="none" normalizeH="0" baseline="0" dirty="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rPr>
                        <a:t>教育部</a:t>
                      </a:r>
                      <a:endParaRPr kumimoji="0" lang="zh-CN" altLang="zh-CN" sz="2800" b="1" i="0" u="none" strike="noStrike" cap="none" normalizeH="0" baseline="0" dirty="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endParaRPr>
                    </a:p>
                  </a:txBody>
                  <a:tcPr marL="84407" marR="84407" marT="42190" marB="42190"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254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D7E8F5"/>
                    </a:solidFill>
                  </a:tcPr>
                </a:tc>
                <a:tc>
                  <a:txBody>
                    <a:bodyPr/>
                    <a:lstStyle/>
                    <a:p>
                      <a:pPr marL="0" marR="0" lvl="0" indent="0" algn="ctr" defTabSz="956945" rtl="0" eaLnBrk="0" fontAlgn="ctr" latinLnBrk="0" hangingPunct="0">
                        <a:lnSpc>
                          <a:spcPct val="110000"/>
                        </a:lnSpc>
                        <a:spcBef>
                          <a:spcPct val="20000"/>
                        </a:spcBef>
                        <a:spcAft>
                          <a:spcPct val="0"/>
                        </a:spcAft>
                        <a:buClrTx/>
                        <a:buSzTx/>
                        <a:buFontTx/>
                        <a:buNone/>
                      </a:pPr>
                      <a:r>
                        <a:rPr kumimoji="0" lang="zh-CN" altLang="zh-CN" sz="1700" b="1" i="0" u="none" strike="noStrike" cap="none" normalizeH="0" baseline="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rPr>
                        <a:t>工业和信息化部</a:t>
                      </a:r>
                      <a:endParaRPr kumimoji="0" lang="zh-CN" altLang="zh-CN" sz="2800" b="1" i="0" u="none" strike="noStrike" cap="none" normalizeH="0" baseline="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endParaRPr>
                    </a:p>
                  </a:txBody>
                  <a:tcPr marL="84407" marR="84407" marT="42190" marB="42190"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254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D7E8F5"/>
                    </a:solidFill>
                  </a:tcPr>
                </a:tc>
                <a:tc>
                  <a:txBody>
                    <a:bodyPr/>
                    <a:lstStyle/>
                    <a:p>
                      <a:pPr marL="0" marR="0" lvl="0" indent="0" algn="ctr" defTabSz="956945" rtl="0" eaLnBrk="0" fontAlgn="ctr" latinLnBrk="0" hangingPunct="0">
                        <a:lnSpc>
                          <a:spcPct val="110000"/>
                        </a:lnSpc>
                        <a:spcBef>
                          <a:spcPct val="20000"/>
                        </a:spcBef>
                        <a:spcAft>
                          <a:spcPct val="0"/>
                        </a:spcAft>
                        <a:buClrTx/>
                        <a:buSzTx/>
                        <a:buFontTx/>
                        <a:buNone/>
                      </a:pPr>
                      <a:r>
                        <a:rPr kumimoji="0" lang="zh-CN" altLang="zh-CN" sz="1700" b="1" i="0" u="none" strike="noStrike" cap="none" normalizeH="0" baseline="0" dirty="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rPr>
                        <a:t>国土资源部</a:t>
                      </a:r>
                      <a:endParaRPr kumimoji="0" lang="zh-CN" altLang="zh-CN" sz="2800" b="1" i="0" u="none" strike="noStrike" cap="none" normalizeH="0" baseline="0" dirty="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endParaRPr>
                    </a:p>
                  </a:txBody>
                  <a:tcPr marL="84407" marR="84407" marT="42190" marB="42190"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254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D7E8F5"/>
                    </a:solidFill>
                  </a:tcPr>
                </a:tc>
              </a:tr>
              <a:tr h="369367">
                <a:tc>
                  <a:txBody>
                    <a:bodyPr/>
                    <a:lstStyle/>
                    <a:p>
                      <a:pPr marL="0" marR="0" lvl="0" indent="0" algn="ctr" defTabSz="956945" rtl="0" eaLnBrk="0" fontAlgn="ctr" latinLnBrk="0" hangingPunct="0">
                        <a:lnSpc>
                          <a:spcPct val="110000"/>
                        </a:lnSpc>
                        <a:spcBef>
                          <a:spcPct val="20000"/>
                        </a:spcBef>
                        <a:spcAft>
                          <a:spcPct val="0"/>
                        </a:spcAft>
                        <a:buClrTx/>
                        <a:buSzTx/>
                        <a:buFontTx/>
                        <a:buNone/>
                      </a:pPr>
                      <a:r>
                        <a:rPr kumimoji="0" lang="zh-CN" altLang="zh-CN" sz="1700" b="1" i="0" u="none" strike="noStrike" cap="none" normalizeH="0" baseline="0" dirty="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rPr>
                        <a:t>环境保护部</a:t>
                      </a:r>
                      <a:endParaRPr kumimoji="0" lang="zh-CN" altLang="zh-CN" sz="2800" b="1" i="0" u="none" strike="noStrike" cap="none" normalizeH="0" baseline="0" dirty="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endParaRPr>
                    </a:p>
                  </a:txBody>
                  <a:tcPr marL="84407" marR="84407" marT="42190" marB="42190"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56945" rtl="0" eaLnBrk="0" fontAlgn="ctr" latinLnBrk="0" hangingPunct="0">
                        <a:lnSpc>
                          <a:spcPct val="110000"/>
                        </a:lnSpc>
                        <a:spcBef>
                          <a:spcPct val="20000"/>
                        </a:spcBef>
                        <a:spcAft>
                          <a:spcPct val="0"/>
                        </a:spcAft>
                        <a:buClrTx/>
                        <a:buSzTx/>
                        <a:buFontTx/>
                        <a:buNone/>
                      </a:pPr>
                      <a:r>
                        <a:rPr kumimoji="0" lang="zh-CN" altLang="zh-CN" sz="1700" b="1" i="0" u="none" strike="noStrike" cap="none" normalizeH="0" baseline="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rPr>
                        <a:t>住房城乡建设部</a:t>
                      </a:r>
                      <a:endParaRPr kumimoji="0" lang="zh-CN" altLang="zh-CN" sz="2800" b="1" i="0" u="none" strike="noStrike" cap="none" normalizeH="0" baseline="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endParaRPr>
                    </a:p>
                  </a:txBody>
                  <a:tcPr marL="84407" marR="84407" marT="42190" marB="42190"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56945" rtl="0" eaLnBrk="0" fontAlgn="ctr" latinLnBrk="0" hangingPunct="0">
                        <a:lnSpc>
                          <a:spcPct val="110000"/>
                        </a:lnSpc>
                        <a:spcBef>
                          <a:spcPct val="20000"/>
                        </a:spcBef>
                        <a:spcAft>
                          <a:spcPct val="0"/>
                        </a:spcAft>
                        <a:buClrTx/>
                        <a:buSzTx/>
                        <a:buFontTx/>
                        <a:buNone/>
                      </a:pPr>
                      <a:r>
                        <a:rPr kumimoji="0" lang="zh-CN" altLang="zh-CN" sz="1700" b="1" i="0" u="none" strike="noStrike" cap="none" normalizeH="0" baseline="0" dirty="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rPr>
                        <a:t>交通运输部</a:t>
                      </a:r>
                      <a:endParaRPr kumimoji="0" lang="zh-CN" altLang="zh-CN" sz="2800" b="1" i="0" u="none" strike="noStrike" cap="none" normalizeH="0" baseline="0" dirty="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endParaRPr>
                    </a:p>
                  </a:txBody>
                  <a:tcPr marL="84407" marR="84407" marT="42190" marB="42190"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chemeClr val="bg1"/>
                    </a:solidFill>
                  </a:tcPr>
                </a:tc>
              </a:tr>
              <a:tr h="369367">
                <a:tc>
                  <a:txBody>
                    <a:bodyPr/>
                    <a:lstStyle/>
                    <a:p>
                      <a:pPr marL="0" marR="0" lvl="0" indent="0" algn="ctr" defTabSz="956945" rtl="0" eaLnBrk="0" fontAlgn="ctr" latinLnBrk="0" hangingPunct="0">
                        <a:lnSpc>
                          <a:spcPct val="110000"/>
                        </a:lnSpc>
                        <a:spcBef>
                          <a:spcPct val="20000"/>
                        </a:spcBef>
                        <a:spcAft>
                          <a:spcPct val="0"/>
                        </a:spcAft>
                        <a:buClrTx/>
                        <a:buSzTx/>
                        <a:buFontTx/>
                        <a:buNone/>
                      </a:pPr>
                      <a:r>
                        <a:rPr kumimoji="0" lang="zh-CN" altLang="zh-CN" sz="1700" b="1" i="0" u="none" strike="noStrike" cap="none" normalizeH="0" baseline="0" dirty="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rPr>
                        <a:t>农业部</a:t>
                      </a:r>
                      <a:endParaRPr kumimoji="0" lang="zh-CN" altLang="zh-CN" sz="2800" b="1" i="0" u="none" strike="noStrike" cap="none" normalizeH="0" baseline="0" dirty="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endParaRPr>
                    </a:p>
                  </a:txBody>
                  <a:tcPr marL="84407" marR="84407" marT="42190" marB="42190"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D7E8F5"/>
                    </a:solidFill>
                  </a:tcPr>
                </a:tc>
                <a:tc>
                  <a:txBody>
                    <a:bodyPr/>
                    <a:lstStyle/>
                    <a:p>
                      <a:pPr marL="0" marR="0" lvl="0" indent="0" algn="ctr" defTabSz="956945" rtl="0" eaLnBrk="0" fontAlgn="ctr" latinLnBrk="0" hangingPunct="0">
                        <a:lnSpc>
                          <a:spcPct val="110000"/>
                        </a:lnSpc>
                        <a:spcBef>
                          <a:spcPct val="20000"/>
                        </a:spcBef>
                        <a:spcAft>
                          <a:spcPct val="0"/>
                        </a:spcAft>
                        <a:buClrTx/>
                        <a:buSzTx/>
                        <a:buFontTx/>
                        <a:buNone/>
                      </a:pPr>
                      <a:r>
                        <a:rPr kumimoji="0" lang="zh-CN" altLang="en-US" sz="1700" b="1" i="0" u="none" strike="noStrike" cap="none" normalizeH="0" baseline="0" dirty="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rPr>
                        <a:t>水利</a:t>
                      </a:r>
                      <a:r>
                        <a:rPr kumimoji="0" lang="zh-CN" altLang="zh-CN" sz="1700" b="1" i="0" u="none" strike="noStrike" cap="none" normalizeH="0" baseline="0" dirty="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rPr>
                        <a:t>部</a:t>
                      </a:r>
                      <a:endParaRPr kumimoji="0" lang="zh-CN" altLang="zh-CN" sz="2800" b="1" i="0" u="none" strike="noStrike" cap="none" normalizeH="0" baseline="0" dirty="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endParaRPr>
                    </a:p>
                  </a:txBody>
                  <a:tcPr marL="84407" marR="84407" marT="42190" marB="42190"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D7E8F5"/>
                    </a:solidFill>
                  </a:tcPr>
                </a:tc>
                <a:tc>
                  <a:txBody>
                    <a:bodyPr/>
                    <a:lstStyle/>
                    <a:p>
                      <a:pPr marL="0" marR="0" lvl="0" indent="0" algn="ctr" defTabSz="956945" rtl="0" eaLnBrk="0" fontAlgn="ctr" latinLnBrk="0" hangingPunct="0">
                        <a:lnSpc>
                          <a:spcPct val="110000"/>
                        </a:lnSpc>
                        <a:spcBef>
                          <a:spcPct val="20000"/>
                        </a:spcBef>
                        <a:spcAft>
                          <a:spcPct val="0"/>
                        </a:spcAft>
                        <a:buClrTx/>
                        <a:buSzTx/>
                        <a:buFontTx/>
                        <a:buNone/>
                      </a:pPr>
                      <a:r>
                        <a:rPr kumimoji="0" lang="zh-CN" altLang="zh-CN" sz="1700" b="1" i="0" u="none" strike="noStrike" cap="none" normalizeH="0" baseline="0" dirty="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rPr>
                        <a:t>文化部</a:t>
                      </a:r>
                      <a:endParaRPr kumimoji="0" lang="zh-CN" altLang="zh-CN" sz="2800" b="1" i="0" u="none" strike="noStrike" cap="none" normalizeH="0" baseline="0" dirty="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endParaRPr>
                    </a:p>
                  </a:txBody>
                  <a:tcPr marL="84407" marR="84407" marT="42190" marB="42190"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D7E8F5"/>
                    </a:solidFill>
                  </a:tcPr>
                </a:tc>
              </a:tr>
              <a:tr h="369367">
                <a:tc>
                  <a:txBody>
                    <a:bodyPr/>
                    <a:lstStyle/>
                    <a:p>
                      <a:pPr marL="0" marR="0" lvl="0" indent="0" algn="ctr" defTabSz="956945" rtl="0" eaLnBrk="0" fontAlgn="ctr" latinLnBrk="0" hangingPunct="0">
                        <a:lnSpc>
                          <a:spcPct val="110000"/>
                        </a:lnSpc>
                        <a:spcBef>
                          <a:spcPct val="20000"/>
                        </a:spcBef>
                        <a:spcAft>
                          <a:spcPct val="0"/>
                        </a:spcAft>
                        <a:buClrTx/>
                        <a:buSzTx/>
                        <a:buFontTx/>
                        <a:buNone/>
                      </a:pPr>
                      <a:r>
                        <a:rPr kumimoji="0" lang="zh-CN" altLang="zh-CN" sz="1700" b="1" i="0" u="none" strike="noStrike" cap="none" normalizeH="0" baseline="0" dirty="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rPr>
                        <a:t>卫生计生委</a:t>
                      </a:r>
                      <a:endParaRPr kumimoji="0" lang="zh-CN" altLang="zh-CN" sz="2800" b="1" i="0" u="none" strike="noStrike" cap="none" normalizeH="0" baseline="0" dirty="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endParaRPr>
                    </a:p>
                  </a:txBody>
                  <a:tcPr marL="84407" marR="84407" marT="42190" marB="42190"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56945" rtl="0" eaLnBrk="0" fontAlgn="ctr" latinLnBrk="0" hangingPunct="0">
                        <a:lnSpc>
                          <a:spcPct val="110000"/>
                        </a:lnSpc>
                        <a:spcBef>
                          <a:spcPct val="20000"/>
                        </a:spcBef>
                        <a:spcAft>
                          <a:spcPct val="0"/>
                        </a:spcAft>
                        <a:buClrTx/>
                        <a:buSzTx/>
                        <a:buFontTx/>
                        <a:buNone/>
                      </a:pPr>
                      <a:r>
                        <a:rPr kumimoji="0" lang="zh-CN" altLang="zh-CN" sz="1700" b="1" i="0" u="none" strike="noStrike" cap="none" normalizeH="0" baseline="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rPr>
                        <a:t>质检总局</a:t>
                      </a:r>
                      <a:endParaRPr kumimoji="0" lang="zh-CN" altLang="zh-CN" sz="2800" b="1" i="0" u="none" strike="noStrike" cap="none" normalizeH="0" baseline="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endParaRPr>
                    </a:p>
                  </a:txBody>
                  <a:tcPr marL="84407" marR="84407" marT="42190" marB="42190"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56945" rtl="0" eaLnBrk="0" fontAlgn="ctr" latinLnBrk="0" hangingPunct="0">
                        <a:lnSpc>
                          <a:spcPct val="110000"/>
                        </a:lnSpc>
                        <a:spcBef>
                          <a:spcPct val="20000"/>
                        </a:spcBef>
                        <a:spcAft>
                          <a:spcPct val="0"/>
                        </a:spcAft>
                        <a:buClrTx/>
                        <a:buSzTx/>
                        <a:buFontTx/>
                        <a:buNone/>
                      </a:pPr>
                      <a:r>
                        <a:rPr kumimoji="0" lang="zh-CN" altLang="zh-CN" sz="1700" b="1" i="0" u="none" strike="noStrike" cap="none" normalizeH="0" baseline="0" dirty="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rPr>
                        <a:t>新闻出版广电总局</a:t>
                      </a:r>
                      <a:endParaRPr kumimoji="0" lang="zh-CN" altLang="zh-CN" sz="2800" b="1" i="0" u="none" strike="noStrike" cap="none" normalizeH="0" baseline="0" dirty="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endParaRPr>
                    </a:p>
                  </a:txBody>
                  <a:tcPr marL="84407" marR="84407" marT="42190" marB="42190"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chemeClr val="bg1"/>
                    </a:solidFill>
                  </a:tcPr>
                </a:tc>
              </a:tr>
              <a:tr h="369367">
                <a:tc>
                  <a:txBody>
                    <a:bodyPr/>
                    <a:lstStyle/>
                    <a:p>
                      <a:pPr marL="0" marR="0" lvl="0" indent="0" algn="ctr" defTabSz="956945" rtl="0" eaLnBrk="0" fontAlgn="ctr" latinLnBrk="0" hangingPunct="0">
                        <a:lnSpc>
                          <a:spcPct val="110000"/>
                        </a:lnSpc>
                        <a:spcBef>
                          <a:spcPct val="20000"/>
                        </a:spcBef>
                        <a:spcAft>
                          <a:spcPct val="0"/>
                        </a:spcAft>
                        <a:buClrTx/>
                        <a:buSzTx/>
                        <a:buFontTx/>
                        <a:buNone/>
                      </a:pPr>
                      <a:r>
                        <a:rPr kumimoji="0" lang="zh-CN" altLang="zh-CN" sz="1700" b="1" i="0" u="none" strike="noStrike" cap="none" normalizeH="0" baseline="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rPr>
                        <a:t>安全监管总局</a:t>
                      </a:r>
                      <a:endParaRPr kumimoji="0" lang="zh-CN" altLang="zh-CN" sz="2800" b="1" i="0" u="none" strike="noStrike" cap="none" normalizeH="0" baseline="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endParaRPr>
                    </a:p>
                  </a:txBody>
                  <a:tcPr marL="84407" marR="84407" marT="42190" marB="42190"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D7E8F5"/>
                    </a:solidFill>
                  </a:tcPr>
                </a:tc>
                <a:tc>
                  <a:txBody>
                    <a:bodyPr/>
                    <a:lstStyle/>
                    <a:p>
                      <a:pPr marL="0" marR="0" lvl="0" indent="0" algn="ctr" defTabSz="956945" rtl="0" eaLnBrk="0" fontAlgn="ctr" latinLnBrk="0" hangingPunct="0">
                        <a:lnSpc>
                          <a:spcPct val="110000"/>
                        </a:lnSpc>
                        <a:spcBef>
                          <a:spcPct val="20000"/>
                        </a:spcBef>
                        <a:spcAft>
                          <a:spcPct val="0"/>
                        </a:spcAft>
                        <a:buClrTx/>
                        <a:buSzTx/>
                        <a:buFontTx/>
                        <a:buNone/>
                      </a:pPr>
                      <a:r>
                        <a:rPr kumimoji="0" lang="zh-CN" altLang="zh-CN" sz="1700" b="1" i="0" u="none" strike="noStrike" cap="none" normalizeH="0" baseline="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rPr>
                        <a:t>食品药品监管总局</a:t>
                      </a:r>
                      <a:endParaRPr kumimoji="0" lang="zh-CN" altLang="zh-CN" sz="2800" b="1" i="0" u="none" strike="noStrike" cap="none" normalizeH="0" baseline="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endParaRPr>
                    </a:p>
                  </a:txBody>
                  <a:tcPr marL="84407" marR="84407" marT="42190" marB="42190"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D7E8F5"/>
                    </a:solidFill>
                  </a:tcPr>
                </a:tc>
                <a:tc>
                  <a:txBody>
                    <a:bodyPr/>
                    <a:lstStyle/>
                    <a:p>
                      <a:pPr marL="0" marR="0" lvl="0" indent="0" algn="ctr" defTabSz="956945" rtl="0" eaLnBrk="0" fontAlgn="ctr" latinLnBrk="0" hangingPunct="0">
                        <a:lnSpc>
                          <a:spcPct val="110000"/>
                        </a:lnSpc>
                        <a:spcBef>
                          <a:spcPct val="20000"/>
                        </a:spcBef>
                        <a:spcAft>
                          <a:spcPct val="0"/>
                        </a:spcAft>
                        <a:buClrTx/>
                        <a:buSzTx/>
                        <a:buFontTx/>
                        <a:buNone/>
                      </a:pPr>
                      <a:r>
                        <a:rPr kumimoji="0" lang="zh-CN" altLang="zh-CN" sz="1700" b="1" i="0" u="none" strike="noStrike" cap="none" normalizeH="0" baseline="0" dirty="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rPr>
                        <a:t>林业局</a:t>
                      </a:r>
                      <a:endParaRPr kumimoji="0" lang="zh-CN" altLang="zh-CN" sz="2800" b="1" i="0" u="none" strike="noStrike" cap="none" normalizeH="0" baseline="0" dirty="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endParaRPr>
                    </a:p>
                  </a:txBody>
                  <a:tcPr marL="84407" marR="84407" marT="42190" marB="42190"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D7E8F5"/>
                    </a:solidFill>
                  </a:tcPr>
                </a:tc>
              </a:tr>
              <a:tr h="369367">
                <a:tc>
                  <a:txBody>
                    <a:bodyPr/>
                    <a:lstStyle/>
                    <a:p>
                      <a:pPr marL="0" marR="0" lvl="0" indent="0" algn="ctr" defTabSz="956945" rtl="0" eaLnBrk="0" fontAlgn="ctr" latinLnBrk="0" hangingPunct="0">
                        <a:lnSpc>
                          <a:spcPct val="110000"/>
                        </a:lnSpc>
                        <a:spcBef>
                          <a:spcPct val="20000"/>
                        </a:spcBef>
                        <a:spcAft>
                          <a:spcPct val="0"/>
                        </a:spcAft>
                        <a:buClrTx/>
                        <a:buSzTx/>
                        <a:buFontTx/>
                        <a:buNone/>
                      </a:pPr>
                      <a:r>
                        <a:rPr kumimoji="0" lang="zh-CN" altLang="zh-CN" sz="1700" b="1" i="0" u="none" strike="noStrike" cap="none" normalizeH="0" baseline="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rPr>
                        <a:t>知识产权局</a:t>
                      </a:r>
                      <a:endParaRPr kumimoji="0" lang="zh-CN" altLang="zh-CN" sz="2800" b="1" i="0" u="none" strike="noStrike" cap="none" normalizeH="0" baseline="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endParaRPr>
                    </a:p>
                  </a:txBody>
                  <a:tcPr marL="84407" marR="84407" marT="42190" marB="42190"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56945" rtl="0" eaLnBrk="0" fontAlgn="ctr" latinLnBrk="0" hangingPunct="0">
                        <a:lnSpc>
                          <a:spcPct val="110000"/>
                        </a:lnSpc>
                        <a:spcBef>
                          <a:spcPct val="20000"/>
                        </a:spcBef>
                        <a:spcAft>
                          <a:spcPct val="0"/>
                        </a:spcAft>
                        <a:buClrTx/>
                        <a:buSzTx/>
                        <a:buFontTx/>
                        <a:buNone/>
                      </a:pPr>
                      <a:r>
                        <a:rPr kumimoji="0" lang="zh-CN" altLang="zh-CN" sz="1700" b="1" i="0" u="none" strike="noStrike" cap="none" normalizeH="0" baseline="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rPr>
                        <a:t>中科院</a:t>
                      </a:r>
                      <a:endParaRPr kumimoji="0" lang="zh-CN" altLang="zh-CN" sz="2800" b="1" i="0" u="none" strike="noStrike" cap="none" normalizeH="0" baseline="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endParaRPr>
                    </a:p>
                  </a:txBody>
                  <a:tcPr marL="84407" marR="84407" marT="42190" marB="42190"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56945" rtl="0" eaLnBrk="0" fontAlgn="ctr" latinLnBrk="0" hangingPunct="0">
                        <a:lnSpc>
                          <a:spcPct val="110000"/>
                        </a:lnSpc>
                        <a:spcBef>
                          <a:spcPct val="20000"/>
                        </a:spcBef>
                        <a:spcAft>
                          <a:spcPct val="0"/>
                        </a:spcAft>
                        <a:buClrTx/>
                        <a:buSzTx/>
                        <a:buFontTx/>
                        <a:buNone/>
                      </a:pPr>
                      <a:r>
                        <a:rPr kumimoji="0" lang="zh-CN" altLang="zh-CN" sz="1700" b="1" i="0" u="none" strike="noStrike" cap="none" normalizeH="0" baseline="0" dirty="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rPr>
                        <a:t>工程院</a:t>
                      </a:r>
                      <a:endParaRPr kumimoji="0" lang="zh-CN" altLang="zh-CN" sz="2800" b="1" i="0" u="none" strike="noStrike" cap="none" normalizeH="0" baseline="0" dirty="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endParaRPr>
                    </a:p>
                  </a:txBody>
                  <a:tcPr marL="84407" marR="84407" marT="42190" marB="42190"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chemeClr val="bg1"/>
                    </a:solidFill>
                  </a:tcPr>
                </a:tc>
              </a:tr>
              <a:tr h="369367">
                <a:tc>
                  <a:txBody>
                    <a:bodyPr/>
                    <a:lstStyle/>
                    <a:p>
                      <a:pPr marL="0" marR="0" lvl="0" indent="0" algn="ctr" defTabSz="956945" rtl="0" eaLnBrk="0" fontAlgn="ctr" latinLnBrk="0" hangingPunct="0">
                        <a:lnSpc>
                          <a:spcPct val="110000"/>
                        </a:lnSpc>
                        <a:spcBef>
                          <a:spcPct val="20000"/>
                        </a:spcBef>
                        <a:spcAft>
                          <a:spcPct val="0"/>
                        </a:spcAft>
                        <a:buClrTx/>
                        <a:buSzTx/>
                        <a:buFontTx/>
                        <a:buNone/>
                      </a:pPr>
                      <a:r>
                        <a:rPr kumimoji="0" lang="zh-CN" altLang="zh-CN" sz="1700" b="1" i="0" u="none" strike="noStrike" cap="none" normalizeH="0" baseline="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rPr>
                        <a:t>地震局</a:t>
                      </a:r>
                      <a:endParaRPr kumimoji="0" lang="zh-CN" altLang="zh-CN" sz="2800" b="1" i="0" u="none" strike="noStrike" cap="none" normalizeH="0" baseline="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endParaRPr>
                    </a:p>
                  </a:txBody>
                  <a:tcPr marL="84407" marR="84407" marT="42190" marB="42190"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D7E8F5"/>
                    </a:solidFill>
                  </a:tcPr>
                </a:tc>
                <a:tc>
                  <a:txBody>
                    <a:bodyPr/>
                    <a:lstStyle/>
                    <a:p>
                      <a:pPr marL="0" marR="0" lvl="0" indent="0" algn="ctr" defTabSz="956945" rtl="0" eaLnBrk="0" fontAlgn="ctr" latinLnBrk="0" hangingPunct="0">
                        <a:lnSpc>
                          <a:spcPct val="110000"/>
                        </a:lnSpc>
                        <a:spcBef>
                          <a:spcPct val="20000"/>
                        </a:spcBef>
                        <a:spcAft>
                          <a:spcPct val="0"/>
                        </a:spcAft>
                        <a:buClrTx/>
                        <a:buSzTx/>
                        <a:buFontTx/>
                        <a:buNone/>
                      </a:pPr>
                      <a:r>
                        <a:rPr kumimoji="0" lang="zh-CN" altLang="zh-CN" sz="1700" b="1" i="0" u="none" strike="noStrike" cap="none" normalizeH="0" baseline="0" dirty="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rPr>
                        <a:t>气象局</a:t>
                      </a:r>
                      <a:endParaRPr kumimoji="0" lang="zh-CN" altLang="zh-CN" sz="2800" b="1" i="0" u="none" strike="noStrike" cap="none" normalizeH="0" baseline="0" dirty="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endParaRPr>
                    </a:p>
                  </a:txBody>
                  <a:tcPr marL="84407" marR="84407" marT="42190" marB="42190"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D7E8F5"/>
                    </a:solidFill>
                  </a:tcPr>
                </a:tc>
                <a:tc>
                  <a:txBody>
                    <a:bodyPr/>
                    <a:lstStyle/>
                    <a:p>
                      <a:pPr marL="0" marR="0" lvl="0" indent="0" algn="ctr" defTabSz="956945" rtl="0" eaLnBrk="0" fontAlgn="ctr" latinLnBrk="0" hangingPunct="0">
                        <a:lnSpc>
                          <a:spcPct val="110000"/>
                        </a:lnSpc>
                        <a:spcBef>
                          <a:spcPct val="20000"/>
                        </a:spcBef>
                        <a:spcAft>
                          <a:spcPct val="0"/>
                        </a:spcAft>
                        <a:buClrTx/>
                        <a:buSzTx/>
                        <a:buFontTx/>
                        <a:buNone/>
                      </a:pPr>
                      <a:r>
                        <a:rPr kumimoji="0" lang="zh-CN" altLang="zh-CN" sz="1700" b="1" i="0" u="none" strike="noStrike" cap="none" normalizeH="0" baseline="0" dirty="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rPr>
                        <a:t>自然科学基金会</a:t>
                      </a:r>
                      <a:endParaRPr kumimoji="0" lang="zh-CN" altLang="zh-CN" sz="2800" b="1" i="0" u="none" strike="noStrike" cap="none" normalizeH="0" baseline="0" dirty="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endParaRPr>
                    </a:p>
                  </a:txBody>
                  <a:tcPr marL="84407" marR="84407" marT="42190" marB="42190"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D7E8F5"/>
                    </a:solidFill>
                  </a:tcPr>
                </a:tc>
              </a:tr>
              <a:tr h="369367">
                <a:tc>
                  <a:txBody>
                    <a:bodyPr/>
                    <a:lstStyle/>
                    <a:p>
                      <a:pPr marL="0" marR="0" lvl="0" indent="0" algn="ctr" defTabSz="956945" rtl="0" eaLnBrk="0" fontAlgn="ctr" latinLnBrk="0" hangingPunct="0">
                        <a:lnSpc>
                          <a:spcPct val="110000"/>
                        </a:lnSpc>
                        <a:spcBef>
                          <a:spcPct val="20000"/>
                        </a:spcBef>
                        <a:spcAft>
                          <a:spcPct val="0"/>
                        </a:spcAft>
                        <a:buClrTx/>
                        <a:buSzTx/>
                        <a:buFontTx/>
                        <a:buNone/>
                      </a:pPr>
                      <a:r>
                        <a:rPr kumimoji="0" lang="zh-CN" altLang="zh-CN" sz="1700" b="1" i="0" u="none" strike="noStrike" cap="none" normalizeH="0" baseline="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rPr>
                        <a:t>粮食局</a:t>
                      </a:r>
                      <a:endParaRPr kumimoji="0" lang="zh-CN" altLang="zh-CN" sz="2800" b="1" i="0" u="none" strike="noStrike" cap="none" normalizeH="0" baseline="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endParaRPr>
                    </a:p>
                  </a:txBody>
                  <a:tcPr marL="84407" marR="84407" marT="42190" marB="42190"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56945" rtl="0" eaLnBrk="0" fontAlgn="ctr" latinLnBrk="0" hangingPunct="0">
                        <a:lnSpc>
                          <a:spcPct val="110000"/>
                        </a:lnSpc>
                        <a:spcBef>
                          <a:spcPct val="20000"/>
                        </a:spcBef>
                        <a:spcAft>
                          <a:spcPct val="0"/>
                        </a:spcAft>
                        <a:buClrTx/>
                        <a:buSzTx/>
                        <a:buFontTx/>
                        <a:buNone/>
                      </a:pPr>
                      <a:r>
                        <a:rPr kumimoji="0" lang="zh-CN" altLang="zh-CN" sz="1700" b="1" i="0" u="none" strike="noStrike" cap="none" normalizeH="0" baseline="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rPr>
                        <a:t>能源局</a:t>
                      </a:r>
                      <a:endParaRPr kumimoji="0" lang="zh-CN" altLang="zh-CN" sz="2800" b="1" i="0" u="none" strike="noStrike" cap="none" normalizeH="0" baseline="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endParaRPr>
                    </a:p>
                  </a:txBody>
                  <a:tcPr marL="84407" marR="84407" marT="42190" marB="42190"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56945" rtl="0" eaLnBrk="0" fontAlgn="ctr" latinLnBrk="0" hangingPunct="0">
                        <a:lnSpc>
                          <a:spcPct val="110000"/>
                        </a:lnSpc>
                        <a:spcBef>
                          <a:spcPct val="20000"/>
                        </a:spcBef>
                        <a:spcAft>
                          <a:spcPct val="0"/>
                        </a:spcAft>
                        <a:buClrTx/>
                        <a:buSzTx/>
                        <a:buFontTx/>
                        <a:buNone/>
                      </a:pPr>
                      <a:r>
                        <a:rPr kumimoji="0" lang="zh-CN" altLang="zh-CN" sz="1700" b="1" i="0" u="none" strike="noStrike" cap="none" normalizeH="0" baseline="0" dirty="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rPr>
                        <a:t>国防科工局</a:t>
                      </a:r>
                      <a:endParaRPr kumimoji="0" lang="zh-CN" altLang="zh-CN" sz="2800" b="1" i="0" u="none" strike="noStrike" cap="none" normalizeH="0" baseline="0" dirty="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endParaRPr>
                    </a:p>
                  </a:txBody>
                  <a:tcPr marL="84407" marR="84407" marT="42190" marB="42190"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chemeClr val="bg1"/>
                    </a:solidFill>
                  </a:tcPr>
                </a:tc>
              </a:tr>
              <a:tr h="369367">
                <a:tc>
                  <a:txBody>
                    <a:bodyPr/>
                    <a:lstStyle/>
                    <a:p>
                      <a:pPr marL="0" marR="0" lvl="0" indent="0" algn="ctr" defTabSz="956945" rtl="0" eaLnBrk="0" fontAlgn="ctr" latinLnBrk="0" hangingPunct="0">
                        <a:lnSpc>
                          <a:spcPct val="110000"/>
                        </a:lnSpc>
                        <a:spcBef>
                          <a:spcPct val="20000"/>
                        </a:spcBef>
                        <a:spcAft>
                          <a:spcPct val="0"/>
                        </a:spcAft>
                        <a:buClrTx/>
                        <a:buSzTx/>
                        <a:buFontTx/>
                        <a:buNone/>
                      </a:pPr>
                      <a:r>
                        <a:rPr kumimoji="0" lang="zh-CN" altLang="zh-CN" sz="1700" b="1" i="0" u="none" strike="noStrike" cap="none" normalizeH="0" baseline="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rPr>
                        <a:t>海洋局</a:t>
                      </a:r>
                      <a:endParaRPr kumimoji="0" lang="zh-CN" altLang="zh-CN" sz="2800" b="1" i="0" u="none" strike="noStrike" cap="none" normalizeH="0" baseline="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endParaRPr>
                    </a:p>
                  </a:txBody>
                  <a:tcPr marL="84407" marR="84407" marT="42190" marB="42190"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D7E8F5"/>
                    </a:solidFill>
                  </a:tcPr>
                </a:tc>
                <a:tc>
                  <a:txBody>
                    <a:bodyPr/>
                    <a:lstStyle/>
                    <a:p>
                      <a:pPr marL="0" marR="0" lvl="0" indent="0" algn="ctr" defTabSz="956945" rtl="0" eaLnBrk="0" fontAlgn="ctr" latinLnBrk="0" hangingPunct="0">
                        <a:lnSpc>
                          <a:spcPct val="110000"/>
                        </a:lnSpc>
                        <a:spcBef>
                          <a:spcPct val="20000"/>
                        </a:spcBef>
                        <a:spcAft>
                          <a:spcPct val="0"/>
                        </a:spcAft>
                        <a:buClrTx/>
                        <a:buSzTx/>
                        <a:buFontTx/>
                        <a:buNone/>
                      </a:pPr>
                      <a:r>
                        <a:rPr kumimoji="0" lang="zh-CN" altLang="zh-CN" sz="1700" b="1" i="0" u="none" strike="noStrike" cap="none" normalizeH="0" baseline="0" dirty="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rPr>
                        <a:t>测绘局</a:t>
                      </a:r>
                      <a:endParaRPr kumimoji="0" lang="zh-CN" altLang="zh-CN" sz="2800" b="1" i="0" u="none" strike="noStrike" cap="none" normalizeH="0" baseline="0" dirty="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endParaRPr>
                    </a:p>
                  </a:txBody>
                  <a:tcPr marL="84407" marR="84407" marT="42190" marB="42190"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D7E8F5"/>
                    </a:solidFill>
                  </a:tcPr>
                </a:tc>
                <a:tc>
                  <a:txBody>
                    <a:bodyPr/>
                    <a:lstStyle/>
                    <a:p>
                      <a:pPr marL="0" marR="0" lvl="0" indent="0" algn="ctr" defTabSz="956945" rtl="0" eaLnBrk="0" fontAlgn="ctr" latinLnBrk="0" hangingPunct="0">
                        <a:lnSpc>
                          <a:spcPct val="110000"/>
                        </a:lnSpc>
                        <a:spcBef>
                          <a:spcPct val="20000"/>
                        </a:spcBef>
                        <a:spcAft>
                          <a:spcPct val="0"/>
                        </a:spcAft>
                        <a:buClrTx/>
                        <a:buSzTx/>
                        <a:buFontTx/>
                        <a:buNone/>
                      </a:pPr>
                      <a:r>
                        <a:rPr kumimoji="0" lang="zh-CN" altLang="zh-CN" sz="1700" b="1" i="0" u="none" strike="noStrike" cap="none" normalizeH="0" baseline="0" dirty="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rPr>
                        <a:t>中医药局</a:t>
                      </a:r>
                      <a:endParaRPr kumimoji="0" lang="zh-CN" altLang="zh-CN" sz="2800" b="1" i="0" u="none" strike="noStrike" cap="none" normalizeH="0" baseline="0" dirty="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endParaRPr>
                    </a:p>
                  </a:txBody>
                  <a:tcPr marL="84407" marR="84407" marT="42190" marB="42190"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D7E8F5"/>
                    </a:solidFill>
                  </a:tcPr>
                </a:tc>
              </a:tr>
              <a:tr h="553771">
                <a:tc>
                  <a:txBody>
                    <a:bodyPr/>
                    <a:lstStyle/>
                    <a:p>
                      <a:pPr marL="0" marR="0" lvl="0" indent="0" algn="ctr" defTabSz="956945" rtl="0" eaLnBrk="0" fontAlgn="ctr" latinLnBrk="0" hangingPunct="0">
                        <a:lnSpc>
                          <a:spcPct val="110000"/>
                        </a:lnSpc>
                        <a:spcBef>
                          <a:spcPct val="20000"/>
                        </a:spcBef>
                        <a:spcAft>
                          <a:spcPct val="0"/>
                        </a:spcAft>
                        <a:buClrTx/>
                        <a:buSzTx/>
                        <a:buFontTx/>
                        <a:buNone/>
                      </a:pPr>
                      <a:r>
                        <a:rPr kumimoji="0" lang="zh-CN" altLang="zh-CN" sz="1700" b="1" i="0" u="none" strike="noStrike" cap="none" normalizeH="0" baseline="0" dirty="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rPr>
                        <a:t>中国科协</a:t>
                      </a:r>
                      <a:endParaRPr kumimoji="0" lang="zh-CN" altLang="zh-CN" sz="2800" b="1" i="0" u="none" strike="noStrike" cap="none" normalizeH="0" baseline="0" dirty="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endParaRPr>
                    </a:p>
                  </a:txBody>
                  <a:tcPr marL="84407" marR="84407" marT="42190" marB="42190"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56945" rtl="0" eaLnBrk="0" fontAlgn="ctr" latinLnBrk="0" hangingPunct="0">
                        <a:lnSpc>
                          <a:spcPct val="110000"/>
                        </a:lnSpc>
                        <a:spcBef>
                          <a:spcPct val="20000"/>
                        </a:spcBef>
                        <a:spcAft>
                          <a:spcPct val="0"/>
                        </a:spcAft>
                        <a:buClrTx/>
                        <a:buSzTx/>
                        <a:buFontTx/>
                        <a:buNone/>
                      </a:pPr>
                      <a:endParaRPr kumimoji="0" lang="zh-CN" altLang="zh-CN" sz="2800" b="0" i="0" u="none" strike="noStrike" cap="none" normalizeH="0" baseline="0" dirty="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endParaRPr>
                    </a:p>
                  </a:txBody>
                  <a:tcPr marL="84407" marR="84407" marT="42190" marB="42190"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56945" rtl="0" eaLnBrk="0" fontAlgn="ctr" latinLnBrk="0" hangingPunct="0">
                        <a:lnSpc>
                          <a:spcPct val="110000"/>
                        </a:lnSpc>
                        <a:spcBef>
                          <a:spcPct val="20000"/>
                        </a:spcBef>
                        <a:spcAft>
                          <a:spcPct val="0"/>
                        </a:spcAft>
                        <a:buClrTx/>
                        <a:buSzTx/>
                        <a:buFontTx/>
                        <a:buNone/>
                      </a:pPr>
                      <a:endParaRPr kumimoji="0" lang="zh-CN" altLang="zh-CN" sz="2800" b="1" i="0" u="none" strike="noStrike" cap="none" normalizeH="0" baseline="0" dirty="0" smtClean="0">
                        <a:ln>
                          <a:noFill/>
                        </a:ln>
                        <a:solidFill>
                          <a:srgbClr val="000099"/>
                        </a:solidFill>
                        <a:effectLst/>
                        <a:latin typeface="宋体" panose="02010600030101010101" pitchFamily="2" charset="-122"/>
                        <a:ea typeface="宋体" panose="02010600030101010101" pitchFamily="2" charset="-122"/>
                        <a:sym typeface="Arial" panose="020B0604020202020204" pitchFamily="34" charset="0"/>
                      </a:endParaRPr>
                    </a:p>
                  </a:txBody>
                  <a:tcPr marL="84407" marR="84407" marT="42190" marB="42190"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chemeClr val="bg1"/>
                    </a:solidFill>
                  </a:tcPr>
                </a:tc>
              </a:tr>
            </a:tbl>
          </a:graphicData>
        </a:graphic>
      </p:graphicFrame>
      <p:grpSp>
        <p:nvGrpSpPr>
          <p:cNvPr id="23604" name="Group 3"/>
          <p:cNvGrpSpPr>
            <a:grpSpLocks/>
          </p:cNvGrpSpPr>
          <p:nvPr/>
        </p:nvGrpSpPr>
        <p:grpSpPr bwMode="auto">
          <a:xfrm>
            <a:off x="274638" y="2536825"/>
            <a:ext cx="1512887" cy="750888"/>
            <a:chOff x="0" y="0"/>
            <a:chExt cx="1806255" cy="1137955"/>
          </a:xfrm>
        </p:grpSpPr>
        <p:sp>
          <p:nvSpPr>
            <p:cNvPr id="23621" name="圆角矩形 29"/>
            <p:cNvSpPr>
              <a:spLocks noChangeArrowheads="1"/>
            </p:cNvSpPr>
            <p:nvPr/>
          </p:nvSpPr>
          <p:spPr bwMode="auto">
            <a:xfrm>
              <a:off x="0" y="0"/>
              <a:ext cx="1806255" cy="1137955"/>
            </a:xfrm>
            <a:prstGeom prst="roundRect">
              <a:avLst>
                <a:gd name="adj" fmla="val 16667"/>
              </a:avLst>
            </a:prstGeom>
            <a:gradFill rotWithShape="1">
              <a:gsLst>
                <a:gs pos="0">
                  <a:srgbClr val="D8EBFF"/>
                </a:gs>
                <a:gs pos="50000">
                  <a:srgbClr val="C7E2FF"/>
                </a:gs>
                <a:gs pos="100000">
                  <a:srgbClr val="BEDFFF"/>
                </a:gs>
              </a:gsLst>
              <a:lin ang="5400000"/>
            </a:gradFill>
            <a:ln w="6350">
              <a:solidFill>
                <a:schemeClr val="accent1"/>
              </a:solidFill>
              <a:round/>
              <a:headEnd/>
              <a:tailEnd/>
            </a:ln>
          </p:spPr>
          <p:txBody>
            <a:bodyPr/>
            <a:lstStyle/>
            <a:p>
              <a:endParaRPr lang="zh-CN" altLang="en-US" sz="1600" b="1">
                <a:solidFill>
                  <a:srgbClr val="000099"/>
                </a:solidFill>
                <a:latin typeface="宋体" pitchFamily="2" charset="-122"/>
                <a:sym typeface="微软雅黑" pitchFamily="34" charset="-122"/>
              </a:endParaRPr>
            </a:p>
          </p:txBody>
        </p:sp>
        <p:sp>
          <p:nvSpPr>
            <p:cNvPr id="23622" name="圆角矩形 4"/>
            <p:cNvSpPr>
              <a:spLocks noChangeArrowheads="1"/>
            </p:cNvSpPr>
            <p:nvPr/>
          </p:nvSpPr>
          <p:spPr bwMode="auto">
            <a:xfrm>
              <a:off x="0" y="21653"/>
              <a:ext cx="1806255" cy="1027286"/>
            </a:xfrm>
            <a:prstGeom prst="rect">
              <a:avLst/>
            </a:prstGeom>
            <a:gradFill rotWithShape="1">
              <a:gsLst>
                <a:gs pos="0">
                  <a:srgbClr val="D8EBFF"/>
                </a:gs>
                <a:gs pos="50000">
                  <a:srgbClr val="C7E2FF"/>
                </a:gs>
                <a:gs pos="100000">
                  <a:srgbClr val="BEDFFF"/>
                </a:gs>
              </a:gsLst>
              <a:lin ang="5400000"/>
            </a:gradFill>
            <a:ln w="6350">
              <a:solidFill>
                <a:schemeClr val="accent1"/>
              </a:solidFill>
              <a:miter lim="800000"/>
              <a:headEnd/>
              <a:tailEnd/>
            </a:ln>
          </p:spPr>
          <p:txBody>
            <a:bodyPr lIns="98474" tIns="98474" rIns="98474" bIns="98474" anchor="ctr"/>
            <a:lstStyle/>
            <a:p>
              <a:pPr algn="ctr" defTabSz="1244600">
                <a:lnSpc>
                  <a:spcPct val="90000"/>
                </a:lnSpc>
                <a:spcAft>
                  <a:spcPct val="35000"/>
                </a:spcAft>
              </a:pPr>
              <a:r>
                <a:rPr lang="zh-CN" altLang="en-US" sz="1800" b="1">
                  <a:solidFill>
                    <a:srgbClr val="000099"/>
                  </a:solidFill>
                  <a:latin typeface="宋体" pitchFamily="2" charset="-122"/>
                  <a:sym typeface="微软雅黑" pitchFamily="34" charset="-122"/>
                </a:rPr>
                <a:t>特邀咨评委</a:t>
              </a:r>
            </a:p>
          </p:txBody>
        </p:sp>
      </p:grpSp>
      <p:grpSp>
        <p:nvGrpSpPr>
          <p:cNvPr id="23605" name="Group 6"/>
          <p:cNvGrpSpPr>
            <a:grpSpLocks/>
          </p:cNvGrpSpPr>
          <p:nvPr/>
        </p:nvGrpSpPr>
        <p:grpSpPr bwMode="auto">
          <a:xfrm>
            <a:off x="274638" y="3359150"/>
            <a:ext cx="1512887" cy="752475"/>
            <a:chOff x="0" y="0"/>
            <a:chExt cx="1033" cy="513"/>
          </a:xfrm>
        </p:grpSpPr>
        <p:sp>
          <p:nvSpPr>
            <p:cNvPr id="23619" name="圆角矩形 33"/>
            <p:cNvSpPr>
              <a:spLocks noChangeArrowheads="1"/>
            </p:cNvSpPr>
            <p:nvPr/>
          </p:nvSpPr>
          <p:spPr bwMode="auto">
            <a:xfrm>
              <a:off x="42" y="0"/>
              <a:ext cx="991" cy="513"/>
            </a:xfrm>
            <a:prstGeom prst="roundRect">
              <a:avLst>
                <a:gd name="adj" fmla="val 16667"/>
              </a:avLst>
            </a:prstGeom>
            <a:gradFill rotWithShape="1">
              <a:gsLst>
                <a:gs pos="0">
                  <a:srgbClr val="D8EBFF"/>
                </a:gs>
                <a:gs pos="50000">
                  <a:srgbClr val="C7E2FF"/>
                </a:gs>
                <a:gs pos="100000">
                  <a:srgbClr val="BEDFFF"/>
                </a:gs>
              </a:gsLst>
              <a:lin ang="5400000"/>
            </a:gradFill>
            <a:ln w="6350">
              <a:solidFill>
                <a:schemeClr val="accent1"/>
              </a:solidFill>
              <a:round/>
              <a:headEnd/>
              <a:tailEnd/>
            </a:ln>
          </p:spPr>
          <p:txBody>
            <a:bodyPr/>
            <a:lstStyle/>
            <a:p>
              <a:endParaRPr lang="zh-CN" altLang="en-US" sz="1600" b="1">
                <a:solidFill>
                  <a:srgbClr val="000099"/>
                </a:solidFill>
                <a:latin typeface="宋体" pitchFamily="2" charset="-122"/>
                <a:sym typeface="微软雅黑" pitchFamily="34" charset="-122"/>
              </a:endParaRPr>
            </a:p>
          </p:txBody>
        </p:sp>
        <p:sp>
          <p:nvSpPr>
            <p:cNvPr id="23620" name="圆角矩形 4"/>
            <p:cNvSpPr>
              <a:spLocks noChangeArrowheads="1"/>
            </p:cNvSpPr>
            <p:nvPr/>
          </p:nvSpPr>
          <p:spPr bwMode="auto">
            <a:xfrm>
              <a:off x="0" y="10"/>
              <a:ext cx="1033" cy="463"/>
            </a:xfrm>
            <a:prstGeom prst="rect">
              <a:avLst/>
            </a:prstGeom>
            <a:gradFill rotWithShape="1">
              <a:gsLst>
                <a:gs pos="0">
                  <a:srgbClr val="D8EBFF"/>
                </a:gs>
                <a:gs pos="50000">
                  <a:srgbClr val="C7E2FF"/>
                </a:gs>
                <a:gs pos="100000">
                  <a:srgbClr val="BEDFFF"/>
                </a:gs>
              </a:gsLst>
              <a:lin ang="5400000"/>
            </a:gradFill>
            <a:ln w="6350">
              <a:solidFill>
                <a:schemeClr val="accent1"/>
              </a:solidFill>
              <a:miter lim="800000"/>
              <a:headEnd/>
              <a:tailEnd/>
            </a:ln>
          </p:spPr>
          <p:txBody>
            <a:bodyPr lIns="98474" tIns="98474" rIns="98474" bIns="98474" anchor="ctr"/>
            <a:lstStyle/>
            <a:p>
              <a:pPr algn="ctr" defTabSz="1244600">
                <a:lnSpc>
                  <a:spcPct val="90000"/>
                </a:lnSpc>
                <a:spcAft>
                  <a:spcPct val="35000"/>
                </a:spcAft>
              </a:pPr>
              <a:r>
                <a:rPr lang="zh-CN" altLang="en-US" sz="1800" b="1">
                  <a:solidFill>
                    <a:srgbClr val="000099"/>
                  </a:solidFill>
                  <a:latin typeface="宋体" pitchFamily="2" charset="-122"/>
                  <a:sym typeface="微软雅黑" pitchFamily="34" charset="-122"/>
                </a:rPr>
                <a:t>专业机构</a:t>
              </a:r>
            </a:p>
          </p:txBody>
        </p:sp>
      </p:grpSp>
      <p:grpSp>
        <p:nvGrpSpPr>
          <p:cNvPr id="23606" name="Group 9"/>
          <p:cNvGrpSpPr>
            <a:grpSpLocks/>
          </p:cNvGrpSpPr>
          <p:nvPr/>
        </p:nvGrpSpPr>
        <p:grpSpPr bwMode="auto">
          <a:xfrm>
            <a:off x="274638" y="4191000"/>
            <a:ext cx="1524000" cy="752475"/>
            <a:chOff x="0" y="0"/>
            <a:chExt cx="1811230" cy="1137955"/>
          </a:xfrm>
        </p:grpSpPr>
        <p:sp>
          <p:nvSpPr>
            <p:cNvPr id="23617" name="圆角矩形 36"/>
            <p:cNvSpPr>
              <a:spLocks noChangeArrowheads="1"/>
            </p:cNvSpPr>
            <p:nvPr/>
          </p:nvSpPr>
          <p:spPr bwMode="auto">
            <a:xfrm>
              <a:off x="60374" y="0"/>
              <a:ext cx="1750856" cy="1137955"/>
            </a:xfrm>
            <a:prstGeom prst="roundRect">
              <a:avLst>
                <a:gd name="adj" fmla="val 16667"/>
              </a:avLst>
            </a:prstGeom>
            <a:gradFill rotWithShape="1">
              <a:gsLst>
                <a:gs pos="0">
                  <a:srgbClr val="D8EBFF"/>
                </a:gs>
                <a:gs pos="50000">
                  <a:srgbClr val="C7E2FF"/>
                </a:gs>
                <a:gs pos="100000">
                  <a:srgbClr val="BEDFFF"/>
                </a:gs>
              </a:gsLst>
              <a:lin ang="5400000"/>
            </a:gradFill>
            <a:ln w="6350">
              <a:solidFill>
                <a:schemeClr val="accent1"/>
              </a:solidFill>
              <a:round/>
              <a:headEnd/>
              <a:tailEnd/>
            </a:ln>
          </p:spPr>
          <p:txBody>
            <a:bodyPr/>
            <a:lstStyle/>
            <a:p>
              <a:endParaRPr lang="zh-CN" altLang="en-US" sz="1600" b="1">
                <a:solidFill>
                  <a:srgbClr val="000099"/>
                </a:solidFill>
                <a:latin typeface="宋体" pitchFamily="2" charset="-122"/>
                <a:sym typeface="微软雅黑" pitchFamily="34" charset="-122"/>
              </a:endParaRPr>
            </a:p>
          </p:txBody>
        </p:sp>
        <p:sp>
          <p:nvSpPr>
            <p:cNvPr id="23618" name="圆角矩形 4"/>
            <p:cNvSpPr>
              <a:spLocks noChangeArrowheads="1"/>
            </p:cNvSpPr>
            <p:nvPr/>
          </p:nvSpPr>
          <p:spPr bwMode="auto">
            <a:xfrm>
              <a:off x="0" y="21607"/>
              <a:ext cx="1726328" cy="1027521"/>
            </a:xfrm>
            <a:prstGeom prst="rect">
              <a:avLst/>
            </a:prstGeom>
            <a:gradFill rotWithShape="1">
              <a:gsLst>
                <a:gs pos="0">
                  <a:srgbClr val="D8EBFF"/>
                </a:gs>
                <a:gs pos="50000">
                  <a:srgbClr val="C7E2FF"/>
                </a:gs>
                <a:gs pos="100000">
                  <a:srgbClr val="BEDFFF"/>
                </a:gs>
              </a:gsLst>
              <a:lin ang="5400000"/>
            </a:gradFill>
            <a:ln w="6350">
              <a:solidFill>
                <a:schemeClr val="accent1"/>
              </a:solidFill>
              <a:miter lim="800000"/>
              <a:headEnd/>
              <a:tailEnd/>
            </a:ln>
          </p:spPr>
          <p:txBody>
            <a:bodyPr lIns="98474" tIns="98474" rIns="98474" bIns="98474" anchor="ctr"/>
            <a:lstStyle/>
            <a:p>
              <a:pPr algn="ctr" defTabSz="1244600">
                <a:lnSpc>
                  <a:spcPct val="90000"/>
                </a:lnSpc>
                <a:spcAft>
                  <a:spcPct val="35000"/>
                </a:spcAft>
              </a:pPr>
              <a:r>
                <a:rPr lang="zh-CN" altLang="en-US" sz="1800" b="1">
                  <a:solidFill>
                    <a:srgbClr val="000099"/>
                  </a:solidFill>
                  <a:latin typeface="宋体" pitchFamily="2" charset="-122"/>
                  <a:sym typeface="微软雅黑" pitchFamily="34" charset="-122"/>
                </a:rPr>
                <a:t> 监督评估</a:t>
              </a:r>
            </a:p>
          </p:txBody>
        </p:sp>
      </p:grpSp>
      <p:grpSp>
        <p:nvGrpSpPr>
          <p:cNvPr id="23607" name="Group 12"/>
          <p:cNvGrpSpPr>
            <a:grpSpLocks/>
          </p:cNvGrpSpPr>
          <p:nvPr/>
        </p:nvGrpSpPr>
        <p:grpSpPr bwMode="auto">
          <a:xfrm>
            <a:off x="274638" y="5035550"/>
            <a:ext cx="1503362" cy="752475"/>
            <a:chOff x="0" y="0"/>
            <a:chExt cx="1787373" cy="1137955"/>
          </a:xfrm>
        </p:grpSpPr>
        <p:sp>
          <p:nvSpPr>
            <p:cNvPr id="23615" name="圆角矩形 39"/>
            <p:cNvSpPr>
              <a:spLocks noChangeArrowheads="1"/>
            </p:cNvSpPr>
            <p:nvPr/>
          </p:nvSpPr>
          <p:spPr bwMode="auto">
            <a:xfrm>
              <a:off x="35860" y="0"/>
              <a:ext cx="1751513" cy="1137955"/>
            </a:xfrm>
            <a:prstGeom prst="roundRect">
              <a:avLst>
                <a:gd name="adj" fmla="val 16667"/>
              </a:avLst>
            </a:prstGeom>
            <a:gradFill rotWithShape="1">
              <a:gsLst>
                <a:gs pos="0">
                  <a:srgbClr val="D8EBFF"/>
                </a:gs>
                <a:gs pos="50000">
                  <a:srgbClr val="C7E2FF"/>
                </a:gs>
                <a:gs pos="100000">
                  <a:srgbClr val="BEDFFF"/>
                </a:gs>
              </a:gsLst>
              <a:lin ang="5400000"/>
            </a:gradFill>
            <a:ln w="6350">
              <a:solidFill>
                <a:schemeClr val="accent1"/>
              </a:solidFill>
              <a:round/>
              <a:headEnd/>
              <a:tailEnd/>
            </a:ln>
          </p:spPr>
          <p:txBody>
            <a:bodyPr/>
            <a:lstStyle/>
            <a:p>
              <a:endParaRPr lang="zh-CN" altLang="en-US" sz="1600" b="1">
                <a:solidFill>
                  <a:srgbClr val="000099"/>
                </a:solidFill>
                <a:latin typeface="宋体" pitchFamily="2" charset="-122"/>
                <a:sym typeface="微软雅黑" pitchFamily="34" charset="-122"/>
              </a:endParaRPr>
            </a:p>
          </p:txBody>
        </p:sp>
        <p:sp>
          <p:nvSpPr>
            <p:cNvPr id="23616" name="圆角矩形 4"/>
            <p:cNvSpPr>
              <a:spLocks noChangeArrowheads="1"/>
            </p:cNvSpPr>
            <p:nvPr/>
          </p:nvSpPr>
          <p:spPr bwMode="auto">
            <a:xfrm>
              <a:off x="0" y="21607"/>
              <a:ext cx="1787373" cy="1027521"/>
            </a:xfrm>
            <a:prstGeom prst="rect">
              <a:avLst/>
            </a:prstGeom>
            <a:gradFill rotWithShape="1">
              <a:gsLst>
                <a:gs pos="0">
                  <a:srgbClr val="D8EBFF"/>
                </a:gs>
                <a:gs pos="50000">
                  <a:srgbClr val="C7E2FF"/>
                </a:gs>
                <a:gs pos="100000">
                  <a:srgbClr val="BEDFFF"/>
                </a:gs>
              </a:gsLst>
              <a:lin ang="5400000"/>
            </a:gradFill>
            <a:ln w="6350">
              <a:solidFill>
                <a:schemeClr val="accent1"/>
              </a:solidFill>
              <a:miter lim="800000"/>
              <a:headEnd/>
              <a:tailEnd/>
            </a:ln>
          </p:spPr>
          <p:txBody>
            <a:bodyPr lIns="98474" tIns="98474" rIns="98474" bIns="98474" anchor="ctr"/>
            <a:lstStyle/>
            <a:p>
              <a:pPr algn="ctr" defTabSz="1244600">
                <a:lnSpc>
                  <a:spcPct val="90000"/>
                </a:lnSpc>
                <a:spcAft>
                  <a:spcPct val="35000"/>
                </a:spcAft>
              </a:pPr>
              <a:r>
                <a:rPr lang="zh-CN" altLang="en-US" sz="1800" b="1">
                  <a:solidFill>
                    <a:srgbClr val="000099"/>
                  </a:solidFill>
                  <a:latin typeface="宋体" pitchFamily="2" charset="-122"/>
                  <a:sym typeface="微软雅黑" pitchFamily="34" charset="-122"/>
                </a:rPr>
                <a:t>信息系统</a:t>
              </a:r>
            </a:p>
          </p:txBody>
        </p:sp>
      </p:grpSp>
      <p:sp>
        <p:nvSpPr>
          <p:cNvPr id="23608" name="灯片编号占位符 2"/>
          <p:cNvSpPr txBox="1">
            <a:spLocks noGrp="1"/>
          </p:cNvSpPr>
          <p:nvPr/>
        </p:nvSpPr>
        <p:spPr bwMode="auto">
          <a:xfrm>
            <a:off x="6956425" y="5832475"/>
            <a:ext cx="2133600" cy="336550"/>
          </a:xfrm>
          <a:prstGeom prst="rect">
            <a:avLst/>
          </a:prstGeom>
          <a:noFill/>
          <a:ln w="9525">
            <a:noFill/>
            <a:miter lim="800000"/>
            <a:headEnd/>
            <a:tailEnd/>
          </a:ln>
        </p:spPr>
        <p:txBody>
          <a:bodyPr anchor="ctr"/>
          <a:lstStyle/>
          <a:p>
            <a:pPr algn="r"/>
            <a:fld id="{9A9FD688-7D49-400F-B5B4-54511E7985B7}" type="slidenum">
              <a:rPr lang="zh-CN" altLang="en-US" sz="1600" b="1">
                <a:solidFill>
                  <a:srgbClr val="898989"/>
                </a:solidFill>
                <a:latin typeface="宋体" pitchFamily="2" charset="-122"/>
                <a:sym typeface="微软雅黑" pitchFamily="34" charset="-122"/>
              </a:rPr>
              <a:pPr algn="r"/>
              <a:t>10</a:t>
            </a:fld>
            <a:endParaRPr lang="zh-CN" altLang="en-US" sz="1600" b="1">
              <a:solidFill>
                <a:srgbClr val="898989"/>
              </a:solidFill>
              <a:latin typeface="宋体" pitchFamily="2" charset="-122"/>
              <a:sym typeface="微软雅黑" pitchFamily="34" charset="-122"/>
            </a:endParaRPr>
          </a:p>
        </p:txBody>
      </p:sp>
      <p:sp>
        <p:nvSpPr>
          <p:cNvPr id="23609" name="Text Box 26"/>
          <p:cNvSpPr txBox="1">
            <a:spLocks noChangeArrowheads="1"/>
          </p:cNvSpPr>
          <p:nvPr/>
        </p:nvSpPr>
        <p:spPr bwMode="auto">
          <a:xfrm>
            <a:off x="1679575" y="1185863"/>
            <a:ext cx="7442200" cy="503237"/>
          </a:xfrm>
          <a:prstGeom prst="rect">
            <a:avLst/>
          </a:prstGeom>
          <a:noFill/>
          <a:ln w="9525">
            <a:noFill/>
            <a:miter lim="800000"/>
            <a:headEnd/>
            <a:tailEnd/>
          </a:ln>
          <a:effectLst>
            <a:prstShdw prst="shdw17" dist="17961" dir="2700000">
              <a:srgbClr val="999999">
                <a:alpha val="50000"/>
              </a:srgbClr>
            </a:prstShdw>
          </a:effectLst>
        </p:spPr>
        <p:txBody>
          <a:bodyPr>
            <a:spAutoFit/>
          </a:bodyPr>
          <a:lstStyle/>
          <a:p>
            <a:pPr algn="ctr">
              <a:lnSpc>
                <a:spcPts val="3225"/>
              </a:lnSpc>
              <a:spcAft>
                <a:spcPct val="30000"/>
              </a:spcAft>
            </a:pPr>
            <a:r>
              <a:rPr lang="zh-CN" altLang="en-US" sz="2900" b="1">
                <a:solidFill>
                  <a:schemeClr val="bg1"/>
                </a:solidFill>
                <a:latin typeface="仿宋" pitchFamily="49" charset="-122"/>
                <a:ea typeface="仿宋" pitchFamily="49" charset="-122"/>
                <a:sym typeface="微软雅黑" pitchFamily="34" charset="-122"/>
              </a:rPr>
              <a:t>成为凝聚部门共识、支撑重大决策的平台 </a:t>
            </a:r>
          </a:p>
        </p:txBody>
      </p:sp>
      <p:sp>
        <p:nvSpPr>
          <p:cNvPr id="23610" name="Line 27"/>
          <p:cNvSpPr>
            <a:spLocks noChangeShapeType="1"/>
          </p:cNvSpPr>
          <p:nvPr/>
        </p:nvSpPr>
        <p:spPr bwMode="auto">
          <a:xfrm>
            <a:off x="2051050" y="1965325"/>
            <a:ext cx="7038975" cy="0"/>
          </a:xfrm>
          <a:prstGeom prst="line">
            <a:avLst/>
          </a:prstGeom>
          <a:noFill/>
          <a:ln w="6350">
            <a:solidFill>
              <a:schemeClr val="accent1"/>
            </a:solidFill>
            <a:round/>
            <a:headEnd/>
            <a:tailEnd/>
          </a:ln>
          <a:effectLst>
            <a:prstShdw prst="shdw17" dist="17961" dir="2700000">
              <a:srgbClr val="5C7A99">
                <a:alpha val="50000"/>
              </a:srgbClr>
            </a:prstShdw>
          </a:effectLst>
        </p:spPr>
        <p:txBody>
          <a:bodyPr/>
          <a:lstStyle/>
          <a:p>
            <a:endParaRPr lang="zh-CN" altLang="en-US"/>
          </a:p>
        </p:txBody>
      </p:sp>
      <p:grpSp>
        <p:nvGrpSpPr>
          <p:cNvPr id="6" name="Group 19"/>
          <p:cNvGrpSpPr>
            <a:grpSpLocks/>
          </p:cNvGrpSpPr>
          <p:nvPr/>
        </p:nvGrpSpPr>
        <p:grpSpPr bwMode="auto">
          <a:xfrm>
            <a:off x="274638" y="1689100"/>
            <a:ext cx="1512887" cy="752475"/>
            <a:chOff x="0" y="0"/>
            <a:chExt cx="1867727" cy="1137955"/>
          </a:xfrm>
        </p:grpSpPr>
        <p:sp>
          <p:nvSpPr>
            <p:cNvPr id="23613" name="圆角矩形 25"/>
            <p:cNvSpPr>
              <a:spLocks noChangeArrowheads="1"/>
            </p:cNvSpPr>
            <p:nvPr/>
          </p:nvSpPr>
          <p:spPr bwMode="auto">
            <a:xfrm>
              <a:off x="117590" y="0"/>
              <a:ext cx="1750137" cy="1137955"/>
            </a:xfrm>
            <a:prstGeom prst="roundRect">
              <a:avLst>
                <a:gd name="adj" fmla="val 16667"/>
              </a:avLst>
            </a:prstGeom>
            <a:gradFill rotWithShape="1">
              <a:gsLst>
                <a:gs pos="0">
                  <a:srgbClr val="D8EBFF"/>
                </a:gs>
                <a:gs pos="50000">
                  <a:srgbClr val="C7E2FF"/>
                </a:gs>
                <a:gs pos="100000">
                  <a:srgbClr val="BEDFFF"/>
                </a:gs>
              </a:gsLst>
              <a:lin ang="5400000"/>
            </a:gradFill>
            <a:ln w="6350">
              <a:solidFill>
                <a:schemeClr val="accent1"/>
              </a:solidFill>
              <a:round/>
              <a:headEnd/>
              <a:tailEnd/>
            </a:ln>
          </p:spPr>
          <p:txBody>
            <a:bodyPr/>
            <a:lstStyle/>
            <a:p>
              <a:endParaRPr lang="zh-CN" altLang="en-US" sz="1600" b="1">
                <a:solidFill>
                  <a:srgbClr val="000099"/>
                </a:solidFill>
                <a:latin typeface="宋体" pitchFamily="2" charset="-122"/>
                <a:sym typeface="微软雅黑" pitchFamily="34" charset="-122"/>
              </a:endParaRPr>
            </a:p>
          </p:txBody>
        </p:sp>
        <p:sp>
          <p:nvSpPr>
            <p:cNvPr id="30782" name="圆角矩形 4"/>
            <p:cNvSpPr>
              <a:spLocks noChangeArrowheads="1"/>
            </p:cNvSpPr>
            <p:nvPr/>
          </p:nvSpPr>
          <p:spPr bwMode="auto">
            <a:xfrm>
              <a:off x="0" y="21607"/>
              <a:ext cx="1867727" cy="1027521"/>
            </a:xfrm>
            <a:prstGeom prst="rect">
              <a:avLst/>
            </a:prstGeom>
            <a:gradFill rotWithShape="1">
              <a:gsLst>
                <a:gs pos="0">
                  <a:srgbClr val="D8EBFF"/>
                </a:gs>
                <a:gs pos="50000">
                  <a:srgbClr val="C7E2FF"/>
                </a:gs>
                <a:gs pos="100000">
                  <a:srgbClr val="BEDFFF"/>
                </a:gs>
              </a:gsLst>
              <a:lin ang="5400000"/>
            </a:gradFill>
            <a:ln w="6350">
              <a:solidFill>
                <a:schemeClr val="accent1"/>
              </a:solidFill>
              <a:miter lim="800000"/>
            </a:ln>
          </p:spPr>
          <p:txBody>
            <a:bodyPr lIns="98474" tIns="98474" rIns="98474" bIns="98474" anchor="ctr"/>
            <a:lstStyle/>
            <a:p>
              <a:pPr algn="ctr" defTabSz="1244600">
                <a:lnSpc>
                  <a:spcPct val="90000"/>
                </a:lnSpc>
                <a:spcAft>
                  <a:spcPct val="35000"/>
                </a:spcAft>
                <a:defRPr/>
              </a:pPr>
              <a:r>
                <a:rPr lang="zh-CN" altLang="en-US" sz="2300" b="1" dirty="0">
                  <a:solidFill>
                    <a:srgbClr val="C00000"/>
                  </a:solidFill>
                  <a:latin typeface="+mn-ea"/>
                  <a:ea typeface="+mn-ea"/>
                  <a:sym typeface="微软雅黑" panose="020B0503020204020204" pitchFamily="34" charset="-122"/>
                </a:rPr>
                <a:t>联席会议</a:t>
              </a:r>
            </a:p>
          </p:txBody>
        </p:sp>
      </p:grpSp>
      <p:sp>
        <p:nvSpPr>
          <p:cNvPr id="30780" name="标题 1"/>
          <p:cNvSpPr txBox="1">
            <a:spLocks noChangeArrowheads="1"/>
          </p:cNvSpPr>
          <p:nvPr/>
        </p:nvSpPr>
        <p:spPr bwMode="auto">
          <a:xfrm>
            <a:off x="34925" y="188913"/>
            <a:ext cx="9055100" cy="1055687"/>
          </a:xfrm>
          <a:prstGeom prst="rect">
            <a:avLst/>
          </a:prstGeom>
          <a:noFill/>
          <a:ln w="9525">
            <a:noFill/>
            <a:miter lim="800000"/>
          </a:ln>
        </p:spPr>
        <p:txBody>
          <a:bodyPr lIns="88375" tIns="44189" rIns="88375" bIns="44189" anchor="ctr"/>
          <a:lstStyle/>
          <a:p>
            <a:pPr algn="ctr" defTabSz="956945">
              <a:defRPr/>
            </a:pPr>
            <a:r>
              <a:rPr lang="zh-CN" altLang="en-US" b="1" dirty="0">
                <a:solidFill>
                  <a:srgbClr val="000099"/>
                </a:solidFill>
                <a:latin typeface="+mj-ea"/>
                <a:ea typeface="+mj-ea"/>
                <a:sym typeface="微软雅黑" panose="020B0503020204020204" pitchFamily="34" charset="-122"/>
              </a:rPr>
              <a:t>科技管理平台建设取得重要进展</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mph" presetSubtype="0" fill="hold" nodeType="withEffect">
                                  <p:stCondLst>
                                    <p:cond delay="0"/>
                                  </p:stCondLst>
                                  <p:childTnLst>
                                    <p:animScale>
                                      <p:cBhvr>
                                        <p:cTn id="6" dur="1000" fill="hold"/>
                                        <p:tgtEl>
                                          <p:spTgt spid="6"/>
                                        </p:tgtEl>
                                      </p:cBhvr>
                                      <p:by x="120000" y="120000"/>
                                    </p:animScale>
                                  </p:childTnLst>
                                </p:cTn>
                              </p:par>
                            </p:childTnLst>
                          </p:cTn>
                        </p:par>
                      </p:childTnLst>
                    </p:cTn>
                  </p:par>
                  <p:par>
                    <p:cTn id="7" fill="hold" nodeType="clickPar">
                      <p:stCondLst>
                        <p:cond delay="indefinite"/>
                      </p:stCondLst>
                      <p:childTnLst>
                        <p:par>
                          <p:cTn id="8" fill="hold" nodeType="withGroup">
                            <p:stCondLst>
                              <p:cond delay="0"/>
                            </p:stCondLst>
                            <p:childTnLst>
                              <p:par>
                                <p:cTn id="9" presetID="8" presetClass="entr" presetSubtype="32" fill="hold" nodeType="clickEffect">
                                  <p:stCondLst>
                                    <p:cond delay="0"/>
                                  </p:stCondLst>
                                  <p:childTnLst>
                                    <p:set>
                                      <p:cBhvr>
                                        <p:cTn id="10" dur="1" fill="hold">
                                          <p:stCondLst>
                                            <p:cond delay="0"/>
                                          </p:stCondLst>
                                        </p:cTn>
                                        <p:tgtEl>
                                          <p:spTgt spid="33818"/>
                                        </p:tgtEl>
                                        <p:attrNameLst>
                                          <p:attrName>style.visibility</p:attrName>
                                        </p:attrNameLst>
                                      </p:cBhvr>
                                      <p:to>
                                        <p:strVal val="visible"/>
                                      </p:to>
                                    </p:set>
                                    <p:animEffect transition="in" filter="diamond(out)">
                                      <p:cBhvr>
                                        <p:cTn id="11" dur="1000"/>
                                        <p:tgtEl>
                                          <p:spTgt spid="338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857250" y="928688"/>
            <a:ext cx="7275513" cy="3948112"/>
          </a:xfrm>
        </p:spPr>
        <p:txBody>
          <a:bodyPr rtlCol="0">
            <a:normAutofit fontScale="70000" lnSpcReduction="20000"/>
          </a:bodyPr>
          <a:lstStyle/>
          <a:p>
            <a:pPr eaLnBrk="1" fontAlgn="auto" hangingPunct="1">
              <a:spcAft>
                <a:spcPts val="0"/>
              </a:spcAft>
              <a:buFont typeface="Wingdings 2" pitchFamily="18" charset="2"/>
              <a:buNone/>
              <a:defRPr/>
            </a:pPr>
            <a:r>
              <a:rPr lang="zh-CN" altLang="en-US" sz="4400" b="1" dirty="0" smtClean="0">
                <a:solidFill>
                  <a:srgbClr val="000099"/>
                </a:solidFill>
              </a:rPr>
              <a:t>（</a:t>
            </a:r>
            <a:r>
              <a:rPr lang="zh-CN" altLang="en-US" sz="4400" b="1" dirty="0">
                <a:solidFill>
                  <a:srgbClr val="000099"/>
                </a:solidFill>
              </a:rPr>
              <a:t>二）拟立项公示</a:t>
            </a:r>
          </a:p>
          <a:p>
            <a:pPr marL="0" indent="0" algn="just" eaLnBrk="1" fontAlgn="auto" hangingPunct="1">
              <a:lnSpc>
                <a:spcPts val="3300"/>
              </a:lnSpc>
              <a:spcBef>
                <a:spcPts val="0"/>
              </a:spcBef>
              <a:spcAft>
                <a:spcPts val="0"/>
              </a:spcAft>
              <a:buFont typeface="Wingdings 2" pitchFamily="18" charset="2"/>
              <a:buNone/>
              <a:defRPr/>
            </a:pPr>
            <a:r>
              <a:rPr lang="zh-CN" altLang="en-US" sz="3400" b="1" dirty="0" smtClean="0">
                <a:solidFill>
                  <a:srgbClr val="000099"/>
                </a:solidFill>
                <a:latin typeface="宋体" panose="02010600030101010101" pitchFamily="2" charset="-122"/>
                <a:ea typeface="宋体" panose="02010600030101010101" pitchFamily="2" charset="-122"/>
              </a:rPr>
              <a:t> </a:t>
            </a:r>
            <a:endParaRPr lang="en-US" altLang="zh-CN" sz="3400" b="1" dirty="0" smtClean="0">
              <a:solidFill>
                <a:srgbClr val="000099"/>
              </a:solidFill>
              <a:latin typeface="宋体" panose="02010600030101010101" pitchFamily="2" charset="-122"/>
              <a:ea typeface="宋体" panose="02010600030101010101" pitchFamily="2" charset="-122"/>
            </a:endParaRPr>
          </a:p>
          <a:p>
            <a:pPr marL="0" indent="0" algn="just" eaLnBrk="1" fontAlgn="auto" hangingPunct="1">
              <a:lnSpc>
                <a:spcPts val="3300"/>
              </a:lnSpc>
              <a:spcBef>
                <a:spcPts val="0"/>
              </a:spcBef>
              <a:spcAft>
                <a:spcPts val="0"/>
              </a:spcAft>
              <a:buFont typeface="Wingdings 2" pitchFamily="18" charset="2"/>
              <a:buNone/>
              <a:defRPr/>
            </a:pPr>
            <a:r>
              <a:rPr lang="en-US" altLang="zh-CN" sz="3400" b="1" dirty="0" smtClean="0">
                <a:solidFill>
                  <a:srgbClr val="000099"/>
                </a:solidFill>
                <a:latin typeface="宋体" panose="02010600030101010101" pitchFamily="2" charset="-122"/>
                <a:ea typeface="宋体" panose="02010600030101010101" pitchFamily="2" charset="-122"/>
              </a:rPr>
              <a:t>1. </a:t>
            </a:r>
            <a:r>
              <a:rPr lang="zh-CN" altLang="en-US" sz="3400" b="1" dirty="0" smtClean="0">
                <a:solidFill>
                  <a:srgbClr val="000099"/>
                </a:solidFill>
                <a:latin typeface="宋体" panose="02010600030101010101" pitchFamily="2" charset="-122"/>
                <a:ea typeface="宋体" panose="02010600030101010101" pitchFamily="2" charset="-122"/>
              </a:rPr>
              <a:t>根据</a:t>
            </a:r>
            <a:r>
              <a:rPr lang="en-US" altLang="zh-CN" sz="3400" b="1" dirty="0" smtClean="0">
                <a:solidFill>
                  <a:srgbClr val="000099"/>
                </a:solidFill>
                <a:latin typeface="宋体" panose="02010600030101010101" pitchFamily="2" charset="-122"/>
                <a:ea typeface="宋体" panose="02010600030101010101" pitchFamily="2" charset="-122"/>
              </a:rPr>
              <a:t>《</a:t>
            </a:r>
            <a:r>
              <a:rPr lang="zh-CN" altLang="en-US" sz="3400" b="1" dirty="0">
                <a:solidFill>
                  <a:srgbClr val="000099"/>
                </a:solidFill>
                <a:latin typeface="宋体" panose="02010600030101010101" pitchFamily="2" charset="-122"/>
                <a:ea typeface="宋体" panose="02010600030101010101" pitchFamily="2" charset="-122"/>
              </a:rPr>
              <a:t>关于深化自治区本级财政科技计划和科技</a:t>
            </a:r>
          </a:p>
          <a:p>
            <a:pPr marL="0" indent="0" algn="just" eaLnBrk="1" fontAlgn="auto" hangingPunct="1">
              <a:lnSpc>
                <a:spcPts val="3300"/>
              </a:lnSpc>
              <a:spcBef>
                <a:spcPts val="0"/>
              </a:spcBef>
              <a:spcAft>
                <a:spcPts val="0"/>
              </a:spcAft>
              <a:buFont typeface="Wingdings 2" pitchFamily="18" charset="2"/>
              <a:buNone/>
              <a:defRPr/>
            </a:pPr>
            <a:r>
              <a:rPr lang="en-US" altLang="zh-CN" sz="3400" b="1" dirty="0" smtClean="0">
                <a:solidFill>
                  <a:srgbClr val="000099"/>
                </a:solidFill>
                <a:latin typeface="宋体" panose="02010600030101010101" pitchFamily="2" charset="-122"/>
                <a:ea typeface="宋体" panose="02010600030101010101" pitchFamily="2" charset="-122"/>
              </a:rPr>
              <a:t>2. </a:t>
            </a:r>
            <a:r>
              <a:rPr lang="zh-CN" altLang="en-US" sz="3400" b="1" dirty="0" smtClean="0">
                <a:solidFill>
                  <a:srgbClr val="000099"/>
                </a:solidFill>
                <a:latin typeface="宋体" panose="02010600030101010101" pitchFamily="2" charset="-122"/>
                <a:ea typeface="宋体" panose="02010600030101010101" pitchFamily="2" charset="-122"/>
              </a:rPr>
              <a:t>项目管理</a:t>
            </a:r>
            <a:r>
              <a:rPr lang="zh-CN" altLang="en-US" sz="3400" b="1" dirty="0">
                <a:solidFill>
                  <a:srgbClr val="000099"/>
                </a:solidFill>
                <a:latin typeface="宋体" panose="02010600030101010101" pitchFamily="2" charset="-122"/>
                <a:ea typeface="宋体" panose="02010600030101010101" pitchFamily="2" charset="-122"/>
              </a:rPr>
              <a:t>改革的实施方案</a:t>
            </a:r>
            <a:r>
              <a:rPr lang="en-US" altLang="zh-CN" sz="3400" b="1" dirty="0" smtClean="0">
                <a:solidFill>
                  <a:srgbClr val="000099"/>
                </a:solidFill>
                <a:latin typeface="宋体" panose="02010600030101010101" pitchFamily="2" charset="-122"/>
                <a:ea typeface="宋体" panose="02010600030101010101" pitchFamily="2" charset="-122"/>
              </a:rPr>
              <a:t>》（</a:t>
            </a:r>
            <a:r>
              <a:rPr lang="zh-CN" altLang="en-US" sz="3400" b="1" dirty="0" smtClean="0">
                <a:solidFill>
                  <a:srgbClr val="000099"/>
                </a:solidFill>
                <a:latin typeface="宋体" panose="02010600030101010101" pitchFamily="2" charset="-122"/>
                <a:ea typeface="宋体" panose="02010600030101010101" pitchFamily="2" charset="-122"/>
              </a:rPr>
              <a:t>桂</a:t>
            </a:r>
            <a:r>
              <a:rPr lang="zh-CN" altLang="en-US" sz="3400" b="1" dirty="0">
                <a:solidFill>
                  <a:srgbClr val="000099"/>
                </a:solidFill>
                <a:latin typeface="宋体" panose="02010600030101010101" pitchFamily="2" charset="-122"/>
                <a:ea typeface="宋体" panose="02010600030101010101" pitchFamily="2" charset="-122"/>
              </a:rPr>
              <a:t>政发</a:t>
            </a:r>
            <a:r>
              <a:rPr lang="en-US" altLang="zh-CN" sz="3400" b="1" dirty="0">
                <a:solidFill>
                  <a:srgbClr val="000099"/>
                </a:solidFill>
                <a:latin typeface="宋体" panose="02010600030101010101" pitchFamily="2" charset="-122"/>
                <a:ea typeface="宋体" panose="02010600030101010101" pitchFamily="2" charset="-122"/>
              </a:rPr>
              <a:t>〔2015〕57 </a:t>
            </a:r>
            <a:r>
              <a:rPr lang="zh-CN" altLang="en-US" sz="3400" b="1" dirty="0" smtClean="0">
                <a:solidFill>
                  <a:srgbClr val="000099"/>
                </a:solidFill>
                <a:latin typeface="宋体" panose="02010600030101010101" pitchFamily="2" charset="-122"/>
                <a:ea typeface="宋体" panose="02010600030101010101" pitchFamily="2" charset="-122"/>
              </a:rPr>
              <a:t>号）要求，需要对拟立项的科技计划项目进行公示，公示时间为 </a:t>
            </a:r>
            <a:r>
              <a:rPr lang="en-US" altLang="zh-CN" sz="3400" b="1" dirty="0" smtClean="0">
                <a:solidFill>
                  <a:srgbClr val="000099"/>
                </a:solidFill>
                <a:latin typeface="宋体" panose="02010600030101010101" pitchFamily="2" charset="-122"/>
                <a:ea typeface="宋体" panose="02010600030101010101" pitchFamily="2" charset="-122"/>
              </a:rPr>
              <a:t>10 </a:t>
            </a:r>
            <a:r>
              <a:rPr lang="zh-CN" altLang="en-US" sz="3400" b="1" dirty="0" smtClean="0">
                <a:solidFill>
                  <a:srgbClr val="000099"/>
                </a:solidFill>
                <a:latin typeface="宋体" panose="02010600030101010101" pitchFamily="2" charset="-122"/>
                <a:ea typeface="宋体" panose="02010600030101010101" pitchFamily="2" charset="-122"/>
              </a:rPr>
              <a:t>个工作日。</a:t>
            </a:r>
            <a:r>
              <a:rPr lang="zh-CN" altLang="en-US" sz="3400" b="1" dirty="0">
                <a:solidFill>
                  <a:srgbClr val="000099"/>
                </a:solidFill>
                <a:latin typeface="宋体" panose="02010600030101010101" pitchFamily="2" charset="-122"/>
                <a:ea typeface="宋体" panose="02010600030101010101" pitchFamily="2" charset="-122"/>
              </a:rPr>
              <a:t> </a:t>
            </a:r>
            <a:endParaRPr lang="en-US" altLang="zh-CN" sz="3400" b="1" dirty="0" smtClean="0">
              <a:solidFill>
                <a:srgbClr val="000099"/>
              </a:solidFill>
              <a:latin typeface="宋体" panose="02010600030101010101" pitchFamily="2" charset="-122"/>
              <a:ea typeface="宋体" panose="02010600030101010101" pitchFamily="2" charset="-122"/>
            </a:endParaRPr>
          </a:p>
          <a:p>
            <a:pPr marL="0" indent="0" algn="just" eaLnBrk="1" fontAlgn="auto" hangingPunct="1">
              <a:lnSpc>
                <a:spcPts val="3300"/>
              </a:lnSpc>
              <a:spcBef>
                <a:spcPts val="0"/>
              </a:spcBef>
              <a:spcAft>
                <a:spcPts val="0"/>
              </a:spcAft>
              <a:buFont typeface="Wingdings 2" pitchFamily="18" charset="2"/>
              <a:buNone/>
              <a:defRPr/>
            </a:pPr>
            <a:r>
              <a:rPr lang="en-US" altLang="zh-CN" sz="3400" b="1" dirty="0" smtClean="0">
                <a:solidFill>
                  <a:srgbClr val="000099"/>
                </a:solidFill>
                <a:latin typeface="宋体" panose="02010600030101010101" pitchFamily="2" charset="-122"/>
                <a:ea typeface="宋体" panose="02010600030101010101" pitchFamily="2" charset="-122"/>
              </a:rPr>
              <a:t>3. </a:t>
            </a:r>
            <a:r>
              <a:rPr lang="zh-CN" altLang="en-US" sz="3400" b="1" dirty="0" smtClean="0">
                <a:solidFill>
                  <a:srgbClr val="000099"/>
                </a:solidFill>
                <a:latin typeface="宋体" panose="02010600030101010101" pitchFamily="2" charset="-122"/>
                <a:ea typeface="宋体" panose="02010600030101010101" pitchFamily="2" charset="-122"/>
              </a:rPr>
              <a:t>今年通过</a:t>
            </a:r>
            <a:r>
              <a:rPr lang="zh-CN" altLang="en-US" sz="3400" b="1" dirty="0">
                <a:solidFill>
                  <a:srgbClr val="000099"/>
                </a:solidFill>
                <a:latin typeface="宋体" panose="02010600030101010101" pitchFamily="2" charset="-122"/>
                <a:ea typeface="宋体" panose="02010600030101010101" pitchFamily="2" charset="-122"/>
              </a:rPr>
              <a:t>立项公示， 我们收到了一些</a:t>
            </a:r>
            <a:r>
              <a:rPr lang="zh-CN" altLang="en-US" sz="3400" b="1" dirty="0" smtClean="0">
                <a:solidFill>
                  <a:srgbClr val="000099"/>
                </a:solidFill>
                <a:latin typeface="宋体" panose="02010600030101010101" pitchFamily="2" charset="-122"/>
                <a:ea typeface="宋体" panose="02010600030101010101" pitchFamily="2" charset="-122"/>
              </a:rPr>
              <a:t>异议。</a:t>
            </a:r>
            <a:r>
              <a:rPr lang="zh-CN" altLang="en-US" sz="3400" b="1" dirty="0">
                <a:solidFill>
                  <a:srgbClr val="000099"/>
                </a:solidFill>
                <a:latin typeface="宋体" panose="02010600030101010101" pitchFamily="2" charset="-122"/>
                <a:ea typeface="宋体" panose="02010600030101010101" pitchFamily="2" charset="-122"/>
              </a:rPr>
              <a:t>涉及异议的项目，我们暂缓立项，等调查研究论证后再决定是否立项。</a:t>
            </a:r>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标题 1"/>
          <p:cNvSpPr>
            <a:spLocks noGrp="1"/>
          </p:cNvSpPr>
          <p:nvPr>
            <p:ph type="title"/>
          </p:nvPr>
        </p:nvSpPr>
        <p:spPr/>
        <p:txBody>
          <a:bodyPr/>
          <a:lstStyle/>
          <a:p>
            <a:pPr eaLnBrk="1" hangingPunct="1"/>
            <a:endParaRPr lang="zh-CN" altLang="en-US" smtClean="0"/>
          </a:p>
        </p:txBody>
      </p:sp>
      <p:pic>
        <p:nvPicPr>
          <p:cNvPr id="122883" name="内容占位符 3" descr="2016年度第二批科技计划拟立项项目公示_10-9.jpg"/>
          <p:cNvPicPr>
            <a:picLocks noGrp="1" noChangeAspect="1"/>
          </p:cNvPicPr>
          <p:nvPr>
            <p:ph idx="1"/>
          </p:nvPr>
        </p:nvPicPr>
        <p:blipFill>
          <a:blip r:embed="rId2" cstate="print"/>
          <a:srcRect/>
          <a:stretch>
            <a:fillRect/>
          </a:stretch>
        </p:blipFill>
        <p:spPr>
          <a:xfrm>
            <a:off x="857250" y="571500"/>
            <a:ext cx="7358063" cy="5527675"/>
          </a:xfrm>
        </p:spPr>
      </p:pic>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矩形 1684481"/>
          <p:cNvSpPr>
            <a:spLocks noChangeArrowheads="1"/>
          </p:cNvSpPr>
          <p:nvPr/>
        </p:nvSpPr>
        <p:spPr bwMode="auto">
          <a:xfrm>
            <a:off x="642938" y="500063"/>
            <a:ext cx="8137525" cy="2901950"/>
          </a:xfrm>
          <a:prstGeom prst="rect">
            <a:avLst/>
          </a:prstGeom>
          <a:noFill/>
          <a:ln w="9525">
            <a:noFill/>
            <a:miter lim="800000"/>
            <a:headEnd/>
            <a:tailEnd/>
          </a:ln>
        </p:spPr>
        <p:txBody>
          <a:bodyPr>
            <a:spAutoFit/>
          </a:bodyPr>
          <a:lstStyle/>
          <a:p>
            <a:pPr defTabSz="0" eaLnBrk="0" hangingPunct="0">
              <a:lnSpc>
                <a:spcPts val="3100"/>
              </a:lnSpc>
              <a:tabLst>
                <a:tab pos="266700" algn="l"/>
              </a:tabLst>
            </a:pPr>
            <a:r>
              <a:rPr lang="zh-CN" altLang="en-US" sz="2800" b="1">
                <a:solidFill>
                  <a:srgbClr val="000099"/>
                </a:solidFill>
                <a:latin typeface="黑体" pitchFamily="49" charset="-122"/>
                <a:ea typeface="黑体" pitchFamily="49" charset="-122"/>
              </a:rPr>
              <a:t>（三）项目立项</a:t>
            </a:r>
            <a:endParaRPr lang="en-US" altLang="zh-CN" sz="2800" b="1">
              <a:solidFill>
                <a:srgbClr val="000099"/>
              </a:solidFill>
              <a:latin typeface="黑体" pitchFamily="49" charset="-122"/>
              <a:ea typeface="黑体" pitchFamily="49" charset="-122"/>
            </a:endParaRPr>
          </a:p>
          <a:p>
            <a:pPr defTabSz="0" eaLnBrk="0" hangingPunct="0">
              <a:lnSpc>
                <a:spcPts val="3100"/>
              </a:lnSpc>
              <a:tabLst>
                <a:tab pos="266700" algn="l"/>
              </a:tabLst>
            </a:pPr>
            <a:endParaRPr lang="en-US" altLang="zh-CN" sz="2800" b="1">
              <a:solidFill>
                <a:srgbClr val="000099"/>
              </a:solidFill>
              <a:latin typeface="黑体" pitchFamily="49" charset="-122"/>
              <a:ea typeface="黑体" pitchFamily="49" charset="-122"/>
            </a:endParaRPr>
          </a:p>
          <a:p>
            <a:pPr defTabSz="0" eaLnBrk="0" hangingPunct="0">
              <a:lnSpc>
                <a:spcPts val="3100"/>
              </a:lnSpc>
              <a:tabLst>
                <a:tab pos="266700" algn="l"/>
              </a:tabLst>
            </a:pPr>
            <a:r>
              <a:rPr lang="en-US" altLang="zh-CN" sz="2400" b="1">
                <a:solidFill>
                  <a:srgbClr val="000099"/>
                </a:solidFill>
                <a:latin typeface="幼圆" pitchFamily="49" charset="-122"/>
                <a:ea typeface="幼圆" pitchFamily="49" charset="-122"/>
              </a:rPr>
              <a:t>    </a:t>
            </a:r>
            <a:r>
              <a:rPr lang="zh-CN" altLang="en-US" sz="2400" b="1">
                <a:solidFill>
                  <a:srgbClr val="000099"/>
                </a:solidFill>
                <a:latin typeface="宋体" pitchFamily="2" charset="-122"/>
                <a:ea typeface="方正小标宋_GBK"/>
                <a:cs typeface="方正小标宋_GBK"/>
              </a:rPr>
              <a:t>对</a:t>
            </a:r>
            <a:r>
              <a:rPr lang="zh-CN" altLang="zh-CN" sz="2400" b="1">
                <a:solidFill>
                  <a:srgbClr val="000099"/>
                </a:solidFill>
                <a:latin typeface="宋体" pitchFamily="2" charset="-122"/>
                <a:ea typeface="方正小标宋_GBK"/>
                <a:cs typeface="方正小标宋_GBK"/>
              </a:rPr>
              <a:t>公示</a:t>
            </a:r>
            <a:r>
              <a:rPr lang="zh-CN" altLang="en-US" sz="2400" b="1">
                <a:solidFill>
                  <a:srgbClr val="000099"/>
                </a:solidFill>
                <a:latin typeface="宋体" pitchFamily="2" charset="-122"/>
                <a:ea typeface="方正小标宋_GBK"/>
                <a:cs typeface="方正小标宋_GBK"/>
              </a:rPr>
              <a:t>情况进行研究后，决定立项方案。</a:t>
            </a:r>
            <a:endParaRPr lang="en-US" altLang="zh-CN" sz="2400" b="1">
              <a:solidFill>
                <a:srgbClr val="000099"/>
              </a:solidFill>
              <a:latin typeface="宋体" pitchFamily="2" charset="-122"/>
              <a:ea typeface="方正小标宋_GBK"/>
              <a:cs typeface="方正小标宋_GBK"/>
            </a:endParaRPr>
          </a:p>
          <a:p>
            <a:pPr defTabSz="0" eaLnBrk="0" hangingPunct="0">
              <a:lnSpc>
                <a:spcPts val="3100"/>
              </a:lnSpc>
              <a:tabLst>
                <a:tab pos="266700" algn="l"/>
              </a:tabLst>
            </a:pPr>
            <a:r>
              <a:rPr lang="zh-CN" altLang="en-US" sz="2400" b="1">
                <a:solidFill>
                  <a:srgbClr val="000099"/>
                </a:solidFill>
                <a:latin typeface="宋体" pitchFamily="2" charset="-122"/>
              </a:rPr>
              <a:t>    函商财政厅，财政厅回复，科技厅下达立项文件。</a:t>
            </a:r>
            <a:endParaRPr lang="en-US" altLang="zh-CN" sz="2400" b="1">
              <a:solidFill>
                <a:srgbClr val="000099"/>
              </a:solidFill>
              <a:latin typeface="宋体" pitchFamily="2" charset="-122"/>
            </a:endParaRPr>
          </a:p>
          <a:p>
            <a:pPr defTabSz="0" eaLnBrk="0" hangingPunct="0">
              <a:lnSpc>
                <a:spcPts val="3100"/>
              </a:lnSpc>
              <a:tabLst>
                <a:tab pos="266700" algn="l"/>
              </a:tabLst>
            </a:pPr>
            <a:r>
              <a:rPr lang="zh-CN" altLang="en-US" sz="2400" b="1">
                <a:solidFill>
                  <a:srgbClr val="000099"/>
                </a:solidFill>
                <a:latin typeface="仿宋" pitchFamily="49" charset="-122"/>
                <a:ea typeface="仿宋" pitchFamily="49" charset="-122"/>
              </a:rPr>
              <a:t>      </a:t>
            </a:r>
          </a:p>
          <a:p>
            <a:pPr defTabSz="0">
              <a:lnSpc>
                <a:spcPct val="110000"/>
              </a:lnSpc>
              <a:tabLst>
                <a:tab pos="266700" algn="l"/>
              </a:tabLst>
            </a:pPr>
            <a:endParaRPr lang="zh-CN" altLang="en-US" sz="2400" b="1">
              <a:solidFill>
                <a:srgbClr val="000099"/>
              </a:solidFill>
              <a:latin typeface="幼圆" pitchFamily="49" charset="-122"/>
              <a:ea typeface="幼圆" pitchFamily="49" charset="-122"/>
            </a:endParaRPr>
          </a:p>
          <a:p>
            <a:pPr defTabSz="0">
              <a:lnSpc>
                <a:spcPct val="110000"/>
              </a:lnSpc>
              <a:tabLst>
                <a:tab pos="266700" algn="l"/>
              </a:tabLst>
            </a:pPr>
            <a:r>
              <a:rPr lang="zh-CN" altLang="en-US" sz="2800" b="1">
                <a:solidFill>
                  <a:srgbClr val="000099"/>
                </a:solidFill>
                <a:latin typeface="幼圆" pitchFamily="49" charset="-122"/>
                <a:ea typeface="幼圆" pitchFamily="49" charset="-122"/>
              </a:rPr>
              <a:t>　　　　</a:t>
            </a:r>
            <a:endParaRPr lang="zh-CN" altLang="en-US" b="1">
              <a:solidFill>
                <a:srgbClr val="000099"/>
              </a:solidFill>
              <a:latin typeface="幼圆" pitchFamily="49" charset="-122"/>
              <a:ea typeface="幼圆" pitchFamily="49" charset="-122"/>
            </a:endParaRPr>
          </a:p>
        </p:txBody>
      </p:sp>
      <p:sp>
        <p:nvSpPr>
          <p:cNvPr id="123907" name="灯片编号占位符 2"/>
          <p:cNvSpPr>
            <a:spLocks noGrp="1" noChangeArrowheads="1"/>
          </p:cNvSpPr>
          <p:nvPr>
            <p:ph type="sldNum" sz="quarter" idx="12"/>
          </p:nvPr>
        </p:nvSpPr>
        <p:spPr bwMode="auto">
          <a:xfrm>
            <a:off x="7010400" y="6254750"/>
            <a:ext cx="2133600" cy="476250"/>
          </a:xfrm>
          <a:noFill/>
          <a:ln>
            <a:miter lim="800000"/>
            <a:headEnd/>
            <a:tailEnd/>
          </a:ln>
        </p:spPr>
        <p:txBody>
          <a:bodyPr wrap="square" tIns="45720" bIns="45720" numCol="1" anchorCtr="0" compatLnSpc="1">
            <a:prstTxWarp prst="textNoShape">
              <a:avLst/>
            </a:prstTxWarp>
          </a:bodyPr>
          <a:lstStyle/>
          <a:p>
            <a:fld id="{43B1854D-A8FC-4F7D-9453-BF7585954065}" type="slidenum">
              <a:rPr lang="zh-CN" altLang="en-US" smtClean="0"/>
              <a:pPr/>
              <a:t>102</a:t>
            </a:fld>
            <a:endParaRPr lang="zh-CN" altLang="en-US" smtClean="0"/>
          </a:p>
        </p:txBody>
      </p:sp>
      <p:sp>
        <p:nvSpPr>
          <p:cNvPr id="123908" name="矩形 1684481"/>
          <p:cNvSpPr>
            <a:spLocks noChangeArrowheads="1"/>
          </p:cNvSpPr>
          <p:nvPr/>
        </p:nvSpPr>
        <p:spPr bwMode="auto">
          <a:xfrm>
            <a:off x="287338" y="2420938"/>
            <a:ext cx="8642350" cy="566737"/>
          </a:xfrm>
          <a:prstGeom prst="rect">
            <a:avLst/>
          </a:prstGeom>
          <a:noFill/>
          <a:ln w="9525">
            <a:noFill/>
            <a:miter lim="800000"/>
            <a:headEnd/>
            <a:tailEnd/>
          </a:ln>
        </p:spPr>
        <p:txBody>
          <a:bodyPr>
            <a:spAutoFit/>
          </a:bodyPr>
          <a:lstStyle/>
          <a:p>
            <a:pPr>
              <a:lnSpc>
                <a:spcPct val="110000"/>
              </a:lnSpc>
            </a:pPr>
            <a:r>
              <a:rPr lang="zh-CN" altLang="en-US" sz="2800" b="1">
                <a:latin typeface="幼圆" pitchFamily="49" charset="-122"/>
                <a:ea typeface="幼圆" pitchFamily="49" charset="-122"/>
              </a:rPr>
              <a:t>　　　　</a:t>
            </a:r>
            <a:endParaRPr lang="zh-CN" altLang="en-US" b="1">
              <a:latin typeface="幼圆" pitchFamily="49" charset="-122"/>
              <a:ea typeface="幼圆" pitchFamily="49" charset="-122"/>
            </a:endParaRPr>
          </a:p>
        </p:txBody>
      </p:sp>
      <p:pic>
        <p:nvPicPr>
          <p:cNvPr id="123909" name="图片 1"/>
          <p:cNvPicPr>
            <a:picLocks noChangeAspect="1"/>
          </p:cNvPicPr>
          <p:nvPr/>
        </p:nvPicPr>
        <p:blipFill>
          <a:blip r:embed="rId3" cstate="print"/>
          <a:srcRect/>
          <a:stretch>
            <a:fillRect/>
          </a:stretch>
        </p:blipFill>
        <p:spPr bwMode="auto">
          <a:xfrm>
            <a:off x="3492500" y="2306638"/>
            <a:ext cx="5254625" cy="4460875"/>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矩形 1689601"/>
          <p:cNvSpPr>
            <a:spLocks noChangeArrowheads="1"/>
          </p:cNvSpPr>
          <p:nvPr/>
        </p:nvSpPr>
        <p:spPr bwMode="auto">
          <a:xfrm>
            <a:off x="250825" y="1052513"/>
            <a:ext cx="8642350" cy="4560887"/>
          </a:xfrm>
          <a:prstGeom prst="rect">
            <a:avLst/>
          </a:prstGeom>
          <a:noFill/>
          <a:ln w="9525">
            <a:noFill/>
            <a:miter lim="800000"/>
            <a:headEnd/>
            <a:tailEnd/>
          </a:ln>
        </p:spPr>
        <p:txBody>
          <a:bodyPr>
            <a:spAutoFit/>
          </a:bodyPr>
          <a:lstStyle/>
          <a:p>
            <a:pPr>
              <a:lnSpc>
                <a:spcPct val="110000"/>
              </a:lnSpc>
            </a:pPr>
            <a:r>
              <a:rPr lang="zh-CN" altLang="en-US" sz="2800" b="1">
                <a:solidFill>
                  <a:srgbClr val="000099"/>
                </a:solidFill>
                <a:latin typeface="幼圆" pitchFamily="49" charset="-122"/>
                <a:ea typeface="幼圆" pitchFamily="49" charset="-122"/>
              </a:rPr>
              <a:t>（</a:t>
            </a:r>
            <a:r>
              <a:rPr lang="zh-CN" altLang="en-US" sz="2800" b="1">
                <a:solidFill>
                  <a:srgbClr val="000099"/>
                </a:solidFill>
                <a:latin typeface="黑体" pitchFamily="49" charset="-122"/>
                <a:ea typeface="黑体" pitchFamily="49" charset="-122"/>
              </a:rPr>
              <a:t>四）项目合同签订</a:t>
            </a:r>
          </a:p>
          <a:p>
            <a:pPr>
              <a:lnSpc>
                <a:spcPct val="110000"/>
              </a:lnSpc>
            </a:pPr>
            <a:endParaRPr lang="zh-CN" altLang="en-US" sz="2400" b="1">
              <a:solidFill>
                <a:srgbClr val="000099"/>
              </a:solidFill>
              <a:latin typeface="幼圆" pitchFamily="49" charset="-122"/>
              <a:ea typeface="幼圆" pitchFamily="49" charset="-122"/>
            </a:endParaRPr>
          </a:p>
          <a:p>
            <a:pPr>
              <a:lnSpc>
                <a:spcPct val="110000"/>
              </a:lnSpc>
            </a:pPr>
            <a:r>
              <a:rPr lang="zh-CN" altLang="en-US" sz="2200" b="1">
                <a:solidFill>
                  <a:srgbClr val="000099"/>
                </a:solidFill>
                <a:latin typeface="幼圆" pitchFamily="49" charset="-122"/>
                <a:ea typeface="幼圆" pitchFamily="49" charset="-122"/>
              </a:rPr>
              <a:t>　　</a:t>
            </a:r>
            <a:r>
              <a:rPr lang="en-US" altLang="zh-CN" sz="2200" b="1">
                <a:solidFill>
                  <a:srgbClr val="000099"/>
                </a:solidFill>
                <a:latin typeface="宋体" pitchFamily="2" charset="-122"/>
              </a:rPr>
              <a:t>1</a:t>
            </a:r>
            <a:r>
              <a:rPr lang="zh-CN" altLang="en-US" sz="2200" b="1">
                <a:solidFill>
                  <a:srgbClr val="000099"/>
                </a:solidFill>
                <a:latin typeface="宋体" pitchFamily="2" charset="-122"/>
              </a:rPr>
              <a:t>、项目立项下达后，实行合同制管理。</a:t>
            </a:r>
          </a:p>
          <a:p>
            <a:pPr>
              <a:lnSpc>
                <a:spcPct val="110000"/>
              </a:lnSpc>
            </a:pPr>
            <a:r>
              <a:rPr lang="zh-CN" altLang="en-US" sz="2200" b="1">
                <a:solidFill>
                  <a:srgbClr val="000099"/>
                </a:solidFill>
                <a:latin typeface="宋体" pitchFamily="2" charset="-122"/>
              </a:rPr>
              <a:t>　　项目合同是项目管理的重要依据，项目合同应当明确签约各方的权利、责任和义务。 </a:t>
            </a:r>
          </a:p>
          <a:p>
            <a:pPr>
              <a:lnSpc>
                <a:spcPct val="110000"/>
              </a:lnSpc>
            </a:pPr>
            <a:r>
              <a:rPr lang="zh-CN" altLang="en-US" sz="2200" b="1">
                <a:solidFill>
                  <a:srgbClr val="000099"/>
                </a:solidFill>
                <a:latin typeface="宋体" pitchFamily="2" charset="-122"/>
              </a:rPr>
              <a:t>　　</a:t>
            </a:r>
            <a:r>
              <a:rPr lang="en-US" altLang="zh-CN" sz="2200" b="1">
                <a:solidFill>
                  <a:srgbClr val="000099"/>
                </a:solidFill>
                <a:latin typeface="宋体" pitchFamily="2" charset="-122"/>
              </a:rPr>
              <a:t>2</a:t>
            </a:r>
            <a:r>
              <a:rPr lang="zh-CN" altLang="en-US" sz="2200" b="1">
                <a:solidFill>
                  <a:srgbClr val="000099"/>
                </a:solidFill>
                <a:latin typeface="宋体" pitchFamily="2" charset="-122"/>
              </a:rPr>
              <a:t>、签订项目合同以立项文件为依据。</a:t>
            </a:r>
          </a:p>
          <a:p>
            <a:pPr>
              <a:lnSpc>
                <a:spcPct val="110000"/>
              </a:lnSpc>
            </a:pPr>
            <a:r>
              <a:rPr lang="zh-CN" altLang="en-US" sz="2200" b="1">
                <a:solidFill>
                  <a:srgbClr val="000099"/>
                </a:solidFill>
                <a:latin typeface="宋体" pitchFamily="2" charset="-122"/>
              </a:rPr>
              <a:t>　　</a:t>
            </a:r>
            <a:r>
              <a:rPr lang="en-US" altLang="zh-CN" sz="2200" b="1">
                <a:solidFill>
                  <a:srgbClr val="000099"/>
                </a:solidFill>
                <a:latin typeface="宋体" pitchFamily="2" charset="-122"/>
              </a:rPr>
              <a:t>3</a:t>
            </a:r>
            <a:r>
              <a:rPr lang="zh-CN" altLang="en-US" sz="2200" b="1">
                <a:solidFill>
                  <a:srgbClr val="000099"/>
                </a:solidFill>
                <a:latin typeface="宋体" pitchFamily="2" charset="-122"/>
              </a:rPr>
              <a:t>、承担单位应当在规定的时间内与科技厅签订项目合同。逾期不签订的，作自动放弃项目处理。</a:t>
            </a:r>
          </a:p>
          <a:p>
            <a:pPr>
              <a:buClr>
                <a:srgbClr val="D63818"/>
              </a:buClr>
            </a:pPr>
            <a:r>
              <a:rPr lang="zh-CN" altLang="en-US" sz="2200" b="1">
                <a:solidFill>
                  <a:srgbClr val="000099"/>
                </a:solidFill>
                <a:latin typeface="宋体" pitchFamily="2" charset="-122"/>
              </a:rPr>
              <a:t>　　</a:t>
            </a:r>
            <a:r>
              <a:rPr lang="en-US" altLang="zh-CN" sz="2200" b="1">
                <a:solidFill>
                  <a:srgbClr val="000099"/>
                </a:solidFill>
                <a:latin typeface="宋体" pitchFamily="2" charset="-122"/>
              </a:rPr>
              <a:t>①</a:t>
            </a:r>
            <a:r>
              <a:rPr lang="zh-CN" altLang="en-US" sz="2200" b="1">
                <a:solidFill>
                  <a:srgbClr val="000099"/>
                </a:solidFill>
                <a:latin typeface="宋体" pitchFamily="2" charset="-122"/>
              </a:rPr>
              <a:t>财政经费补助的项目，应当在财政经费下达文件印发后</a:t>
            </a:r>
            <a:r>
              <a:rPr lang="en-US" altLang="zh-CN" sz="2200" b="1">
                <a:solidFill>
                  <a:srgbClr val="000099"/>
                </a:solidFill>
                <a:latin typeface="宋体" pitchFamily="2" charset="-122"/>
              </a:rPr>
              <a:t>30</a:t>
            </a:r>
            <a:r>
              <a:rPr lang="zh-CN" altLang="en-US" sz="2200" b="1">
                <a:solidFill>
                  <a:srgbClr val="000099"/>
                </a:solidFill>
                <a:latin typeface="宋体" pitchFamily="2" charset="-122"/>
              </a:rPr>
              <a:t>天内签订项目合同；</a:t>
            </a:r>
          </a:p>
          <a:p>
            <a:pPr>
              <a:buClr>
                <a:srgbClr val="D63818"/>
              </a:buClr>
              <a:buFont typeface="Wingdings" pitchFamily="2" charset="2"/>
              <a:buNone/>
            </a:pPr>
            <a:r>
              <a:rPr lang="zh-CN" altLang="en-US" sz="2200" b="1">
                <a:solidFill>
                  <a:srgbClr val="000099"/>
                </a:solidFill>
                <a:latin typeface="宋体" pitchFamily="2" charset="-122"/>
              </a:rPr>
              <a:t>　　</a:t>
            </a:r>
            <a:r>
              <a:rPr lang="en-US" altLang="zh-CN" sz="2200" b="1">
                <a:solidFill>
                  <a:srgbClr val="000099"/>
                </a:solidFill>
                <a:latin typeface="宋体" pitchFamily="2" charset="-122"/>
              </a:rPr>
              <a:t>②</a:t>
            </a:r>
            <a:r>
              <a:rPr lang="zh-CN" altLang="en-US" sz="2200" b="1">
                <a:solidFill>
                  <a:srgbClr val="000099"/>
                </a:solidFill>
                <a:latin typeface="宋体" pitchFamily="2" charset="-122"/>
              </a:rPr>
              <a:t>在立项文件中明确为自筹经费的项目，应当在立项文件印发后</a:t>
            </a:r>
            <a:r>
              <a:rPr lang="en-US" altLang="zh-CN" sz="2200" b="1">
                <a:solidFill>
                  <a:srgbClr val="000099"/>
                </a:solidFill>
                <a:latin typeface="宋体" pitchFamily="2" charset="-122"/>
              </a:rPr>
              <a:t>30</a:t>
            </a:r>
            <a:r>
              <a:rPr lang="zh-CN" altLang="en-US" sz="2200" b="1">
                <a:solidFill>
                  <a:srgbClr val="000099"/>
                </a:solidFill>
                <a:latin typeface="宋体" pitchFamily="2" charset="-122"/>
              </a:rPr>
              <a:t>天内签订项目合同。 </a:t>
            </a:r>
          </a:p>
        </p:txBody>
      </p:sp>
      <p:sp>
        <p:nvSpPr>
          <p:cNvPr id="124931" name="灯片编号占位符 2"/>
          <p:cNvSpPr>
            <a:spLocks noGrp="1" noChangeArrowheads="1"/>
          </p:cNvSpPr>
          <p:nvPr>
            <p:ph type="sldNum" sz="quarter" idx="12"/>
          </p:nvPr>
        </p:nvSpPr>
        <p:spPr bwMode="auto">
          <a:xfrm>
            <a:off x="7010400" y="6254750"/>
            <a:ext cx="2133600" cy="476250"/>
          </a:xfrm>
          <a:noFill/>
          <a:ln>
            <a:miter lim="800000"/>
            <a:headEnd/>
            <a:tailEnd/>
          </a:ln>
        </p:spPr>
        <p:txBody>
          <a:bodyPr wrap="square" tIns="45720" bIns="45720" numCol="1" anchorCtr="0" compatLnSpc="1">
            <a:prstTxWarp prst="textNoShape">
              <a:avLst/>
            </a:prstTxWarp>
          </a:bodyPr>
          <a:lstStyle/>
          <a:p>
            <a:fld id="{33CDA597-0809-47F8-B854-98D99ADEF25B}" type="slidenum">
              <a:rPr lang="zh-CN" altLang="en-US" smtClean="0"/>
              <a:pPr/>
              <a:t>103</a:t>
            </a:fld>
            <a:endParaRPr lang="zh-CN" altLang="en-US" smtClean="0"/>
          </a:p>
        </p:txBody>
      </p:sp>
    </p:spTree>
    <p:custDataLst>
      <p:tags r:id="rId1"/>
    </p:custDataLst>
  </p:cSld>
  <p:clrMapOvr>
    <a:masterClrMapping/>
  </p:clrMapOvr>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矩形 1691649"/>
          <p:cNvSpPr>
            <a:spLocks noChangeArrowheads="1"/>
          </p:cNvSpPr>
          <p:nvPr/>
        </p:nvSpPr>
        <p:spPr bwMode="auto">
          <a:xfrm>
            <a:off x="179388" y="-30163"/>
            <a:ext cx="8785225" cy="7262813"/>
          </a:xfrm>
          <a:prstGeom prst="rect">
            <a:avLst/>
          </a:prstGeom>
          <a:noFill/>
          <a:ln w="9525">
            <a:noFill/>
            <a:miter lim="800000"/>
            <a:headEnd/>
            <a:tailEnd/>
          </a:ln>
        </p:spPr>
        <p:txBody>
          <a:bodyPr>
            <a:spAutoFit/>
          </a:bodyPr>
          <a:lstStyle/>
          <a:p>
            <a:r>
              <a:rPr lang="zh-CN" altLang="en-US" sz="2800" b="1">
                <a:solidFill>
                  <a:srgbClr val="000099"/>
                </a:solidFill>
                <a:latin typeface="幼圆" pitchFamily="49" charset="-122"/>
                <a:ea typeface="幼圆" pitchFamily="49" charset="-122"/>
              </a:rPr>
              <a:t>　　</a:t>
            </a:r>
            <a:r>
              <a:rPr lang="en-US" altLang="zh-CN" sz="2400" b="1">
                <a:solidFill>
                  <a:srgbClr val="000099"/>
                </a:solidFill>
                <a:latin typeface="幼圆" pitchFamily="49" charset="-122"/>
                <a:ea typeface="幼圆" pitchFamily="49" charset="-122"/>
              </a:rPr>
              <a:t>4</a:t>
            </a:r>
            <a:r>
              <a:rPr lang="zh-CN" altLang="en-US" sz="2400" b="1">
                <a:solidFill>
                  <a:srgbClr val="000099"/>
                </a:solidFill>
                <a:latin typeface="幼圆" pitchFamily="49" charset="-122"/>
                <a:ea typeface="幼圆" pitchFamily="49" charset="-122"/>
              </a:rPr>
              <a:t>、项目执行委托管理制度。</a:t>
            </a:r>
            <a:endParaRPr lang="en-US" altLang="zh-CN" sz="2400" b="1">
              <a:solidFill>
                <a:srgbClr val="000099"/>
              </a:solidFill>
              <a:latin typeface="幼圆" pitchFamily="49" charset="-122"/>
              <a:ea typeface="幼圆" pitchFamily="49" charset="-122"/>
            </a:endParaRPr>
          </a:p>
          <a:p>
            <a:endParaRPr lang="en-US" altLang="zh-CN" sz="2400" b="1">
              <a:solidFill>
                <a:srgbClr val="000099"/>
              </a:solidFill>
              <a:latin typeface="幼圆" pitchFamily="49" charset="-122"/>
              <a:ea typeface="幼圆" pitchFamily="49" charset="-122"/>
            </a:endParaRPr>
          </a:p>
          <a:p>
            <a:pPr eaLnBrk="0" hangingPunct="0"/>
            <a:r>
              <a:rPr lang="zh-CN" altLang="en-US" sz="2400" b="1">
                <a:solidFill>
                  <a:srgbClr val="000099"/>
                </a:solidFill>
                <a:latin typeface="幼圆" pitchFamily="49" charset="-122"/>
                <a:ea typeface="幼圆" pitchFamily="49" charset="-122"/>
              </a:rPr>
              <a:t>     </a:t>
            </a:r>
            <a:r>
              <a:rPr lang="en-US" altLang="zh-CN" sz="2200" b="1">
                <a:solidFill>
                  <a:srgbClr val="000099"/>
                </a:solidFill>
                <a:latin typeface="黑体" pitchFamily="49" charset="-122"/>
                <a:ea typeface="黑体" pitchFamily="49" charset="-122"/>
              </a:rPr>
              <a:t>2016</a:t>
            </a:r>
            <a:r>
              <a:rPr lang="zh-CN" altLang="en-US" sz="2200" b="1">
                <a:solidFill>
                  <a:srgbClr val="000099"/>
                </a:solidFill>
                <a:latin typeface="黑体" pitchFamily="49" charset="-122"/>
                <a:ea typeface="黑体" pitchFamily="49" charset="-122"/>
              </a:rPr>
              <a:t>年</a:t>
            </a:r>
            <a:r>
              <a:rPr lang="zh-CN" altLang="zh-CN" sz="2200" b="1">
                <a:solidFill>
                  <a:srgbClr val="000099"/>
                </a:solidFill>
                <a:latin typeface="黑体" pitchFamily="49" charset="-122"/>
                <a:ea typeface="黑体" pitchFamily="49" charset="-122"/>
              </a:rPr>
              <a:t>，</a:t>
            </a:r>
            <a:r>
              <a:rPr lang="zh-CN" altLang="en-US" sz="2200" b="1">
                <a:solidFill>
                  <a:srgbClr val="000099"/>
                </a:solidFill>
                <a:latin typeface="黑体" pitchFamily="49" charset="-122"/>
                <a:ea typeface="黑体" pitchFamily="49" charset="-122"/>
              </a:rPr>
              <a:t>委托专业机构管理项目</a:t>
            </a:r>
            <a:endParaRPr lang="en-US" altLang="zh-CN" sz="2200" b="1">
              <a:solidFill>
                <a:srgbClr val="000099"/>
              </a:solidFill>
              <a:latin typeface="黑体" pitchFamily="49" charset="-122"/>
              <a:ea typeface="黑体" pitchFamily="49" charset="-122"/>
            </a:endParaRPr>
          </a:p>
          <a:p>
            <a:pPr eaLnBrk="0" hangingPunct="0"/>
            <a:endParaRPr lang="en-US" altLang="zh-CN" sz="2200">
              <a:solidFill>
                <a:srgbClr val="000099"/>
              </a:solidFill>
              <a:latin typeface="幼圆" pitchFamily="49" charset="-122"/>
              <a:ea typeface="幼圆" pitchFamily="49" charset="-122"/>
            </a:endParaRPr>
          </a:p>
          <a:p>
            <a:pPr eaLnBrk="0" hangingPunct="0">
              <a:lnSpc>
                <a:spcPts val="3000"/>
              </a:lnSpc>
            </a:pPr>
            <a:r>
              <a:rPr lang="en-US" altLang="zh-CN" sz="2400">
                <a:solidFill>
                  <a:srgbClr val="000099"/>
                </a:solidFill>
                <a:latin typeface="幼圆" pitchFamily="49" charset="-122"/>
                <a:ea typeface="幼圆" pitchFamily="49" charset="-122"/>
              </a:rPr>
              <a:t>    </a:t>
            </a:r>
            <a:r>
              <a:rPr lang="zh-CN" altLang="en-US" sz="2000" b="1">
                <a:solidFill>
                  <a:srgbClr val="000099"/>
                </a:solidFill>
                <a:latin typeface="宋体" pitchFamily="2" charset="-122"/>
              </a:rPr>
              <a:t>丙方受甲方委托，对本项目实施全程跟踪、协调管理：</a:t>
            </a:r>
          </a:p>
          <a:p>
            <a:pPr eaLnBrk="0" hangingPunct="0">
              <a:lnSpc>
                <a:spcPts val="3000"/>
              </a:lnSpc>
            </a:pPr>
            <a:r>
              <a:rPr lang="zh-CN" altLang="en-US" sz="2000" b="1">
                <a:solidFill>
                  <a:srgbClr val="000099"/>
                </a:solidFill>
                <a:latin typeface="宋体" pitchFamily="2" charset="-122"/>
              </a:rPr>
              <a:t>    一、监督科技经费的使用，定期将项目执行情况反馈甲方。</a:t>
            </a:r>
          </a:p>
          <a:p>
            <a:pPr eaLnBrk="0" hangingPunct="0">
              <a:lnSpc>
                <a:spcPts val="3000"/>
              </a:lnSpc>
            </a:pPr>
            <a:r>
              <a:rPr lang="zh-CN" altLang="en-US" sz="2000" b="1">
                <a:solidFill>
                  <a:srgbClr val="000099"/>
                </a:solidFill>
                <a:latin typeface="宋体" pitchFamily="2" charset="-122"/>
              </a:rPr>
              <a:t>    二、建立自治区科技计划项目管理台帐记录制度。做好项目管理过程原始记录，定期对项目管理台账进行整理、归档，以便备查。</a:t>
            </a:r>
          </a:p>
          <a:p>
            <a:pPr eaLnBrk="0" hangingPunct="0">
              <a:lnSpc>
                <a:spcPts val="3000"/>
              </a:lnSpc>
            </a:pPr>
            <a:r>
              <a:rPr lang="zh-CN" altLang="en-US" sz="2000" b="1">
                <a:solidFill>
                  <a:srgbClr val="000099"/>
                </a:solidFill>
                <a:latin typeface="宋体" pitchFamily="2" charset="-122"/>
              </a:rPr>
              <a:t>    三、建立乙方的项目信用记录档案，乙方违反本合同及有关规定，丙方提出处理建议报甲方同意后，撤销或终止合同。</a:t>
            </a:r>
          </a:p>
          <a:p>
            <a:pPr eaLnBrk="0" hangingPunct="0">
              <a:lnSpc>
                <a:spcPts val="3000"/>
              </a:lnSpc>
            </a:pPr>
            <a:r>
              <a:rPr lang="zh-CN" altLang="en-US" sz="2000" b="1">
                <a:solidFill>
                  <a:srgbClr val="000099"/>
                </a:solidFill>
                <a:latin typeface="宋体" pitchFamily="2" charset="-122"/>
              </a:rPr>
              <a:t>    四、要掌握项目到期情况和实施进展情况，在项目合同到期（如同意申请延期，指经批复后的合同期限）前</a:t>
            </a:r>
            <a:r>
              <a:rPr lang="en-US" altLang="zh-CN" sz="2000" b="1">
                <a:solidFill>
                  <a:srgbClr val="000099"/>
                </a:solidFill>
                <a:latin typeface="宋体" pitchFamily="2" charset="-122"/>
              </a:rPr>
              <a:t>6</a:t>
            </a:r>
            <a:r>
              <a:rPr lang="zh-CN" altLang="en-US" sz="2000" b="1">
                <a:solidFill>
                  <a:srgbClr val="000099"/>
                </a:solidFill>
                <a:latin typeface="宋体" pitchFamily="2" charset="-122"/>
              </a:rPr>
              <a:t>个月及时联系项目承担单位和项目负责人，了解项目能否按期验收结题。</a:t>
            </a:r>
          </a:p>
          <a:p>
            <a:pPr eaLnBrk="0" hangingPunct="0">
              <a:lnSpc>
                <a:spcPts val="3000"/>
              </a:lnSpc>
            </a:pPr>
            <a:r>
              <a:rPr lang="zh-CN" altLang="en-US" sz="2000" b="1">
                <a:solidFill>
                  <a:srgbClr val="000099"/>
                </a:solidFill>
                <a:latin typeface="宋体" pitchFamily="2" charset="-122"/>
              </a:rPr>
              <a:t>    五、对通过验收的项目进行两年的跟踪，乙方、丙方应协助甲方做好相关工作。</a:t>
            </a:r>
          </a:p>
          <a:p>
            <a:pPr eaLnBrk="0" hangingPunct="0"/>
            <a:endParaRPr lang="zh-CN" altLang="en-US" sz="2400" b="1">
              <a:solidFill>
                <a:srgbClr val="000099"/>
              </a:solidFill>
              <a:latin typeface="仿宋" pitchFamily="49" charset="-122"/>
              <a:ea typeface="仿宋" pitchFamily="49" charset="-122"/>
            </a:endParaRPr>
          </a:p>
          <a:p>
            <a:endParaRPr lang="zh-CN" altLang="en-US" sz="2300">
              <a:solidFill>
                <a:srgbClr val="000099"/>
              </a:solidFill>
              <a:latin typeface="幼圆" pitchFamily="49" charset="-122"/>
              <a:ea typeface="幼圆" pitchFamily="49" charset="-122"/>
            </a:endParaRPr>
          </a:p>
          <a:p>
            <a:endParaRPr lang="zh-CN" altLang="en-US" sz="2300">
              <a:solidFill>
                <a:srgbClr val="000099"/>
              </a:solidFill>
              <a:latin typeface="幼圆" pitchFamily="49" charset="-122"/>
              <a:ea typeface="幼圆" pitchFamily="49" charset="-122"/>
            </a:endParaRPr>
          </a:p>
          <a:p>
            <a:r>
              <a:rPr lang="zh-CN" altLang="en-US" sz="2300">
                <a:solidFill>
                  <a:srgbClr val="000099"/>
                </a:solidFill>
                <a:latin typeface="幼圆" pitchFamily="49" charset="-122"/>
                <a:ea typeface="幼圆" pitchFamily="49" charset="-122"/>
              </a:rPr>
              <a:t>　　</a:t>
            </a:r>
          </a:p>
        </p:txBody>
      </p:sp>
      <p:sp>
        <p:nvSpPr>
          <p:cNvPr id="125955" name="灯片编号占位符 2"/>
          <p:cNvSpPr>
            <a:spLocks noGrp="1" noChangeArrowheads="1"/>
          </p:cNvSpPr>
          <p:nvPr>
            <p:ph type="sldNum" sz="quarter" idx="12"/>
          </p:nvPr>
        </p:nvSpPr>
        <p:spPr bwMode="auto">
          <a:xfrm>
            <a:off x="7010400" y="6254750"/>
            <a:ext cx="2133600" cy="476250"/>
          </a:xfrm>
          <a:noFill/>
          <a:ln>
            <a:miter lim="800000"/>
            <a:headEnd/>
            <a:tailEnd/>
          </a:ln>
        </p:spPr>
        <p:txBody>
          <a:bodyPr wrap="square" tIns="45720" bIns="45720" numCol="1" anchorCtr="0" compatLnSpc="1">
            <a:prstTxWarp prst="textNoShape">
              <a:avLst/>
            </a:prstTxWarp>
          </a:bodyPr>
          <a:lstStyle/>
          <a:p>
            <a:fld id="{A97C9321-C578-48E0-97C7-F50B2F8B078E}" type="slidenum">
              <a:rPr lang="zh-CN" altLang="en-US" smtClean="0"/>
              <a:pPr/>
              <a:t>104</a:t>
            </a:fld>
            <a:endParaRPr lang="zh-CN" altLang="en-US" smtClean="0"/>
          </a:p>
        </p:txBody>
      </p:sp>
      <p:sp>
        <p:nvSpPr>
          <p:cNvPr id="4" name="矩形 3"/>
          <p:cNvSpPr/>
          <p:nvPr/>
        </p:nvSpPr>
        <p:spPr>
          <a:xfrm>
            <a:off x="214313" y="1500188"/>
            <a:ext cx="8786812" cy="4500562"/>
          </a:xfrm>
          <a:prstGeom prst="rect">
            <a:avLst/>
          </a:prstGeom>
          <a:solidFill>
            <a:srgbClr val="0000CC">
              <a:alpha val="11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Tree>
    <p:custDataLst>
      <p:tags r:id="rId1"/>
    </p:custDataLst>
  </p:cSld>
  <p:clrMapOvr>
    <a:masterClrMapping/>
  </p:clrMapOvr>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矩形 1697793"/>
          <p:cNvSpPr>
            <a:spLocks noChangeArrowheads="1"/>
          </p:cNvSpPr>
          <p:nvPr/>
        </p:nvSpPr>
        <p:spPr bwMode="auto">
          <a:xfrm>
            <a:off x="179388" y="1125538"/>
            <a:ext cx="8642350" cy="3003550"/>
          </a:xfrm>
          <a:prstGeom prst="rect">
            <a:avLst/>
          </a:prstGeom>
          <a:noFill/>
          <a:ln w="9525">
            <a:noFill/>
            <a:miter lim="800000"/>
            <a:headEnd/>
            <a:tailEnd/>
          </a:ln>
        </p:spPr>
        <p:txBody>
          <a:bodyPr>
            <a:spAutoFit/>
          </a:bodyPr>
          <a:lstStyle/>
          <a:p>
            <a:pPr>
              <a:lnSpc>
                <a:spcPct val="110000"/>
              </a:lnSpc>
            </a:pPr>
            <a:r>
              <a:rPr lang="zh-CN" altLang="en-US" sz="2800" b="1">
                <a:solidFill>
                  <a:srgbClr val="000099"/>
                </a:solidFill>
                <a:latin typeface="宋体" pitchFamily="2" charset="-122"/>
              </a:rPr>
              <a:t>（五）项目补助经费拨付</a:t>
            </a:r>
          </a:p>
          <a:p>
            <a:pPr>
              <a:lnSpc>
                <a:spcPct val="110000"/>
              </a:lnSpc>
            </a:pPr>
            <a:endParaRPr lang="zh-CN" altLang="en-US" sz="2400" b="1">
              <a:solidFill>
                <a:srgbClr val="000099"/>
              </a:solidFill>
              <a:latin typeface="宋体" pitchFamily="2" charset="-122"/>
            </a:endParaRPr>
          </a:p>
          <a:p>
            <a:pPr>
              <a:lnSpc>
                <a:spcPct val="110000"/>
              </a:lnSpc>
            </a:pPr>
            <a:r>
              <a:rPr lang="zh-CN" altLang="en-US" sz="2400" b="1">
                <a:solidFill>
                  <a:srgbClr val="000099"/>
                </a:solidFill>
                <a:latin typeface="宋体" pitchFamily="2" charset="-122"/>
              </a:rPr>
              <a:t>　　项目合同签订后，按财政国库集中支付要求，自治区科技厅、财政厅将项目的财政补助经费直接拨付到项目承担单位帐户。</a:t>
            </a:r>
          </a:p>
          <a:p>
            <a:pPr>
              <a:lnSpc>
                <a:spcPct val="110000"/>
              </a:lnSpc>
            </a:pPr>
            <a:endParaRPr lang="zh-CN" altLang="en-US" sz="2400" b="1">
              <a:solidFill>
                <a:srgbClr val="000099"/>
              </a:solidFill>
              <a:latin typeface="宋体" pitchFamily="2" charset="-122"/>
            </a:endParaRPr>
          </a:p>
          <a:p>
            <a:pPr>
              <a:lnSpc>
                <a:spcPct val="110000"/>
              </a:lnSpc>
            </a:pPr>
            <a:r>
              <a:rPr lang="zh-CN" altLang="en-US" sz="2400" b="1">
                <a:solidFill>
                  <a:srgbClr val="000099"/>
                </a:solidFill>
                <a:latin typeface="宋体" pitchFamily="2" charset="-122"/>
              </a:rPr>
              <a:t>　　</a:t>
            </a:r>
          </a:p>
        </p:txBody>
      </p:sp>
      <p:sp>
        <p:nvSpPr>
          <p:cNvPr id="126979" name="灯片编号占位符 2"/>
          <p:cNvSpPr>
            <a:spLocks noGrp="1" noChangeArrowheads="1"/>
          </p:cNvSpPr>
          <p:nvPr>
            <p:ph type="sldNum" sz="quarter" idx="12"/>
          </p:nvPr>
        </p:nvSpPr>
        <p:spPr bwMode="auto">
          <a:xfrm>
            <a:off x="7010400" y="6254750"/>
            <a:ext cx="2133600" cy="476250"/>
          </a:xfrm>
          <a:noFill/>
          <a:ln>
            <a:miter lim="800000"/>
            <a:headEnd/>
            <a:tailEnd/>
          </a:ln>
        </p:spPr>
        <p:txBody>
          <a:bodyPr wrap="square" tIns="45720" bIns="45720" numCol="1" anchorCtr="0" compatLnSpc="1">
            <a:prstTxWarp prst="textNoShape">
              <a:avLst/>
            </a:prstTxWarp>
          </a:bodyPr>
          <a:lstStyle/>
          <a:p>
            <a:fld id="{916F8B76-5EE4-4ABB-B7A6-6E44BC2A2B94}" type="slidenum">
              <a:rPr lang="zh-CN" altLang="en-US" smtClean="0"/>
              <a:pPr/>
              <a:t>105</a:t>
            </a:fld>
            <a:endParaRPr lang="zh-CN" altLang="en-US" smtClean="0"/>
          </a:p>
        </p:txBody>
      </p:sp>
    </p:spTree>
    <p:custDataLst>
      <p:tags r:id="rId1"/>
    </p:custDataLst>
  </p:cSld>
  <p:clrMapOvr>
    <a:masterClrMapping/>
  </p:clrMapOvr>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8818" name="矩形 1698817"/>
          <p:cNvSpPr/>
          <p:nvPr/>
        </p:nvSpPr>
        <p:spPr>
          <a:xfrm>
            <a:off x="323850" y="260350"/>
            <a:ext cx="8424863" cy="584200"/>
          </a:xfrm>
          <a:prstGeom prst="rect">
            <a:avLst/>
          </a:prstGeom>
          <a:noFill/>
          <a:ln w="9525">
            <a:noFill/>
            <a:miter/>
          </a:ln>
        </p:spPr>
        <p:txBody>
          <a:bodyPr>
            <a:spAutoFit/>
          </a:bodyPr>
          <a:lstStyle/>
          <a:p>
            <a:pPr>
              <a:buFont typeface="Arial" panose="020B0604020202020204" pitchFamily="34" charset="0"/>
              <a:buNone/>
              <a:defRPr/>
            </a:pPr>
            <a:r>
              <a:rPr lang="zh-CN" altLang="en-US" b="1" noProof="1">
                <a:solidFill>
                  <a:srgbClr val="000099"/>
                </a:solidFill>
                <a:latin typeface="黑体" panose="02010609060101010101" pitchFamily="49" charset="-122"/>
                <a:ea typeface="黑体" panose="02010609060101010101" pitchFamily="49" charset="-122"/>
                <a:cs typeface="+mn-ea"/>
              </a:rPr>
              <a:t>      四、科技计划项目实施</a:t>
            </a:r>
            <a:endParaRPr lang="zh-CN" altLang="en-US" b="1" noProof="1">
              <a:solidFill>
                <a:srgbClr val="000099"/>
              </a:solidFill>
              <a:latin typeface="黑体" panose="02010609060101010101" pitchFamily="49" charset="-122"/>
              <a:ea typeface="黑体" panose="02010609060101010101" pitchFamily="49" charset="-122"/>
            </a:endParaRPr>
          </a:p>
        </p:txBody>
      </p:sp>
      <p:sp>
        <p:nvSpPr>
          <p:cNvPr id="128003" name="矩形 1698818"/>
          <p:cNvSpPr>
            <a:spLocks noChangeArrowheads="1"/>
          </p:cNvSpPr>
          <p:nvPr/>
        </p:nvSpPr>
        <p:spPr bwMode="auto">
          <a:xfrm>
            <a:off x="323850" y="1196975"/>
            <a:ext cx="8424863" cy="2160588"/>
          </a:xfrm>
          <a:prstGeom prst="rect">
            <a:avLst/>
          </a:prstGeom>
          <a:noFill/>
          <a:ln w="9525">
            <a:noFill/>
            <a:miter lim="800000"/>
            <a:headEnd/>
            <a:tailEnd/>
          </a:ln>
        </p:spPr>
        <p:txBody>
          <a:bodyPr>
            <a:spAutoFit/>
          </a:bodyPr>
          <a:lstStyle/>
          <a:p>
            <a:pPr>
              <a:lnSpc>
                <a:spcPct val="120000"/>
              </a:lnSpc>
              <a:buFont typeface="Arial" pitchFamily="34" charset="0"/>
              <a:buNone/>
            </a:pPr>
            <a:r>
              <a:rPr lang="zh-CN" altLang="en-US" sz="2800" b="1">
                <a:solidFill>
                  <a:srgbClr val="000099"/>
                </a:solidFill>
                <a:latin typeface="宋体" pitchFamily="2" charset="-122"/>
                <a:ea typeface="黑体" pitchFamily="49" charset="-122"/>
              </a:rPr>
              <a:t>    （一）项目的实施</a:t>
            </a:r>
            <a:endParaRPr lang="zh-CN" altLang="en-US" sz="2800" b="1">
              <a:solidFill>
                <a:srgbClr val="000099"/>
              </a:solidFill>
              <a:latin typeface="宋体" pitchFamily="2" charset="-122"/>
            </a:endParaRPr>
          </a:p>
          <a:p>
            <a:pPr>
              <a:lnSpc>
                <a:spcPct val="120000"/>
              </a:lnSpc>
              <a:buFont typeface="Arial" pitchFamily="34" charset="0"/>
              <a:buNone/>
            </a:pPr>
            <a:r>
              <a:rPr lang="zh-CN" altLang="en-US" sz="2800" b="1">
                <a:solidFill>
                  <a:srgbClr val="000099"/>
                </a:solidFill>
                <a:latin typeface="宋体" pitchFamily="2" charset="-122"/>
                <a:ea typeface="黑体" pitchFamily="49" charset="-122"/>
              </a:rPr>
              <a:t>    （二）项目的调整</a:t>
            </a:r>
            <a:endParaRPr lang="zh-CN" altLang="en-US" sz="2800" b="1">
              <a:solidFill>
                <a:srgbClr val="000099"/>
              </a:solidFill>
              <a:latin typeface="宋体" pitchFamily="2" charset="-122"/>
            </a:endParaRPr>
          </a:p>
          <a:p>
            <a:pPr>
              <a:lnSpc>
                <a:spcPct val="120000"/>
              </a:lnSpc>
              <a:buFont typeface="Arial" pitchFamily="34" charset="0"/>
              <a:buNone/>
            </a:pPr>
            <a:r>
              <a:rPr lang="zh-CN" altLang="en-US" sz="2800" b="1">
                <a:solidFill>
                  <a:srgbClr val="000099"/>
                </a:solidFill>
                <a:latin typeface="宋体" pitchFamily="2" charset="-122"/>
                <a:ea typeface="黑体" pitchFamily="49" charset="-122"/>
              </a:rPr>
              <a:t>    （三）项目的撤销、中止</a:t>
            </a:r>
            <a:endParaRPr lang="zh-CN" altLang="en-US" sz="2800" b="1">
              <a:solidFill>
                <a:srgbClr val="000099"/>
              </a:solidFill>
              <a:latin typeface="宋体" pitchFamily="2" charset="-122"/>
            </a:endParaRPr>
          </a:p>
          <a:p>
            <a:pPr>
              <a:lnSpc>
                <a:spcPct val="120000"/>
              </a:lnSpc>
              <a:buFont typeface="Arial" pitchFamily="34" charset="0"/>
              <a:buNone/>
            </a:pPr>
            <a:r>
              <a:rPr lang="zh-CN" altLang="en-US" sz="2800" b="1">
                <a:solidFill>
                  <a:srgbClr val="000099"/>
                </a:solidFill>
                <a:latin typeface="宋体" pitchFamily="2" charset="-122"/>
                <a:ea typeface="黑体" pitchFamily="49" charset="-122"/>
              </a:rPr>
              <a:t>    （四）项目科技经费的调整</a:t>
            </a:r>
            <a:endParaRPr lang="zh-CN" altLang="en-US" sz="2800" b="1">
              <a:solidFill>
                <a:srgbClr val="000099"/>
              </a:solidFill>
              <a:latin typeface="宋体" pitchFamily="2" charset="-122"/>
            </a:endParaRPr>
          </a:p>
        </p:txBody>
      </p:sp>
      <p:sp>
        <p:nvSpPr>
          <p:cNvPr id="128004" name="灯片编号占位符 2"/>
          <p:cNvSpPr>
            <a:spLocks noGrp="1" noChangeArrowheads="1"/>
          </p:cNvSpPr>
          <p:nvPr>
            <p:ph type="sldNum" sz="quarter" idx="12"/>
          </p:nvPr>
        </p:nvSpPr>
        <p:spPr bwMode="auto">
          <a:xfrm>
            <a:off x="7010400" y="6248400"/>
            <a:ext cx="2133600" cy="476250"/>
          </a:xfrm>
          <a:noFill/>
          <a:ln>
            <a:miter lim="800000"/>
            <a:headEnd/>
            <a:tailEnd/>
          </a:ln>
        </p:spPr>
        <p:txBody>
          <a:bodyPr wrap="square" tIns="45720" bIns="45720" numCol="1" anchorCtr="0" compatLnSpc="1">
            <a:prstTxWarp prst="textNoShape">
              <a:avLst/>
            </a:prstTxWarp>
          </a:bodyPr>
          <a:lstStyle/>
          <a:p>
            <a:fld id="{EEB40C3B-40BF-4DC3-A869-83BAADE9A2E0}" type="slidenum">
              <a:rPr lang="zh-CN" altLang="en-US" smtClean="0"/>
              <a:pPr/>
              <a:t>106</a:t>
            </a:fld>
            <a:endParaRPr lang="zh-CN" altLang="en-US" smtClean="0"/>
          </a:p>
        </p:txBody>
      </p:sp>
    </p:spTree>
    <p:custDataLst>
      <p:tags r:id="rId1"/>
    </p:custDataLst>
  </p:cSld>
  <p:clrMapOvr>
    <a:masterClrMapping/>
  </p:clrMapOvr>
  <p:transition>
    <p:random/>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矩形 1699841"/>
          <p:cNvSpPr>
            <a:spLocks noChangeArrowheads="1"/>
          </p:cNvSpPr>
          <p:nvPr/>
        </p:nvSpPr>
        <p:spPr bwMode="auto">
          <a:xfrm>
            <a:off x="214313" y="642938"/>
            <a:ext cx="8642350" cy="4186237"/>
          </a:xfrm>
          <a:prstGeom prst="rect">
            <a:avLst/>
          </a:prstGeom>
          <a:noFill/>
          <a:ln w="9525">
            <a:noFill/>
            <a:miter lim="800000"/>
            <a:headEnd/>
            <a:tailEnd/>
          </a:ln>
        </p:spPr>
        <p:txBody>
          <a:bodyPr>
            <a:spAutoFit/>
          </a:bodyPr>
          <a:lstStyle/>
          <a:p>
            <a:pPr>
              <a:defRPr/>
            </a:pPr>
            <a:r>
              <a:rPr lang="zh-CN" altLang="en-US" sz="2800" b="1" dirty="0">
                <a:solidFill>
                  <a:srgbClr val="000099"/>
                </a:solidFill>
                <a:latin typeface="宋体" pitchFamily="2" charset="-122"/>
              </a:rPr>
              <a:t>   </a:t>
            </a:r>
            <a:r>
              <a:rPr lang="zh-CN" altLang="en-US" sz="2800" b="1" dirty="0">
                <a:solidFill>
                  <a:srgbClr val="000099"/>
                </a:solidFill>
                <a:latin typeface="+mn-ea"/>
                <a:ea typeface="+mn-ea"/>
              </a:rPr>
              <a:t>（一）项目的实施</a:t>
            </a:r>
          </a:p>
          <a:p>
            <a:pPr>
              <a:defRPr/>
            </a:pPr>
            <a:endParaRPr lang="zh-CN" altLang="en-US" sz="1400" b="1" dirty="0">
              <a:solidFill>
                <a:srgbClr val="000099"/>
              </a:solidFill>
              <a:latin typeface="宋体" pitchFamily="2" charset="-122"/>
            </a:endParaRPr>
          </a:p>
          <a:p>
            <a:pPr>
              <a:defRPr/>
            </a:pPr>
            <a:r>
              <a:rPr lang="zh-CN" altLang="en-US" b="1" dirty="0">
                <a:solidFill>
                  <a:srgbClr val="000099"/>
                </a:solidFill>
                <a:latin typeface="宋体" pitchFamily="2" charset="-122"/>
              </a:rPr>
              <a:t>　　</a:t>
            </a:r>
            <a:r>
              <a:rPr lang="en-US" altLang="zh-CN" sz="2400" b="1" dirty="0">
                <a:solidFill>
                  <a:srgbClr val="000099"/>
                </a:solidFill>
                <a:latin typeface="宋体" pitchFamily="2" charset="-122"/>
              </a:rPr>
              <a:t>1</a:t>
            </a:r>
            <a:r>
              <a:rPr lang="zh-CN" altLang="en-US" sz="2400" b="1" dirty="0">
                <a:solidFill>
                  <a:srgbClr val="000099"/>
                </a:solidFill>
                <a:latin typeface="宋体" pitchFamily="2" charset="-122"/>
              </a:rPr>
              <a:t>、项目按约定组织实施</a:t>
            </a:r>
          </a:p>
          <a:p>
            <a:pPr>
              <a:defRPr/>
            </a:pPr>
            <a:r>
              <a:rPr lang="zh-CN" altLang="en-US" sz="2400" b="1" dirty="0">
                <a:solidFill>
                  <a:srgbClr val="000099"/>
                </a:solidFill>
                <a:latin typeface="宋体" pitchFamily="2" charset="-122"/>
              </a:rPr>
              <a:t>　　承担单位应按项目合同（或课题任务书）约定的内容，组织实施项目（课题），按规定开支财政补助经费（即科技经费）。</a:t>
            </a:r>
          </a:p>
          <a:p>
            <a:pPr>
              <a:defRPr/>
            </a:pPr>
            <a:endParaRPr lang="zh-CN" altLang="en-US" sz="2400" b="1" dirty="0">
              <a:solidFill>
                <a:srgbClr val="000099"/>
              </a:solidFill>
              <a:latin typeface="宋体" pitchFamily="2" charset="-122"/>
            </a:endParaRPr>
          </a:p>
          <a:p>
            <a:pPr>
              <a:defRPr/>
            </a:pPr>
            <a:r>
              <a:rPr lang="zh-CN" altLang="en-US" sz="2400" b="1" dirty="0">
                <a:solidFill>
                  <a:srgbClr val="000099"/>
                </a:solidFill>
                <a:latin typeface="宋体" pitchFamily="2" charset="-122"/>
              </a:rPr>
              <a:t>　　</a:t>
            </a:r>
            <a:r>
              <a:rPr lang="en-US" altLang="zh-CN" sz="2400" b="1" dirty="0">
                <a:solidFill>
                  <a:srgbClr val="000099"/>
                </a:solidFill>
                <a:latin typeface="宋体" pitchFamily="2" charset="-122"/>
              </a:rPr>
              <a:t>2</a:t>
            </a:r>
            <a:r>
              <a:rPr lang="zh-CN" altLang="en-US" sz="2400" b="1" dirty="0">
                <a:solidFill>
                  <a:srgbClr val="000099"/>
                </a:solidFill>
                <a:latin typeface="宋体" pitchFamily="2" charset="-122"/>
              </a:rPr>
              <a:t>、项目实施执行情况报告制度</a:t>
            </a:r>
          </a:p>
          <a:p>
            <a:pPr>
              <a:defRPr/>
            </a:pPr>
            <a:r>
              <a:rPr lang="zh-CN" altLang="en-US" sz="2400" b="1" dirty="0">
                <a:solidFill>
                  <a:srgbClr val="000099"/>
                </a:solidFill>
                <a:latin typeface="宋体" pitchFamily="2" charset="-122"/>
              </a:rPr>
              <a:t>　　项目承担单位应当定期向自治区科技厅书面报告项目实施进展情况（包括经费使用情况），填报有关项目信息报表。</a:t>
            </a:r>
          </a:p>
          <a:p>
            <a:pPr>
              <a:defRPr/>
            </a:pPr>
            <a:r>
              <a:rPr lang="zh-CN" altLang="en-US" sz="2400" b="1" dirty="0">
                <a:solidFill>
                  <a:srgbClr val="000099"/>
                </a:solidFill>
                <a:latin typeface="宋体" pitchFamily="2" charset="-122"/>
              </a:rPr>
              <a:t>　　课题承担单位负责向牵头单位汇报。 </a:t>
            </a:r>
          </a:p>
        </p:txBody>
      </p:sp>
      <p:sp>
        <p:nvSpPr>
          <p:cNvPr id="129027" name="灯片编号占位符 2"/>
          <p:cNvSpPr>
            <a:spLocks noGrp="1" noChangeArrowheads="1"/>
          </p:cNvSpPr>
          <p:nvPr>
            <p:ph type="sldNum" sz="quarter" idx="12"/>
          </p:nvPr>
        </p:nvSpPr>
        <p:spPr bwMode="auto">
          <a:xfrm>
            <a:off x="7010400" y="6254750"/>
            <a:ext cx="2133600" cy="476250"/>
          </a:xfrm>
          <a:noFill/>
          <a:ln>
            <a:miter lim="800000"/>
            <a:headEnd/>
            <a:tailEnd/>
          </a:ln>
        </p:spPr>
        <p:txBody>
          <a:bodyPr wrap="square" tIns="45720" bIns="45720" numCol="1" anchorCtr="0" compatLnSpc="1">
            <a:prstTxWarp prst="textNoShape">
              <a:avLst/>
            </a:prstTxWarp>
          </a:bodyPr>
          <a:lstStyle/>
          <a:p>
            <a:fld id="{C4A23462-BC90-4DF7-A406-DF922A01E378}" type="slidenum">
              <a:rPr lang="zh-CN" altLang="en-US" smtClean="0"/>
              <a:pPr/>
              <a:t>107</a:t>
            </a:fld>
            <a:endParaRPr lang="zh-CN" altLang="en-US" smtClean="0"/>
          </a:p>
        </p:txBody>
      </p:sp>
      <p:sp>
        <p:nvSpPr>
          <p:cNvPr id="2" name="右箭头 1">
            <a:hlinkClick r:id="rId3" action="ppaction://hlinkfile"/>
          </p:cNvPr>
          <p:cNvSpPr/>
          <p:nvPr/>
        </p:nvSpPr>
        <p:spPr>
          <a:xfrm>
            <a:off x="1547813" y="2735263"/>
            <a:ext cx="792162" cy="11747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Tree>
    <p:custDataLst>
      <p:tags r:id="rId1"/>
    </p:custDataLst>
  </p:cSld>
  <p:clrMapOvr>
    <a:masterClrMapping/>
  </p:clrMapOvr>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矩形 1700865"/>
          <p:cNvSpPr>
            <a:spLocks noChangeArrowheads="1"/>
          </p:cNvSpPr>
          <p:nvPr/>
        </p:nvSpPr>
        <p:spPr bwMode="auto">
          <a:xfrm>
            <a:off x="250825" y="1196975"/>
            <a:ext cx="8642350" cy="2800350"/>
          </a:xfrm>
          <a:prstGeom prst="rect">
            <a:avLst/>
          </a:prstGeom>
          <a:noFill/>
          <a:ln w="9525">
            <a:noFill/>
            <a:miter lim="800000"/>
            <a:headEnd/>
            <a:tailEnd/>
          </a:ln>
        </p:spPr>
        <p:txBody>
          <a:bodyPr>
            <a:spAutoFit/>
          </a:bodyPr>
          <a:lstStyle/>
          <a:p>
            <a:r>
              <a:rPr lang="zh-CN" altLang="en-US" b="1">
                <a:solidFill>
                  <a:srgbClr val="000099"/>
                </a:solidFill>
                <a:latin typeface="宋体" pitchFamily="2" charset="-122"/>
              </a:rPr>
              <a:t>　 </a:t>
            </a:r>
            <a:r>
              <a:rPr lang="en-US" altLang="zh-CN" sz="2400" b="1">
                <a:solidFill>
                  <a:srgbClr val="000099"/>
                </a:solidFill>
                <a:latin typeface="宋体" pitchFamily="2" charset="-122"/>
              </a:rPr>
              <a:t>3</a:t>
            </a:r>
            <a:r>
              <a:rPr lang="zh-CN" altLang="en-US" sz="2400" b="1">
                <a:solidFill>
                  <a:srgbClr val="000099"/>
                </a:solidFill>
                <a:latin typeface="宋体" pitchFamily="2" charset="-122"/>
              </a:rPr>
              <a:t>、中期检查评估及绩效考评</a:t>
            </a:r>
          </a:p>
          <a:p>
            <a:r>
              <a:rPr lang="zh-CN" altLang="en-US" sz="2400" b="1">
                <a:solidFill>
                  <a:srgbClr val="000099"/>
                </a:solidFill>
                <a:latin typeface="宋体" pitchFamily="2" charset="-122"/>
              </a:rPr>
              <a:t>　　承担单位应当配合自治区科技厅、受委托管理单位或项目牵头承担单位对项目（课题）进行检查评估、绩效考评等工作。 </a:t>
            </a:r>
          </a:p>
          <a:p>
            <a:endParaRPr lang="zh-CN" altLang="en-US" sz="2400" b="1">
              <a:solidFill>
                <a:srgbClr val="000099"/>
              </a:solidFill>
              <a:latin typeface="宋体" pitchFamily="2" charset="-122"/>
            </a:endParaRPr>
          </a:p>
          <a:p>
            <a:r>
              <a:rPr lang="zh-CN" altLang="en-US" sz="2400" b="1">
                <a:solidFill>
                  <a:srgbClr val="000099"/>
                </a:solidFill>
                <a:latin typeface="宋体" pitchFamily="2" charset="-122"/>
              </a:rPr>
              <a:t>　　</a:t>
            </a:r>
            <a:r>
              <a:rPr lang="en-US" altLang="zh-CN" sz="2400" b="1">
                <a:solidFill>
                  <a:srgbClr val="000099"/>
                </a:solidFill>
                <a:latin typeface="宋体" pitchFamily="2" charset="-122"/>
              </a:rPr>
              <a:t>4</a:t>
            </a:r>
            <a:r>
              <a:rPr lang="zh-CN" altLang="en-US" sz="2400" b="1">
                <a:solidFill>
                  <a:srgbClr val="000099"/>
                </a:solidFill>
                <a:latin typeface="宋体" pitchFamily="2" charset="-122"/>
              </a:rPr>
              <a:t>、受委托管理单位应对项目实施全程跟踪、督促检查和协调管理，监督财政经费的使用和配套经费的落实，定期将项目执行情况反馈自治区科技厅。</a:t>
            </a:r>
          </a:p>
        </p:txBody>
      </p:sp>
      <p:sp>
        <p:nvSpPr>
          <p:cNvPr id="130051" name="灯片编号占位符 2"/>
          <p:cNvSpPr>
            <a:spLocks noGrp="1" noChangeArrowheads="1"/>
          </p:cNvSpPr>
          <p:nvPr>
            <p:ph type="sldNum" sz="quarter" idx="12"/>
          </p:nvPr>
        </p:nvSpPr>
        <p:spPr bwMode="auto">
          <a:xfrm>
            <a:off x="7010400" y="6254750"/>
            <a:ext cx="2133600" cy="476250"/>
          </a:xfrm>
          <a:noFill/>
          <a:ln>
            <a:miter lim="800000"/>
            <a:headEnd/>
            <a:tailEnd/>
          </a:ln>
        </p:spPr>
        <p:txBody>
          <a:bodyPr wrap="square" tIns="45720" bIns="45720" numCol="1" anchorCtr="0" compatLnSpc="1">
            <a:prstTxWarp prst="textNoShape">
              <a:avLst/>
            </a:prstTxWarp>
          </a:bodyPr>
          <a:lstStyle/>
          <a:p>
            <a:fld id="{EBF98DC7-8FF5-48E9-A5B4-D53127DF9A67}" type="slidenum">
              <a:rPr lang="zh-CN" altLang="en-US" smtClean="0"/>
              <a:pPr/>
              <a:t>108</a:t>
            </a:fld>
            <a:endParaRPr lang="zh-CN" altLang="en-US" smtClean="0"/>
          </a:p>
        </p:txBody>
      </p:sp>
    </p:spTree>
    <p:custDataLst>
      <p:tags r:id="rId1"/>
    </p:custDataLst>
  </p:cSld>
  <p:clrMapOvr>
    <a:masterClrMapping/>
  </p:clrMapOvr>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矩形 1701889"/>
          <p:cNvSpPr>
            <a:spLocks noChangeArrowheads="1"/>
          </p:cNvSpPr>
          <p:nvPr/>
        </p:nvSpPr>
        <p:spPr bwMode="auto">
          <a:xfrm>
            <a:off x="179388" y="1052513"/>
            <a:ext cx="8642350" cy="3108325"/>
          </a:xfrm>
          <a:prstGeom prst="rect">
            <a:avLst/>
          </a:prstGeom>
          <a:noFill/>
          <a:ln w="9525">
            <a:noFill/>
            <a:miter lim="800000"/>
            <a:headEnd/>
            <a:tailEnd/>
          </a:ln>
        </p:spPr>
        <p:txBody>
          <a:bodyPr>
            <a:spAutoFit/>
          </a:bodyPr>
          <a:lstStyle/>
          <a:p>
            <a:pPr>
              <a:defRPr/>
            </a:pPr>
            <a:r>
              <a:rPr lang="zh-CN" altLang="en-US" sz="2800" b="1" dirty="0">
                <a:solidFill>
                  <a:srgbClr val="000099"/>
                </a:solidFill>
                <a:latin typeface="+mn-ea"/>
                <a:ea typeface="+mn-ea"/>
              </a:rPr>
              <a:t>   （二）项目的调整</a:t>
            </a:r>
          </a:p>
          <a:p>
            <a:pPr>
              <a:defRPr/>
            </a:pPr>
            <a:endParaRPr lang="zh-CN" altLang="en-US" sz="2400" b="1" dirty="0">
              <a:solidFill>
                <a:srgbClr val="000099"/>
              </a:solidFill>
              <a:latin typeface="宋体" pitchFamily="2" charset="-122"/>
            </a:endParaRPr>
          </a:p>
          <a:p>
            <a:pPr>
              <a:defRPr/>
            </a:pPr>
            <a:r>
              <a:rPr lang="zh-CN" altLang="en-US" sz="2400" b="1" dirty="0">
                <a:solidFill>
                  <a:srgbClr val="000099"/>
                </a:solidFill>
                <a:latin typeface="宋体" pitchFamily="2" charset="-122"/>
              </a:rPr>
              <a:t>　　承担单位不得自行调整项目（课题）内容和实施期限，确需调整的，应向自治区科技厅正式行文提出书面申请（应有申请文件编号），经自治区科技厅审核批复同意后方可调整。</a:t>
            </a:r>
          </a:p>
          <a:p>
            <a:pPr>
              <a:defRPr/>
            </a:pPr>
            <a:r>
              <a:rPr lang="zh-CN" altLang="en-US" sz="2400" b="1" dirty="0">
                <a:solidFill>
                  <a:srgbClr val="000099"/>
                </a:solidFill>
                <a:latin typeface="宋体" pitchFamily="2" charset="-122"/>
              </a:rPr>
              <a:t> </a:t>
            </a:r>
          </a:p>
          <a:p>
            <a:pPr>
              <a:defRPr/>
            </a:pPr>
            <a:r>
              <a:rPr lang="zh-CN" altLang="en-US" sz="2400" b="1" dirty="0">
                <a:solidFill>
                  <a:srgbClr val="000099"/>
                </a:solidFill>
                <a:latin typeface="宋体" pitchFamily="2" charset="-122"/>
              </a:rPr>
              <a:t>　　委托管理的项目或有项目牵头承担单位的课题，申请调整材料应当附上受委托管理单位或项目牵头承担单位的审核意见。</a:t>
            </a:r>
          </a:p>
        </p:txBody>
      </p:sp>
      <p:sp>
        <p:nvSpPr>
          <p:cNvPr id="131075" name="灯片编号占位符 2"/>
          <p:cNvSpPr>
            <a:spLocks noGrp="1" noChangeArrowheads="1"/>
          </p:cNvSpPr>
          <p:nvPr>
            <p:ph type="sldNum" sz="quarter" idx="12"/>
          </p:nvPr>
        </p:nvSpPr>
        <p:spPr bwMode="auto">
          <a:xfrm>
            <a:off x="7010400" y="6254750"/>
            <a:ext cx="2133600" cy="476250"/>
          </a:xfrm>
          <a:noFill/>
          <a:ln>
            <a:miter lim="800000"/>
            <a:headEnd/>
            <a:tailEnd/>
          </a:ln>
        </p:spPr>
        <p:txBody>
          <a:bodyPr wrap="square" tIns="45720" bIns="45720" numCol="1" anchorCtr="0" compatLnSpc="1">
            <a:prstTxWarp prst="textNoShape">
              <a:avLst/>
            </a:prstTxWarp>
          </a:bodyPr>
          <a:lstStyle/>
          <a:p>
            <a:fld id="{AC0C40D0-1EEA-4421-883A-562E28522620}" type="slidenum">
              <a:rPr lang="zh-CN" altLang="en-US" smtClean="0"/>
              <a:pPr/>
              <a:t>109</a:t>
            </a:fld>
            <a:endParaRPr lang="zh-CN" altLang="en-US" smtClean="0"/>
          </a:p>
        </p:txBody>
      </p:sp>
    </p:spTree>
    <p:custDataLst>
      <p:tags r:id="rId1"/>
    </p:custData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圆角矩形 1"/>
          <p:cNvSpPr>
            <a:spLocks noChangeArrowheads="1"/>
          </p:cNvSpPr>
          <p:nvPr/>
        </p:nvSpPr>
        <p:spPr bwMode="auto">
          <a:xfrm>
            <a:off x="2051050" y="2276475"/>
            <a:ext cx="6535738" cy="3370263"/>
          </a:xfrm>
          <a:prstGeom prst="roundRect">
            <a:avLst>
              <a:gd name="adj" fmla="val 16667"/>
            </a:avLst>
          </a:prstGeom>
          <a:noFill/>
          <a:ln w="9525">
            <a:noFill/>
            <a:round/>
            <a:headEnd/>
            <a:tailEnd/>
          </a:ln>
        </p:spPr>
        <p:txBody>
          <a:bodyPr anchor="ctr"/>
          <a:lstStyle/>
          <a:p>
            <a:pPr indent="631825" algn="just">
              <a:lnSpc>
                <a:spcPct val="115000"/>
              </a:lnSpc>
              <a:spcAft>
                <a:spcPct val="30000"/>
              </a:spcAft>
            </a:pPr>
            <a:r>
              <a:rPr lang="zh-CN" altLang="en-US" sz="2400" b="1">
                <a:solidFill>
                  <a:srgbClr val="000099"/>
                </a:solidFill>
                <a:latin typeface="宋体" pitchFamily="2" charset="-122"/>
                <a:sym typeface="微软雅黑" pitchFamily="34" charset="-122"/>
              </a:rPr>
              <a:t>特邀咨评委已召开多次全体会议、专题会议，并进行了书面咨询，对重点研发计划的</a:t>
            </a:r>
            <a:r>
              <a:rPr lang="en-US" altLang="zh-CN" sz="2400" b="1">
                <a:solidFill>
                  <a:srgbClr val="000099"/>
                </a:solidFill>
                <a:latin typeface="宋体" pitchFamily="2" charset="-122"/>
                <a:sym typeface="微软雅黑" pitchFamily="34" charset="-122"/>
              </a:rPr>
              <a:t>6</a:t>
            </a:r>
            <a:r>
              <a:rPr lang="zh-CN" altLang="en-US" sz="2400" b="1">
                <a:solidFill>
                  <a:srgbClr val="000099"/>
                </a:solidFill>
                <a:latin typeface="宋体" pitchFamily="2" charset="-122"/>
                <a:sym typeface="微软雅黑" pitchFamily="34" charset="-122"/>
              </a:rPr>
              <a:t>个试点专项、</a:t>
            </a:r>
            <a:r>
              <a:rPr lang="en-US" altLang="zh-CN" sz="2400" b="1">
                <a:solidFill>
                  <a:srgbClr val="000099"/>
                </a:solidFill>
                <a:latin typeface="宋体" pitchFamily="2" charset="-122"/>
                <a:sym typeface="微软雅黑" pitchFamily="34" charset="-122"/>
              </a:rPr>
              <a:t>2016</a:t>
            </a:r>
            <a:r>
              <a:rPr lang="zh-CN" altLang="en-US" sz="2400" b="1">
                <a:solidFill>
                  <a:srgbClr val="000099"/>
                </a:solidFill>
                <a:latin typeface="宋体" pitchFamily="2" charset="-122"/>
                <a:sym typeface="微软雅黑" pitchFamily="34" charset="-122"/>
              </a:rPr>
              <a:t>年任务布局及其重点专项实施方案、重大专项改革方案进行了咨询评议。</a:t>
            </a:r>
            <a:endParaRPr lang="en-US" altLang="zh-CN" sz="2400" b="1">
              <a:solidFill>
                <a:srgbClr val="000099"/>
              </a:solidFill>
              <a:latin typeface="宋体" pitchFamily="2" charset="-122"/>
              <a:sym typeface="微软雅黑" pitchFamily="34" charset="-122"/>
            </a:endParaRPr>
          </a:p>
        </p:txBody>
      </p:sp>
      <p:sp>
        <p:nvSpPr>
          <p:cNvPr id="41989" name="灯片编号占位符 2"/>
          <p:cNvSpPr txBox="1">
            <a:spLocks noGrp="1" noChangeArrowheads="1"/>
          </p:cNvSpPr>
          <p:nvPr/>
        </p:nvSpPr>
        <p:spPr bwMode="auto">
          <a:xfrm>
            <a:off x="6956425" y="6216650"/>
            <a:ext cx="2133600" cy="336550"/>
          </a:xfrm>
          <a:prstGeom prst="rect">
            <a:avLst/>
          </a:prstGeom>
          <a:noFill/>
          <a:ln>
            <a:noFill/>
          </a:ln>
        </p:spPr>
        <p:txBody>
          <a:bodyPr anchor="ctr"/>
          <a:lstStyle/>
          <a:p>
            <a:pPr algn="r">
              <a:defRPr/>
            </a:pPr>
            <a:fld id="{9DFB89C7-76C5-4D79-AE62-8CD2BA766715}" type="slidenum">
              <a:rPr lang="zh-CN" altLang="en-US" sz="1600" b="1" dirty="0">
                <a:solidFill>
                  <a:srgbClr val="898989"/>
                </a:solidFill>
                <a:effectLst>
                  <a:outerShdw blurRad="38100" dist="38100" dir="2700000">
                    <a:srgbClr val="C0C0C0"/>
                  </a:outerShdw>
                </a:effectLst>
                <a:latin typeface="仿宋" panose="02010609060101010101" pitchFamily="49" charset="-122"/>
                <a:ea typeface="仿宋" panose="02010609060101010101" pitchFamily="49" charset="-122"/>
                <a:sym typeface="微软雅黑" panose="020B0503020204020204" pitchFamily="34" charset="-122"/>
              </a:rPr>
              <a:pPr algn="r">
                <a:defRPr/>
              </a:pPr>
              <a:t>11</a:t>
            </a:fld>
            <a:endParaRPr lang="zh-CN" altLang="en-US" sz="1600" b="1" dirty="0">
              <a:solidFill>
                <a:srgbClr val="898989"/>
              </a:solidFill>
              <a:effectLst>
                <a:outerShdw blurRad="38100" dist="38100" dir="2700000">
                  <a:srgbClr val="C0C0C0"/>
                </a:outerShdw>
              </a:effectLst>
              <a:latin typeface="仿宋" panose="02010609060101010101" pitchFamily="49" charset="-122"/>
              <a:ea typeface="仿宋" panose="02010609060101010101" pitchFamily="49" charset="-122"/>
              <a:sym typeface="微软雅黑" panose="020B0503020204020204" pitchFamily="34" charset="-122"/>
            </a:endParaRPr>
          </a:p>
        </p:txBody>
      </p:sp>
      <p:grpSp>
        <p:nvGrpSpPr>
          <p:cNvPr id="24580" name="Group 6"/>
          <p:cNvGrpSpPr>
            <a:grpSpLocks/>
          </p:cNvGrpSpPr>
          <p:nvPr/>
        </p:nvGrpSpPr>
        <p:grpSpPr bwMode="auto">
          <a:xfrm>
            <a:off x="274638" y="2073275"/>
            <a:ext cx="1512887" cy="752475"/>
            <a:chOff x="0" y="0"/>
            <a:chExt cx="1867727" cy="1137955"/>
          </a:xfrm>
        </p:grpSpPr>
        <p:sp>
          <p:nvSpPr>
            <p:cNvPr id="42010" name="圆角矩形 25"/>
            <p:cNvSpPr>
              <a:spLocks noChangeArrowheads="1"/>
            </p:cNvSpPr>
            <p:nvPr/>
          </p:nvSpPr>
          <p:spPr bwMode="auto">
            <a:xfrm>
              <a:off x="117590" y="0"/>
              <a:ext cx="1750137" cy="1137955"/>
            </a:xfrm>
            <a:prstGeom prst="roundRect">
              <a:avLst>
                <a:gd name="adj" fmla="val 16667"/>
              </a:avLst>
            </a:prstGeom>
            <a:gradFill rotWithShape="1">
              <a:gsLst>
                <a:gs pos="0">
                  <a:srgbClr val="D8EBFF"/>
                </a:gs>
                <a:gs pos="50000">
                  <a:srgbClr val="C7E2FF"/>
                </a:gs>
                <a:gs pos="100000">
                  <a:srgbClr val="BEDFFF"/>
                </a:gs>
              </a:gsLst>
              <a:lin ang="5400000"/>
            </a:gradFill>
            <a:ln w="6350">
              <a:solidFill>
                <a:schemeClr val="accent1"/>
              </a:solidFill>
              <a:round/>
            </a:ln>
          </p:spPr>
          <p:txBody>
            <a:bodyPr/>
            <a:lstStyle>
              <a:lvl1pPr algn="just">
                <a:lnSpc>
                  <a:spcPct val="110000"/>
                </a:lnSpc>
                <a:spcBef>
                  <a:spcPts val="1800"/>
                </a:spcBef>
                <a:buClr>
                  <a:schemeClr val="accent1"/>
                </a:buClr>
                <a:buSzPct val="130000"/>
                <a:buBlip>
                  <a:blip r:embed="rId2"/>
                </a:buBlip>
                <a:defRPr sz="2400">
                  <a:solidFill>
                    <a:srgbClr val="303030"/>
                  </a:solidFill>
                  <a:latin typeface="Arial" panose="020B0604020202020204" pitchFamily="34" charset="0"/>
                  <a:ea typeface="黑体" panose="02010609060101010101" pitchFamily="49" charset="-122"/>
                </a:defRPr>
              </a:lvl1pPr>
              <a:lvl2pPr marL="742950" indent="-285750" algn="just" defTabSz="0">
                <a:lnSpc>
                  <a:spcPct val="110000"/>
                </a:lnSpc>
                <a:buClr>
                  <a:srgbClr val="303030"/>
                </a:buClr>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2pPr>
              <a:lvl3pPr marL="11430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3pPr>
              <a:lvl4pPr marL="16002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4pPr>
              <a:lvl5pPr marL="20574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5pPr>
              <a:lvl6pPr marL="25146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6pPr>
              <a:lvl7pPr marL="29718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7pPr>
              <a:lvl8pPr marL="34290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8pPr>
              <a:lvl9pPr marL="38862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9pPr>
            </a:lstStyle>
            <a:p>
              <a:pPr algn="l">
                <a:lnSpc>
                  <a:spcPct val="100000"/>
                </a:lnSpc>
                <a:spcBef>
                  <a:spcPct val="0"/>
                </a:spcBef>
                <a:buClrTx/>
                <a:buSzTx/>
                <a:buFontTx/>
                <a:buNone/>
                <a:defRPr/>
              </a:pPr>
              <a:endParaRPr lang="zh-CN" altLang="en-US" sz="1600" b="1" smtClean="0">
                <a:solidFill>
                  <a:schemeClr val="tx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sym typeface="微软雅黑" panose="020B0503020204020204" pitchFamily="34" charset="-122"/>
              </a:endParaRPr>
            </a:p>
          </p:txBody>
        </p:sp>
        <p:sp>
          <p:nvSpPr>
            <p:cNvPr id="42011" name="圆角矩形 4"/>
            <p:cNvSpPr>
              <a:spLocks noChangeArrowheads="1"/>
            </p:cNvSpPr>
            <p:nvPr/>
          </p:nvSpPr>
          <p:spPr bwMode="auto">
            <a:xfrm>
              <a:off x="0" y="21607"/>
              <a:ext cx="1867727" cy="1027521"/>
            </a:xfrm>
            <a:prstGeom prst="rect">
              <a:avLst/>
            </a:prstGeom>
            <a:gradFill rotWithShape="1">
              <a:gsLst>
                <a:gs pos="0">
                  <a:srgbClr val="D8EBFF"/>
                </a:gs>
                <a:gs pos="50000">
                  <a:srgbClr val="C7E2FF"/>
                </a:gs>
                <a:gs pos="100000">
                  <a:srgbClr val="BEDFFF"/>
                </a:gs>
              </a:gsLst>
              <a:lin ang="5400000"/>
            </a:gradFill>
            <a:ln w="6350">
              <a:solidFill>
                <a:schemeClr val="accent1"/>
              </a:solidFill>
              <a:miter lim="800000"/>
            </a:ln>
          </p:spPr>
          <p:txBody>
            <a:bodyPr lIns="98474" tIns="98474" rIns="98474" bIns="98474" anchor="ctr"/>
            <a:lstStyle>
              <a:lvl1pPr algn="just" defTabSz="1244600">
                <a:lnSpc>
                  <a:spcPct val="110000"/>
                </a:lnSpc>
                <a:spcBef>
                  <a:spcPts val="1800"/>
                </a:spcBef>
                <a:buClr>
                  <a:schemeClr val="accent1"/>
                </a:buClr>
                <a:buSzPct val="130000"/>
                <a:buBlip>
                  <a:blip r:embed="rId2"/>
                </a:buBlip>
                <a:defRPr sz="2400">
                  <a:solidFill>
                    <a:srgbClr val="303030"/>
                  </a:solidFill>
                  <a:latin typeface="Arial" panose="020B0604020202020204" pitchFamily="34" charset="0"/>
                  <a:ea typeface="黑体" panose="02010609060101010101" pitchFamily="49" charset="-122"/>
                </a:defRPr>
              </a:lvl1pPr>
              <a:lvl2pPr marL="742950" indent="-285750" algn="just" defTabSz="1244600">
                <a:lnSpc>
                  <a:spcPct val="110000"/>
                </a:lnSpc>
                <a:buClr>
                  <a:srgbClr val="303030"/>
                </a:buClr>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2pPr>
              <a:lvl3pPr marL="1143000" indent="-228600" defTabSz="124460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3pPr>
              <a:lvl4pPr marL="1600200" indent="-228600" defTabSz="124460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4pPr>
              <a:lvl5pPr marL="2057400" indent="-228600" defTabSz="124460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5pPr>
              <a:lvl6pPr marL="2514600" indent="-228600" defTabSz="124460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6pPr>
              <a:lvl7pPr marL="2971800" indent="-228600" defTabSz="124460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7pPr>
              <a:lvl8pPr marL="3429000" indent="-228600" defTabSz="124460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8pPr>
              <a:lvl9pPr marL="3886200" indent="-228600" defTabSz="124460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9pPr>
            </a:lstStyle>
            <a:p>
              <a:pPr algn="ctr">
                <a:lnSpc>
                  <a:spcPct val="90000"/>
                </a:lnSpc>
                <a:spcBef>
                  <a:spcPct val="0"/>
                </a:spcBef>
                <a:spcAft>
                  <a:spcPct val="35000"/>
                </a:spcAft>
                <a:buClrTx/>
                <a:buSzTx/>
                <a:buFontTx/>
                <a:buNone/>
                <a:defRPr/>
              </a:pPr>
              <a:r>
                <a:rPr lang="zh-CN" altLang="en-US" sz="2300" b="1" dirty="0" smtClean="0">
                  <a:solidFill>
                    <a:schemeClr val="tx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sym typeface="微软雅黑" panose="020B0503020204020204" pitchFamily="34" charset="-122"/>
                </a:rPr>
                <a:t>联席会议</a:t>
              </a:r>
            </a:p>
          </p:txBody>
        </p:sp>
      </p:grpSp>
      <p:grpSp>
        <p:nvGrpSpPr>
          <p:cNvPr id="24581" name="Group 9"/>
          <p:cNvGrpSpPr>
            <a:grpSpLocks/>
          </p:cNvGrpSpPr>
          <p:nvPr/>
        </p:nvGrpSpPr>
        <p:grpSpPr bwMode="auto">
          <a:xfrm>
            <a:off x="274638" y="3743325"/>
            <a:ext cx="1512887" cy="752475"/>
            <a:chOff x="0" y="0"/>
            <a:chExt cx="1863642" cy="1137955"/>
          </a:xfrm>
        </p:grpSpPr>
        <p:sp>
          <p:nvSpPr>
            <p:cNvPr id="42008" name="圆角矩形 33"/>
            <p:cNvSpPr>
              <a:spLocks noChangeArrowheads="1"/>
            </p:cNvSpPr>
            <p:nvPr/>
          </p:nvSpPr>
          <p:spPr bwMode="auto">
            <a:xfrm>
              <a:off x="76266" y="0"/>
              <a:ext cx="1787376" cy="1137955"/>
            </a:xfrm>
            <a:prstGeom prst="roundRect">
              <a:avLst>
                <a:gd name="adj" fmla="val 16667"/>
              </a:avLst>
            </a:prstGeom>
            <a:gradFill rotWithShape="1">
              <a:gsLst>
                <a:gs pos="0">
                  <a:srgbClr val="D8EBFF"/>
                </a:gs>
                <a:gs pos="50000">
                  <a:srgbClr val="C7E2FF"/>
                </a:gs>
                <a:gs pos="100000">
                  <a:srgbClr val="BEDFFF"/>
                </a:gs>
              </a:gsLst>
              <a:lin ang="5400000"/>
            </a:gradFill>
            <a:ln w="6350">
              <a:solidFill>
                <a:schemeClr val="accent1"/>
              </a:solidFill>
              <a:round/>
            </a:ln>
          </p:spPr>
          <p:txBody>
            <a:bodyPr/>
            <a:lstStyle>
              <a:lvl1pPr algn="just">
                <a:lnSpc>
                  <a:spcPct val="110000"/>
                </a:lnSpc>
                <a:spcBef>
                  <a:spcPts val="1800"/>
                </a:spcBef>
                <a:buClr>
                  <a:schemeClr val="accent1"/>
                </a:buClr>
                <a:buSzPct val="130000"/>
                <a:buBlip>
                  <a:blip r:embed="rId2"/>
                </a:buBlip>
                <a:defRPr sz="2400">
                  <a:solidFill>
                    <a:srgbClr val="303030"/>
                  </a:solidFill>
                  <a:latin typeface="Arial" panose="020B0604020202020204" pitchFamily="34" charset="0"/>
                  <a:ea typeface="黑体" panose="02010609060101010101" pitchFamily="49" charset="-122"/>
                </a:defRPr>
              </a:lvl1pPr>
              <a:lvl2pPr marL="742950" indent="-285750" algn="just" defTabSz="0">
                <a:lnSpc>
                  <a:spcPct val="110000"/>
                </a:lnSpc>
                <a:buClr>
                  <a:srgbClr val="303030"/>
                </a:buClr>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2pPr>
              <a:lvl3pPr marL="11430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3pPr>
              <a:lvl4pPr marL="16002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4pPr>
              <a:lvl5pPr marL="20574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5pPr>
              <a:lvl6pPr marL="25146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6pPr>
              <a:lvl7pPr marL="29718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7pPr>
              <a:lvl8pPr marL="34290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8pPr>
              <a:lvl9pPr marL="38862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9pPr>
            </a:lstStyle>
            <a:p>
              <a:pPr algn="l">
                <a:lnSpc>
                  <a:spcPct val="100000"/>
                </a:lnSpc>
                <a:spcBef>
                  <a:spcPct val="0"/>
                </a:spcBef>
                <a:buClrTx/>
                <a:buSzTx/>
                <a:buFontTx/>
                <a:buNone/>
                <a:defRPr/>
              </a:pPr>
              <a:endParaRPr lang="zh-CN" altLang="en-US" sz="1600" b="1" smtClean="0">
                <a:solidFill>
                  <a:schemeClr val="tx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sym typeface="微软雅黑" panose="020B0503020204020204" pitchFamily="34" charset="-122"/>
              </a:endParaRPr>
            </a:p>
          </p:txBody>
        </p:sp>
        <p:sp>
          <p:nvSpPr>
            <p:cNvPr id="42009" name="圆角矩形 4"/>
            <p:cNvSpPr>
              <a:spLocks noChangeArrowheads="1"/>
            </p:cNvSpPr>
            <p:nvPr/>
          </p:nvSpPr>
          <p:spPr bwMode="auto">
            <a:xfrm>
              <a:off x="0" y="21607"/>
              <a:ext cx="1863642" cy="1027521"/>
            </a:xfrm>
            <a:prstGeom prst="rect">
              <a:avLst/>
            </a:prstGeom>
            <a:gradFill rotWithShape="1">
              <a:gsLst>
                <a:gs pos="0">
                  <a:srgbClr val="D8EBFF"/>
                </a:gs>
                <a:gs pos="50000">
                  <a:srgbClr val="C7E2FF"/>
                </a:gs>
                <a:gs pos="100000">
                  <a:srgbClr val="BEDFFF"/>
                </a:gs>
              </a:gsLst>
              <a:lin ang="5400000"/>
            </a:gradFill>
            <a:ln w="6350">
              <a:solidFill>
                <a:schemeClr val="accent1"/>
              </a:solidFill>
              <a:miter lim="800000"/>
            </a:ln>
          </p:spPr>
          <p:txBody>
            <a:bodyPr lIns="98474" tIns="98474" rIns="98474" bIns="98474" anchor="ctr"/>
            <a:lstStyle>
              <a:lvl1pPr algn="just" defTabSz="1244600">
                <a:lnSpc>
                  <a:spcPct val="110000"/>
                </a:lnSpc>
                <a:spcBef>
                  <a:spcPts val="1800"/>
                </a:spcBef>
                <a:buClr>
                  <a:schemeClr val="accent1"/>
                </a:buClr>
                <a:buSzPct val="130000"/>
                <a:buBlip>
                  <a:blip r:embed="rId2"/>
                </a:buBlip>
                <a:defRPr sz="2400">
                  <a:solidFill>
                    <a:srgbClr val="303030"/>
                  </a:solidFill>
                  <a:latin typeface="Arial" panose="020B0604020202020204" pitchFamily="34" charset="0"/>
                  <a:ea typeface="黑体" panose="02010609060101010101" pitchFamily="49" charset="-122"/>
                </a:defRPr>
              </a:lvl1pPr>
              <a:lvl2pPr marL="742950" indent="-285750" algn="just" defTabSz="1244600">
                <a:lnSpc>
                  <a:spcPct val="110000"/>
                </a:lnSpc>
                <a:buClr>
                  <a:srgbClr val="303030"/>
                </a:buClr>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2pPr>
              <a:lvl3pPr marL="1143000" indent="-228600" defTabSz="124460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3pPr>
              <a:lvl4pPr marL="1600200" indent="-228600" defTabSz="124460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4pPr>
              <a:lvl5pPr marL="2057400" indent="-228600" defTabSz="124460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5pPr>
              <a:lvl6pPr marL="2514600" indent="-228600" defTabSz="124460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6pPr>
              <a:lvl7pPr marL="2971800" indent="-228600" defTabSz="124460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7pPr>
              <a:lvl8pPr marL="3429000" indent="-228600" defTabSz="124460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8pPr>
              <a:lvl9pPr marL="3886200" indent="-228600" defTabSz="124460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9pPr>
            </a:lstStyle>
            <a:p>
              <a:pPr algn="ctr">
                <a:lnSpc>
                  <a:spcPct val="90000"/>
                </a:lnSpc>
                <a:spcBef>
                  <a:spcPct val="0"/>
                </a:spcBef>
                <a:spcAft>
                  <a:spcPct val="35000"/>
                </a:spcAft>
                <a:buClrTx/>
                <a:buSzTx/>
                <a:buFontTx/>
                <a:buNone/>
                <a:defRPr/>
              </a:pPr>
              <a:r>
                <a:rPr lang="zh-CN" altLang="en-US" sz="1800" b="1" smtClean="0">
                  <a:solidFill>
                    <a:schemeClr val="tx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sym typeface="微软雅黑" panose="020B0503020204020204" pitchFamily="34" charset="-122"/>
                </a:rPr>
                <a:t>专业机构</a:t>
              </a:r>
            </a:p>
          </p:txBody>
        </p:sp>
      </p:grpSp>
      <p:grpSp>
        <p:nvGrpSpPr>
          <p:cNvPr id="24582" name="Group 12"/>
          <p:cNvGrpSpPr>
            <a:grpSpLocks/>
          </p:cNvGrpSpPr>
          <p:nvPr/>
        </p:nvGrpSpPr>
        <p:grpSpPr bwMode="auto">
          <a:xfrm>
            <a:off x="274638" y="4575175"/>
            <a:ext cx="1524000" cy="752475"/>
            <a:chOff x="0" y="0"/>
            <a:chExt cx="1040" cy="514"/>
          </a:xfrm>
        </p:grpSpPr>
        <p:sp>
          <p:nvSpPr>
            <p:cNvPr id="42006" name="圆角矩形 36"/>
            <p:cNvSpPr>
              <a:spLocks noChangeArrowheads="1"/>
            </p:cNvSpPr>
            <p:nvPr/>
          </p:nvSpPr>
          <p:spPr bwMode="auto">
            <a:xfrm>
              <a:off x="35" y="0"/>
              <a:ext cx="1005" cy="514"/>
            </a:xfrm>
            <a:prstGeom prst="roundRect">
              <a:avLst>
                <a:gd name="adj" fmla="val 16667"/>
              </a:avLst>
            </a:prstGeom>
            <a:gradFill rotWithShape="1">
              <a:gsLst>
                <a:gs pos="0">
                  <a:srgbClr val="D8EBFF"/>
                </a:gs>
                <a:gs pos="50000">
                  <a:srgbClr val="C7E2FF"/>
                </a:gs>
                <a:gs pos="100000">
                  <a:srgbClr val="BEDFFF"/>
                </a:gs>
              </a:gsLst>
              <a:lin ang="5400000"/>
            </a:gradFill>
            <a:ln w="6350">
              <a:solidFill>
                <a:schemeClr val="accent1"/>
              </a:solidFill>
              <a:round/>
            </a:ln>
          </p:spPr>
          <p:txBody>
            <a:bodyPr/>
            <a:lstStyle>
              <a:lvl1pPr algn="just">
                <a:lnSpc>
                  <a:spcPct val="110000"/>
                </a:lnSpc>
                <a:spcBef>
                  <a:spcPts val="1800"/>
                </a:spcBef>
                <a:buClr>
                  <a:schemeClr val="accent1"/>
                </a:buClr>
                <a:buSzPct val="130000"/>
                <a:buBlip>
                  <a:blip r:embed="rId2"/>
                </a:buBlip>
                <a:defRPr sz="2400">
                  <a:solidFill>
                    <a:srgbClr val="303030"/>
                  </a:solidFill>
                  <a:latin typeface="Arial" panose="020B0604020202020204" pitchFamily="34" charset="0"/>
                  <a:ea typeface="黑体" panose="02010609060101010101" pitchFamily="49" charset="-122"/>
                </a:defRPr>
              </a:lvl1pPr>
              <a:lvl2pPr marL="742950" indent="-285750" algn="just" defTabSz="0">
                <a:lnSpc>
                  <a:spcPct val="110000"/>
                </a:lnSpc>
                <a:buClr>
                  <a:srgbClr val="303030"/>
                </a:buClr>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2pPr>
              <a:lvl3pPr marL="11430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3pPr>
              <a:lvl4pPr marL="16002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4pPr>
              <a:lvl5pPr marL="20574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5pPr>
              <a:lvl6pPr marL="25146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6pPr>
              <a:lvl7pPr marL="29718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7pPr>
              <a:lvl8pPr marL="34290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8pPr>
              <a:lvl9pPr marL="38862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9pPr>
            </a:lstStyle>
            <a:p>
              <a:pPr algn="l">
                <a:lnSpc>
                  <a:spcPct val="100000"/>
                </a:lnSpc>
                <a:spcBef>
                  <a:spcPct val="0"/>
                </a:spcBef>
                <a:buClrTx/>
                <a:buSzTx/>
                <a:buFontTx/>
                <a:buNone/>
                <a:defRPr/>
              </a:pPr>
              <a:endParaRPr lang="zh-CN" altLang="en-US" sz="1600" b="1" smtClean="0">
                <a:solidFill>
                  <a:schemeClr val="tx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sym typeface="微软雅黑" panose="020B0503020204020204" pitchFamily="34" charset="-122"/>
              </a:endParaRPr>
            </a:p>
          </p:txBody>
        </p:sp>
        <p:sp>
          <p:nvSpPr>
            <p:cNvPr id="42007" name="圆角矩形 4"/>
            <p:cNvSpPr>
              <a:spLocks noChangeArrowheads="1"/>
            </p:cNvSpPr>
            <p:nvPr/>
          </p:nvSpPr>
          <p:spPr bwMode="auto">
            <a:xfrm>
              <a:off x="0" y="10"/>
              <a:ext cx="991" cy="464"/>
            </a:xfrm>
            <a:prstGeom prst="rect">
              <a:avLst/>
            </a:prstGeom>
            <a:gradFill rotWithShape="1">
              <a:gsLst>
                <a:gs pos="0">
                  <a:srgbClr val="D8EBFF"/>
                </a:gs>
                <a:gs pos="50000">
                  <a:srgbClr val="C7E2FF"/>
                </a:gs>
                <a:gs pos="100000">
                  <a:srgbClr val="BEDFFF"/>
                </a:gs>
              </a:gsLst>
              <a:lin ang="5400000"/>
            </a:gradFill>
            <a:ln w="6350">
              <a:solidFill>
                <a:schemeClr val="accent1"/>
              </a:solidFill>
              <a:miter lim="800000"/>
            </a:ln>
          </p:spPr>
          <p:txBody>
            <a:bodyPr lIns="98474" tIns="98474" rIns="98474" bIns="98474" anchor="ctr"/>
            <a:lstStyle>
              <a:lvl1pPr algn="just" defTabSz="1244600">
                <a:lnSpc>
                  <a:spcPct val="110000"/>
                </a:lnSpc>
                <a:spcBef>
                  <a:spcPts val="1800"/>
                </a:spcBef>
                <a:buClr>
                  <a:schemeClr val="accent1"/>
                </a:buClr>
                <a:buSzPct val="130000"/>
                <a:buBlip>
                  <a:blip r:embed="rId2"/>
                </a:buBlip>
                <a:defRPr sz="2400">
                  <a:solidFill>
                    <a:srgbClr val="303030"/>
                  </a:solidFill>
                  <a:latin typeface="Arial" panose="020B0604020202020204" pitchFamily="34" charset="0"/>
                  <a:ea typeface="黑体" panose="02010609060101010101" pitchFamily="49" charset="-122"/>
                </a:defRPr>
              </a:lvl1pPr>
              <a:lvl2pPr marL="742950" indent="-285750" algn="just" defTabSz="1244600">
                <a:lnSpc>
                  <a:spcPct val="110000"/>
                </a:lnSpc>
                <a:buClr>
                  <a:srgbClr val="303030"/>
                </a:buClr>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2pPr>
              <a:lvl3pPr marL="1143000" indent="-228600" defTabSz="124460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3pPr>
              <a:lvl4pPr marL="1600200" indent="-228600" defTabSz="124460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4pPr>
              <a:lvl5pPr marL="2057400" indent="-228600" defTabSz="124460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5pPr>
              <a:lvl6pPr marL="2514600" indent="-228600" defTabSz="124460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6pPr>
              <a:lvl7pPr marL="2971800" indent="-228600" defTabSz="124460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7pPr>
              <a:lvl8pPr marL="3429000" indent="-228600" defTabSz="124460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8pPr>
              <a:lvl9pPr marL="3886200" indent="-228600" defTabSz="124460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9pPr>
            </a:lstStyle>
            <a:p>
              <a:pPr algn="ctr">
                <a:lnSpc>
                  <a:spcPct val="90000"/>
                </a:lnSpc>
                <a:spcBef>
                  <a:spcPct val="0"/>
                </a:spcBef>
                <a:spcAft>
                  <a:spcPct val="35000"/>
                </a:spcAft>
                <a:buClrTx/>
                <a:buSzTx/>
                <a:buFontTx/>
                <a:buNone/>
                <a:defRPr/>
              </a:pPr>
              <a:r>
                <a:rPr lang="zh-CN" altLang="en-US" sz="1800" b="1" smtClean="0">
                  <a:solidFill>
                    <a:srgbClr val="808080"/>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sym typeface="微软雅黑" panose="020B0503020204020204" pitchFamily="34" charset="-122"/>
                </a:rPr>
                <a:t> </a:t>
              </a:r>
              <a:r>
                <a:rPr lang="zh-CN" altLang="en-US" sz="1800" b="1" smtClean="0">
                  <a:solidFill>
                    <a:schemeClr val="tx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sym typeface="微软雅黑" panose="020B0503020204020204" pitchFamily="34" charset="-122"/>
                </a:rPr>
                <a:t>监督评估</a:t>
              </a:r>
            </a:p>
          </p:txBody>
        </p:sp>
      </p:grpSp>
      <p:grpSp>
        <p:nvGrpSpPr>
          <p:cNvPr id="24583" name="Group 15"/>
          <p:cNvGrpSpPr>
            <a:grpSpLocks/>
          </p:cNvGrpSpPr>
          <p:nvPr/>
        </p:nvGrpSpPr>
        <p:grpSpPr bwMode="auto">
          <a:xfrm>
            <a:off x="274638" y="5419725"/>
            <a:ext cx="1503362" cy="752475"/>
            <a:chOff x="0" y="0"/>
            <a:chExt cx="1787373" cy="1137955"/>
          </a:xfrm>
        </p:grpSpPr>
        <p:sp>
          <p:nvSpPr>
            <p:cNvPr id="42004" name="圆角矩形 39"/>
            <p:cNvSpPr>
              <a:spLocks noChangeArrowheads="1"/>
            </p:cNvSpPr>
            <p:nvPr/>
          </p:nvSpPr>
          <p:spPr bwMode="auto">
            <a:xfrm>
              <a:off x="35860" y="0"/>
              <a:ext cx="1751513" cy="1137955"/>
            </a:xfrm>
            <a:prstGeom prst="roundRect">
              <a:avLst>
                <a:gd name="adj" fmla="val 16667"/>
              </a:avLst>
            </a:prstGeom>
            <a:gradFill rotWithShape="1">
              <a:gsLst>
                <a:gs pos="0">
                  <a:srgbClr val="D8EBFF"/>
                </a:gs>
                <a:gs pos="50000">
                  <a:srgbClr val="C7E2FF"/>
                </a:gs>
                <a:gs pos="100000">
                  <a:srgbClr val="BEDFFF"/>
                </a:gs>
              </a:gsLst>
              <a:lin ang="5400000"/>
            </a:gradFill>
            <a:ln w="6350">
              <a:solidFill>
                <a:schemeClr val="accent1"/>
              </a:solidFill>
              <a:round/>
            </a:ln>
          </p:spPr>
          <p:txBody>
            <a:bodyPr/>
            <a:lstStyle>
              <a:lvl1pPr algn="just">
                <a:lnSpc>
                  <a:spcPct val="110000"/>
                </a:lnSpc>
                <a:spcBef>
                  <a:spcPts val="1800"/>
                </a:spcBef>
                <a:buClr>
                  <a:schemeClr val="accent1"/>
                </a:buClr>
                <a:buSzPct val="130000"/>
                <a:buBlip>
                  <a:blip r:embed="rId2"/>
                </a:buBlip>
                <a:defRPr sz="2400">
                  <a:solidFill>
                    <a:srgbClr val="303030"/>
                  </a:solidFill>
                  <a:latin typeface="Arial" panose="020B0604020202020204" pitchFamily="34" charset="0"/>
                  <a:ea typeface="黑体" panose="02010609060101010101" pitchFamily="49" charset="-122"/>
                </a:defRPr>
              </a:lvl1pPr>
              <a:lvl2pPr marL="742950" indent="-285750" algn="just" defTabSz="0">
                <a:lnSpc>
                  <a:spcPct val="110000"/>
                </a:lnSpc>
                <a:buClr>
                  <a:srgbClr val="303030"/>
                </a:buClr>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2pPr>
              <a:lvl3pPr marL="11430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3pPr>
              <a:lvl4pPr marL="16002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4pPr>
              <a:lvl5pPr marL="20574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5pPr>
              <a:lvl6pPr marL="25146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6pPr>
              <a:lvl7pPr marL="29718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7pPr>
              <a:lvl8pPr marL="34290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8pPr>
              <a:lvl9pPr marL="38862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9pPr>
            </a:lstStyle>
            <a:p>
              <a:pPr algn="l">
                <a:lnSpc>
                  <a:spcPct val="100000"/>
                </a:lnSpc>
                <a:spcBef>
                  <a:spcPct val="0"/>
                </a:spcBef>
                <a:buClrTx/>
                <a:buSzTx/>
                <a:buFontTx/>
                <a:buNone/>
                <a:defRPr/>
              </a:pPr>
              <a:endParaRPr lang="zh-CN" altLang="en-US" sz="1600" b="1" smtClean="0">
                <a:solidFill>
                  <a:schemeClr val="tx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sym typeface="微软雅黑" panose="020B0503020204020204" pitchFamily="34" charset="-122"/>
              </a:endParaRPr>
            </a:p>
          </p:txBody>
        </p:sp>
        <p:sp>
          <p:nvSpPr>
            <p:cNvPr id="42005" name="圆角矩形 4"/>
            <p:cNvSpPr>
              <a:spLocks noChangeArrowheads="1"/>
            </p:cNvSpPr>
            <p:nvPr/>
          </p:nvSpPr>
          <p:spPr bwMode="auto">
            <a:xfrm>
              <a:off x="0" y="21607"/>
              <a:ext cx="1787373" cy="1027521"/>
            </a:xfrm>
            <a:prstGeom prst="rect">
              <a:avLst/>
            </a:prstGeom>
            <a:gradFill rotWithShape="1">
              <a:gsLst>
                <a:gs pos="0">
                  <a:srgbClr val="D8EBFF"/>
                </a:gs>
                <a:gs pos="50000">
                  <a:srgbClr val="C7E2FF"/>
                </a:gs>
                <a:gs pos="100000">
                  <a:srgbClr val="BEDFFF"/>
                </a:gs>
              </a:gsLst>
              <a:lin ang="5400000"/>
            </a:gradFill>
            <a:ln w="6350">
              <a:solidFill>
                <a:schemeClr val="accent1"/>
              </a:solidFill>
              <a:miter lim="800000"/>
            </a:ln>
          </p:spPr>
          <p:txBody>
            <a:bodyPr lIns="98474" tIns="98474" rIns="98474" bIns="98474" anchor="ctr"/>
            <a:lstStyle>
              <a:lvl1pPr algn="just" defTabSz="1244600">
                <a:lnSpc>
                  <a:spcPct val="110000"/>
                </a:lnSpc>
                <a:spcBef>
                  <a:spcPts val="1800"/>
                </a:spcBef>
                <a:buClr>
                  <a:schemeClr val="accent1"/>
                </a:buClr>
                <a:buSzPct val="130000"/>
                <a:buBlip>
                  <a:blip r:embed="rId2"/>
                </a:buBlip>
                <a:defRPr sz="2400">
                  <a:solidFill>
                    <a:srgbClr val="303030"/>
                  </a:solidFill>
                  <a:latin typeface="Arial" panose="020B0604020202020204" pitchFamily="34" charset="0"/>
                  <a:ea typeface="黑体" panose="02010609060101010101" pitchFamily="49" charset="-122"/>
                </a:defRPr>
              </a:lvl1pPr>
              <a:lvl2pPr marL="742950" indent="-285750" algn="just" defTabSz="1244600">
                <a:lnSpc>
                  <a:spcPct val="110000"/>
                </a:lnSpc>
                <a:buClr>
                  <a:srgbClr val="303030"/>
                </a:buClr>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2pPr>
              <a:lvl3pPr marL="1143000" indent="-228600" defTabSz="124460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3pPr>
              <a:lvl4pPr marL="1600200" indent="-228600" defTabSz="124460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4pPr>
              <a:lvl5pPr marL="2057400" indent="-228600" defTabSz="124460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5pPr>
              <a:lvl6pPr marL="2514600" indent="-228600" defTabSz="124460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6pPr>
              <a:lvl7pPr marL="2971800" indent="-228600" defTabSz="124460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7pPr>
              <a:lvl8pPr marL="3429000" indent="-228600" defTabSz="124460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8pPr>
              <a:lvl9pPr marL="3886200" indent="-228600" defTabSz="124460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9pPr>
            </a:lstStyle>
            <a:p>
              <a:pPr algn="ctr">
                <a:lnSpc>
                  <a:spcPct val="90000"/>
                </a:lnSpc>
                <a:spcBef>
                  <a:spcPct val="0"/>
                </a:spcBef>
                <a:spcAft>
                  <a:spcPct val="35000"/>
                </a:spcAft>
                <a:buClrTx/>
                <a:buSzTx/>
                <a:buFontTx/>
                <a:buNone/>
                <a:defRPr/>
              </a:pPr>
              <a:r>
                <a:rPr lang="zh-CN" altLang="en-US" sz="1800" b="1" smtClean="0">
                  <a:solidFill>
                    <a:schemeClr val="tx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sym typeface="微软雅黑" panose="020B0503020204020204" pitchFamily="34" charset="-122"/>
                </a:rPr>
                <a:t>信息系统</a:t>
              </a:r>
            </a:p>
          </p:txBody>
        </p:sp>
      </p:grpSp>
      <p:sp>
        <p:nvSpPr>
          <p:cNvPr id="24584" name="Text Box 47"/>
          <p:cNvSpPr txBox="1">
            <a:spLocks noChangeArrowheads="1"/>
          </p:cNvSpPr>
          <p:nvPr/>
        </p:nvSpPr>
        <p:spPr bwMode="auto">
          <a:xfrm>
            <a:off x="2154238" y="1989138"/>
            <a:ext cx="6500812" cy="501650"/>
          </a:xfrm>
          <a:prstGeom prst="rect">
            <a:avLst/>
          </a:prstGeom>
          <a:noFill/>
          <a:ln w="9525">
            <a:noFill/>
            <a:miter lim="800000"/>
            <a:headEnd/>
            <a:tailEnd/>
          </a:ln>
          <a:effectLst>
            <a:prstShdw prst="shdw17" dist="17961" dir="2700000">
              <a:srgbClr val="999999">
                <a:alpha val="50000"/>
              </a:srgbClr>
            </a:prstShdw>
          </a:effectLst>
        </p:spPr>
        <p:txBody>
          <a:bodyPr>
            <a:spAutoFit/>
          </a:bodyPr>
          <a:lstStyle/>
          <a:p>
            <a:pPr algn="ctr">
              <a:lnSpc>
                <a:spcPts val="3225"/>
              </a:lnSpc>
              <a:spcAft>
                <a:spcPct val="30000"/>
              </a:spcAft>
            </a:pPr>
            <a:r>
              <a:rPr lang="zh-CN" altLang="en-US" sz="3300" b="1">
                <a:solidFill>
                  <a:srgbClr val="000099"/>
                </a:solidFill>
                <a:latin typeface="仿宋" pitchFamily="49" charset="-122"/>
                <a:ea typeface="仿宋" pitchFamily="49" charset="-122"/>
                <a:sym typeface="微软雅黑" pitchFamily="34" charset="-122"/>
              </a:rPr>
              <a:t>发挥重要的战略咨询作用</a:t>
            </a:r>
          </a:p>
        </p:txBody>
      </p:sp>
      <p:sp>
        <p:nvSpPr>
          <p:cNvPr id="41995" name="Line 48"/>
          <p:cNvSpPr>
            <a:spLocks noChangeShapeType="1"/>
          </p:cNvSpPr>
          <p:nvPr/>
        </p:nvSpPr>
        <p:spPr bwMode="auto">
          <a:xfrm flipV="1">
            <a:off x="2151063" y="2582863"/>
            <a:ext cx="6040437" cy="12700"/>
          </a:xfrm>
          <a:prstGeom prst="line">
            <a:avLst/>
          </a:prstGeom>
          <a:noFill/>
          <a:ln w="6350">
            <a:solidFill>
              <a:schemeClr val="accent1"/>
            </a:solidFill>
            <a:round/>
          </a:ln>
          <a:effectLst>
            <a:prstShdw prst="shdw17" dist="17961" dir="2700000">
              <a:srgbClr val="5C7A99">
                <a:alpha val="50000"/>
              </a:srgbClr>
            </a:prstShdw>
          </a:effectLst>
        </p:spPr>
        <p:txBody>
          <a:bodyPr wrap="none" anchor="ctr"/>
          <a:lstStyle/>
          <a:p>
            <a:pPr eaLnBrk="0" hangingPunct="0">
              <a:defRPr/>
            </a:pPr>
            <a:endParaRPr lang="zh-CN" altLang="en-US" b="1">
              <a:effectLst>
                <a:outerShdw blurRad="38100" dist="38100" dir="2700000" algn="tl">
                  <a:srgbClr val="000000">
                    <a:alpha val="43137"/>
                  </a:srgbClr>
                </a:outerShdw>
              </a:effectLst>
              <a:latin typeface="仿宋" panose="02010609060101010101" pitchFamily="49" charset="-122"/>
              <a:ea typeface="仿宋" panose="02010609060101010101" pitchFamily="49" charset="-122"/>
            </a:endParaRPr>
          </a:p>
        </p:txBody>
      </p:sp>
      <p:sp>
        <p:nvSpPr>
          <p:cNvPr id="41996" name="Line 49"/>
          <p:cNvSpPr>
            <a:spLocks noChangeShapeType="1"/>
          </p:cNvSpPr>
          <p:nvPr/>
        </p:nvSpPr>
        <p:spPr bwMode="auto">
          <a:xfrm>
            <a:off x="2151063" y="2593975"/>
            <a:ext cx="0" cy="677863"/>
          </a:xfrm>
          <a:prstGeom prst="line">
            <a:avLst/>
          </a:prstGeom>
          <a:noFill/>
          <a:ln w="6350">
            <a:solidFill>
              <a:schemeClr val="accent1"/>
            </a:solidFill>
            <a:round/>
          </a:ln>
          <a:effectLst>
            <a:prstShdw prst="shdw17" dist="17961" dir="2700000">
              <a:srgbClr val="5C7A99">
                <a:alpha val="50000"/>
              </a:srgbClr>
            </a:prstShdw>
          </a:effectLst>
        </p:spPr>
        <p:txBody>
          <a:bodyPr wrap="none" anchor="ctr"/>
          <a:lstStyle/>
          <a:p>
            <a:pPr eaLnBrk="0" hangingPunct="0">
              <a:defRPr/>
            </a:pPr>
            <a:endParaRPr lang="zh-CN" altLang="en-US" b="1">
              <a:effectLst>
                <a:outerShdw blurRad="38100" dist="38100" dir="2700000" algn="tl">
                  <a:srgbClr val="000000">
                    <a:alpha val="43137"/>
                  </a:srgbClr>
                </a:outerShdw>
              </a:effectLst>
              <a:latin typeface="仿宋" panose="02010609060101010101" pitchFamily="49" charset="-122"/>
              <a:ea typeface="仿宋" panose="02010609060101010101" pitchFamily="49" charset="-122"/>
            </a:endParaRPr>
          </a:p>
        </p:txBody>
      </p:sp>
      <p:sp>
        <p:nvSpPr>
          <p:cNvPr id="41997" name="Line 50"/>
          <p:cNvSpPr>
            <a:spLocks noChangeShapeType="1"/>
          </p:cNvSpPr>
          <p:nvPr/>
        </p:nvSpPr>
        <p:spPr bwMode="auto">
          <a:xfrm flipH="1">
            <a:off x="1806575" y="3284538"/>
            <a:ext cx="333375" cy="0"/>
          </a:xfrm>
          <a:prstGeom prst="line">
            <a:avLst/>
          </a:prstGeom>
          <a:noFill/>
          <a:ln w="6350">
            <a:solidFill>
              <a:schemeClr val="accent1"/>
            </a:solidFill>
            <a:round/>
          </a:ln>
          <a:effectLst>
            <a:prstShdw prst="shdw17" dist="17961" dir="2700000">
              <a:srgbClr val="5C7A99">
                <a:alpha val="50000"/>
              </a:srgbClr>
            </a:prstShdw>
          </a:effectLst>
        </p:spPr>
        <p:txBody>
          <a:bodyPr wrap="none" anchor="ctr"/>
          <a:lstStyle/>
          <a:p>
            <a:pPr eaLnBrk="0" hangingPunct="0">
              <a:defRPr/>
            </a:pPr>
            <a:endParaRPr lang="zh-CN" altLang="en-US" b="1">
              <a:effectLst>
                <a:outerShdw blurRad="38100" dist="38100" dir="2700000" algn="tl">
                  <a:srgbClr val="000000">
                    <a:alpha val="43137"/>
                  </a:srgbClr>
                </a:outerShdw>
              </a:effectLst>
              <a:latin typeface="仿宋" panose="02010609060101010101" pitchFamily="49" charset="-122"/>
              <a:ea typeface="仿宋" panose="02010609060101010101" pitchFamily="49" charset="-122"/>
            </a:endParaRPr>
          </a:p>
        </p:txBody>
      </p:sp>
      <p:grpSp>
        <p:nvGrpSpPr>
          <p:cNvPr id="6" name="Group 22"/>
          <p:cNvGrpSpPr>
            <a:grpSpLocks/>
          </p:cNvGrpSpPr>
          <p:nvPr/>
        </p:nvGrpSpPr>
        <p:grpSpPr bwMode="auto">
          <a:xfrm>
            <a:off x="274638" y="2921000"/>
            <a:ext cx="1512887" cy="750888"/>
            <a:chOff x="0" y="0"/>
            <a:chExt cx="1806255" cy="1137955"/>
          </a:xfrm>
        </p:grpSpPr>
        <p:sp>
          <p:nvSpPr>
            <p:cNvPr id="42002" name="圆角矩形 29"/>
            <p:cNvSpPr>
              <a:spLocks noChangeArrowheads="1"/>
            </p:cNvSpPr>
            <p:nvPr/>
          </p:nvSpPr>
          <p:spPr bwMode="auto">
            <a:xfrm>
              <a:off x="0" y="0"/>
              <a:ext cx="1806255" cy="1137955"/>
            </a:xfrm>
            <a:prstGeom prst="roundRect">
              <a:avLst>
                <a:gd name="adj" fmla="val 16667"/>
              </a:avLst>
            </a:prstGeom>
            <a:gradFill rotWithShape="1">
              <a:gsLst>
                <a:gs pos="0">
                  <a:srgbClr val="D8EBFF"/>
                </a:gs>
                <a:gs pos="50000">
                  <a:srgbClr val="C7E2FF"/>
                </a:gs>
                <a:gs pos="100000">
                  <a:srgbClr val="BEDFFF"/>
                </a:gs>
              </a:gsLst>
              <a:lin ang="5400000"/>
            </a:gradFill>
            <a:ln w="6350">
              <a:solidFill>
                <a:schemeClr val="accent1"/>
              </a:solidFill>
              <a:round/>
            </a:ln>
          </p:spPr>
          <p:txBody>
            <a:bodyPr/>
            <a:lstStyle>
              <a:lvl1pPr algn="just">
                <a:lnSpc>
                  <a:spcPct val="110000"/>
                </a:lnSpc>
                <a:spcBef>
                  <a:spcPts val="1800"/>
                </a:spcBef>
                <a:buClr>
                  <a:schemeClr val="accent1"/>
                </a:buClr>
                <a:buSzPct val="130000"/>
                <a:buBlip>
                  <a:blip r:embed="rId2"/>
                </a:buBlip>
                <a:defRPr sz="2400">
                  <a:solidFill>
                    <a:srgbClr val="303030"/>
                  </a:solidFill>
                  <a:latin typeface="Arial" panose="020B0604020202020204" pitchFamily="34" charset="0"/>
                  <a:ea typeface="黑体" panose="02010609060101010101" pitchFamily="49" charset="-122"/>
                </a:defRPr>
              </a:lvl1pPr>
              <a:lvl2pPr marL="742950" indent="-285750" algn="just" defTabSz="0">
                <a:lnSpc>
                  <a:spcPct val="110000"/>
                </a:lnSpc>
                <a:buClr>
                  <a:srgbClr val="303030"/>
                </a:buClr>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2pPr>
              <a:lvl3pPr marL="11430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3pPr>
              <a:lvl4pPr marL="16002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4pPr>
              <a:lvl5pPr marL="20574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5pPr>
              <a:lvl6pPr marL="25146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6pPr>
              <a:lvl7pPr marL="29718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7pPr>
              <a:lvl8pPr marL="34290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8pPr>
              <a:lvl9pPr marL="38862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9pPr>
            </a:lstStyle>
            <a:p>
              <a:pPr algn="l">
                <a:lnSpc>
                  <a:spcPct val="100000"/>
                </a:lnSpc>
                <a:spcBef>
                  <a:spcPct val="0"/>
                </a:spcBef>
                <a:buClrTx/>
                <a:buSzTx/>
                <a:buFontTx/>
                <a:buNone/>
                <a:defRPr/>
              </a:pPr>
              <a:endParaRPr lang="zh-CN" altLang="en-US" sz="1600" b="1" smtClean="0">
                <a:solidFill>
                  <a:schemeClr val="tx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sym typeface="微软雅黑" panose="020B0503020204020204" pitchFamily="34" charset="-122"/>
              </a:endParaRPr>
            </a:p>
          </p:txBody>
        </p:sp>
        <p:sp>
          <p:nvSpPr>
            <p:cNvPr id="42003" name="圆角矩形 4"/>
            <p:cNvSpPr>
              <a:spLocks noChangeArrowheads="1"/>
            </p:cNvSpPr>
            <p:nvPr/>
          </p:nvSpPr>
          <p:spPr bwMode="auto">
            <a:xfrm>
              <a:off x="0" y="21653"/>
              <a:ext cx="1806255" cy="1027286"/>
            </a:xfrm>
            <a:prstGeom prst="rect">
              <a:avLst/>
            </a:prstGeom>
            <a:gradFill rotWithShape="1">
              <a:gsLst>
                <a:gs pos="0">
                  <a:srgbClr val="D8EBFF"/>
                </a:gs>
                <a:gs pos="50000">
                  <a:srgbClr val="C7E2FF"/>
                </a:gs>
                <a:gs pos="100000">
                  <a:srgbClr val="BEDFFF"/>
                </a:gs>
              </a:gsLst>
              <a:lin ang="5400000"/>
            </a:gradFill>
            <a:ln w="6350">
              <a:solidFill>
                <a:schemeClr val="accent1"/>
              </a:solidFill>
              <a:miter lim="800000"/>
            </a:ln>
          </p:spPr>
          <p:txBody>
            <a:bodyPr lIns="98474" tIns="98474" rIns="98474" bIns="98474" anchor="ctr"/>
            <a:lstStyle>
              <a:lvl1pPr algn="just" defTabSz="1244600">
                <a:lnSpc>
                  <a:spcPct val="110000"/>
                </a:lnSpc>
                <a:spcBef>
                  <a:spcPts val="1800"/>
                </a:spcBef>
                <a:buClr>
                  <a:schemeClr val="accent1"/>
                </a:buClr>
                <a:buSzPct val="130000"/>
                <a:buBlip>
                  <a:blip r:embed="rId2"/>
                </a:buBlip>
                <a:defRPr sz="2400">
                  <a:solidFill>
                    <a:srgbClr val="303030"/>
                  </a:solidFill>
                  <a:latin typeface="Arial" panose="020B0604020202020204" pitchFamily="34" charset="0"/>
                  <a:ea typeface="黑体" panose="02010609060101010101" pitchFamily="49" charset="-122"/>
                </a:defRPr>
              </a:lvl1pPr>
              <a:lvl2pPr marL="742950" indent="-285750" algn="just" defTabSz="1244600">
                <a:lnSpc>
                  <a:spcPct val="110000"/>
                </a:lnSpc>
                <a:buClr>
                  <a:srgbClr val="303030"/>
                </a:buClr>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2pPr>
              <a:lvl3pPr marL="1143000" indent="-228600" defTabSz="124460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3pPr>
              <a:lvl4pPr marL="1600200" indent="-228600" defTabSz="124460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4pPr>
              <a:lvl5pPr marL="2057400" indent="-228600" defTabSz="124460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5pPr>
              <a:lvl6pPr marL="2514600" indent="-228600" defTabSz="124460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6pPr>
              <a:lvl7pPr marL="2971800" indent="-228600" defTabSz="124460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7pPr>
              <a:lvl8pPr marL="3429000" indent="-228600" defTabSz="124460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8pPr>
              <a:lvl9pPr marL="3886200" indent="-228600" defTabSz="124460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9pPr>
            </a:lstStyle>
            <a:p>
              <a:pPr algn="ctr">
                <a:lnSpc>
                  <a:spcPct val="90000"/>
                </a:lnSpc>
                <a:spcBef>
                  <a:spcPct val="0"/>
                </a:spcBef>
                <a:spcAft>
                  <a:spcPct val="35000"/>
                </a:spcAft>
                <a:buClrTx/>
                <a:buSzTx/>
                <a:buFontTx/>
                <a:buNone/>
                <a:defRPr/>
              </a:pPr>
              <a:r>
                <a:rPr lang="zh-CN" altLang="en-US" sz="1800" b="1" dirty="0" smtClean="0">
                  <a:solidFill>
                    <a:srgbClr val="CC0000"/>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sym typeface="微软雅黑" panose="020B0503020204020204" pitchFamily="34" charset="-122"/>
                </a:rPr>
                <a:t>特邀咨评委</a:t>
              </a:r>
            </a:p>
          </p:txBody>
        </p:sp>
      </p:grpSp>
      <p:sp>
        <p:nvSpPr>
          <p:cNvPr id="24" name="标题 1"/>
          <p:cNvSpPr txBox="1">
            <a:spLocks noChangeArrowheads="1"/>
          </p:cNvSpPr>
          <p:nvPr/>
        </p:nvSpPr>
        <p:spPr bwMode="auto">
          <a:xfrm>
            <a:off x="34925" y="188913"/>
            <a:ext cx="9055100" cy="1055687"/>
          </a:xfrm>
          <a:prstGeom prst="rect">
            <a:avLst/>
          </a:prstGeom>
          <a:noFill/>
          <a:ln w="9525">
            <a:noFill/>
            <a:miter lim="800000"/>
          </a:ln>
        </p:spPr>
        <p:txBody>
          <a:bodyPr lIns="88375" tIns="44189" rIns="88375" bIns="44189" anchor="ctr"/>
          <a:lstStyle/>
          <a:p>
            <a:pPr algn="ctr" defTabSz="956945">
              <a:defRPr/>
            </a:pPr>
            <a:r>
              <a:rPr lang="zh-CN" altLang="en-US" b="1" dirty="0">
                <a:solidFill>
                  <a:srgbClr val="000099"/>
                </a:solidFill>
                <a:latin typeface="+mj-ea"/>
                <a:ea typeface="+mj-ea"/>
                <a:sym typeface="微软雅黑" panose="020B0503020204020204" pitchFamily="34" charset="-122"/>
              </a:rPr>
              <a:t>科技管理平台建设取得重要进展</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mph" presetSubtype="0" fill="hold" nodeType="withEffect">
                                  <p:stCondLst>
                                    <p:cond delay="0"/>
                                  </p:stCondLst>
                                  <p:childTnLst>
                                    <p:animScale>
                                      <p:cBhvr>
                                        <p:cTn id="6" dur="500" fill="hold"/>
                                        <p:tgtEl>
                                          <p:spTgt spid="6"/>
                                        </p:tgtEl>
                                      </p:cBhvr>
                                      <p:by x="120000" y="12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矩形 1702913"/>
          <p:cNvSpPr>
            <a:spLocks noChangeArrowheads="1"/>
          </p:cNvSpPr>
          <p:nvPr/>
        </p:nvSpPr>
        <p:spPr bwMode="auto">
          <a:xfrm>
            <a:off x="179388" y="1052513"/>
            <a:ext cx="8642350" cy="3786187"/>
          </a:xfrm>
          <a:prstGeom prst="rect">
            <a:avLst/>
          </a:prstGeom>
          <a:noFill/>
          <a:ln w="9525">
            <a:noFill/>
            <a:miter lim="800000"/>
            <a:headEnd/>
            <a:tailEnd/>
          </a:ln>
        </p:spPr>
        <p:txBody>
          <a:bodyPr>
            <a:spAutoFit/>
          </a:bodyPr>
          <a:lstStyle/>
          <a:p>
            <a:pPr>
              <a:buFont typeface="Arial" pitchFamily="34" charset="0"/>
              <a:buNone/>
            </a:pPr>
            <a:endParaRPr lang="zh-CN" altLang="en-US" sz="2400" b="1" noProof="1">
              <a:solidFill>
                <a:srgbClr val="000099"/>
              </a:solidFill>
              <a:latin typeface="宋体" pitchFamily="2" charset="-122"/>
            </a:endParaRPr>
          </a:p>
          <a:p>
            <a:pPr>
              <a:buFont typeface="Arial" pitchFamily="34" charset="0"/>
              <a:buNone/>
            </a:pPr>
            <a:r>
              <a:rPr lang="zh-CN" altLang="en-US" sz="2400" b="1" noProof="1">
                <a:solidFill>
                  <a:srgbClr val="000099"/>
                </a:solidFill>
                <a:latin typeface="宋体" pitchFamily="2" charset="-122"/>
                <a:ea typeface="黑体" pitchFamily="49" charset="-122"/>
              </a:rPr>
              <a:t>　　需行文提出书面申请</a:t>
            </a:r>
            <a:endParaRPr lang="zh-CN" altLang="zh-CN" sz="2400" b="1" noProof="1">
              <a:solidFill>
                <a:srgbClr val="000099"/>
              </a:solidFill>
              <a:latin typeface="宋体" pitchFamily="2" charset="-122"/>
            </a:endParaRPr>
          </a:p>
          <a:p>
            <a:pPr>
              <a:buFont typeface="Arial" pitchFamily="34" charset="0"/>
              <a:buNone/>
            </a:pPr>
            <a:endParaRPr lang="zh-CN" altLang="zh-CN" sz="2400" b="1" noProof="1">
              <a:solidFill>
                <a:srgbClr val="000099"/>
              </a:solidFill>
              <a:latin typeface="宋体" pitchFamily="2" charset="-122"/>
            </a:endParaRPr>
          </a:p>
          <a:p>
            <a:pPr>
              <a:buFont typeface="Arial" pitchFamily="34" charset="0"/>
              <a:buNone/>
            </a:pPr>
            <a:r>
              <a:rPr lang="zh-CN" altLang="en-US" sz="2400" b="1" noProof="1">
                <a:solidFill>
                  <a:srgbClr val="000099"/>
                </a:solidFill>
                <a:latin typeface="宋体" pitchFamily="2" charset="-122"/>
                <a:ea typeface="黑体" pitchFamily="49" charset="-122"/>
              </a:rPr>
              <a:t>　　</a:t>
            </a:r>
            <a:r>
              <a:rPr lang="zh-CN" altLang="zh-CN" sz="2400" b="1" noProof="1">
                <a:solidFill>
                  <a:srgbClr val="000099"/>
                </a:solidFill>
                <a:latin typeface="宋体" pitchFamily="2" charset="-122"/>
                <a:ea typeface="黑体" pitchFamily="49" charset="-122"/>
              </a:rPr>
              <a:t>1</a:t>
            </a:r>
            <a:r>
              <a:rPr lang="zh-CN" altLang="en-US" sz="2400" b="1" noProof="1">
                <a:solidFill>
                  <a:srgbClr val="000099"/>
                </a:solidFill>
                <a:latin typeface="宋体" pitchFamily="2" charset="-122"/>
                <a:ea typeface="黑体" pitchFamily="49" charset="-122"/>
              </a:rPr>
              <a:t>、需要调整或变更项目名称、承担单位、研究开发内容、考核指标等重要内容的；</a:t>
            </a:r>
            <a:endParaRPr lang="zh-CN" altLang="en-US" sz="2400" b="1" noProof="1">
              <a:solidFill>
                <a:srgbClr val="000099"/>
              </a:solidFill>
              <a:latin typeface="宋体" pitchFamily="2" charset="-122"/>
            </a:endParaRPr>
          </a:p>
          <a:p>
            <a:pPr>
              <a:buFont typeface="Arial" pitchFamily="34" charset="0"/>
              <a:buNone/>
            </a:pPr>
            <a:endParaRPr lang="zh-CN" altLang="en-US" sz="2400" b="1" noProof="1">
              <a:solidFill>
                <a:srgbClr val="000099"/>
              </a:solidFill>
              <a:latin typeface="宋体" pitchFamily="2" charset="-122"/>
            </a:endParaRPr>
          </a:p>
          <a:p>
            <a:pPr>
              <a:buFont typeface="Arial" pitchFamily="34" charset="0"/>
              <a:buNone/>
            </a:pPr>
            <a:r>
              <a:rPr lang="zh-CN" altLang="en-US" sz="2400" b="1" noProof="1">
                <a:solidFill>
                  <a:srgbClr val="000099"/>
                </a:solidFill>
                <a:latin typeface="宋体" pitchFamily="2" charset="-122"/>
                <a:ea typeface="黑体" pitchFamily="49" charset="-122"/>
              </a:rPr>
              <a:t>　　</a:t>
            </a:r>
            <a:r>
              <a:rPr lang="zh-CN" altLang="zh-CN" sz="2400" b="1" noProof="1">
                <a:solidFill>
                  <a:srgbClr val="000099"/>
                </a:solidFill>
                <a:latin typeface="宋体" pitchFamily="2" charset="-122"/>
                <a:ea typeface="黑体" pitchFamily="49" charset="-122"/>
              </a:rPr>
              <a:t>2</a:t>
            </a:r>
            <a:r>
              <a:rPr lang="zh-CN" altLang="en-US" sz="2400" b="1" noProof="1">
                <a:solidFill>
                  <a:srgbClr val="000099"/>
                </a:solidFill>
                <a:latin typeface="宋体" pitchFamily="2" charset="-122"/>
                <a:ea typeface="黑体" pitchFamily="49" charset="-122"/>
              </a:rPr>
              <a:t>、调整或变更项目实施地点或项目其他内容并对项目实施或成果有重大影响的；</a:t>
            </a:r>
            <a:endParaRPr lang="zh-CN" altLang="en-US" sz="2400" b="1" noProof="1">
              <a:solidFill>
                <a:srgbClr val="000099"/>
              </a:solidFill>
              <a:latin typeface="宋体" pitchFamily="2" charset="-122"/>
            </a:endParaRPr>
          </a:p>
          <a:p>
            <a:pPr>
              <a:buFont typeface="Arial" pitchFamily="34" charset="0"/>
              <a:buNone/>
            </a:pPr>
            <a:endParaRPr lang="zh-CN" altLang="en-US" sz="2400" b="1" noProof="1">
              <a:solidFill>
                <a:srgbClr val="000099"/>
              </a:solidFill>
              <a:latin typeface="宋体" pitchFamily="2" charset="-122"/>
            </a:endParaRPr>
          </a:p>
          <a:p>
            <a:pPr>
              <a:buFont typeface="Arial" pitchFamily="34" charset="0"/>
              <a:buNone/>
            </a:pPr>
            <a:r>
              <a:rPr lang="zh-CN" altLang="en-US" sz="2400" b="1" noProof="1">
                <a:solidFill>
                  <a:srgbClr val="000099"/>
                </a:solidFill>
                <a:latin typeface="宋体" pitchFamily="2" charset="-122"/>
                <a:ea typeface="黑体" pitchFamily="49" charset="-122"/>
              </a:rPr>
              <a:t>　　</a:t>
            </a:r>
            <a:r>
              <a:rPr lang="zh-CN" altLang="zh-CN" sz="2400" b="1" noProof="1">
                <a:solidFill>
                  <a:srgbClr val="000099"/>
                </a:solidFill>
                <a:latin typeface="宋体" pitchFamily="2" charset="-122"/>
                <a:ea typeface="黑体" pitchFamily="49" charset="-122"/>
              </a:rPr>
              <a:t>3</a:t>
            </a:r>
            <a:r>
              <a:rPr lang="zh-CN" altLang="en-US" sz="2400" b="1" noProof="1">
                <a:solidFill>
                  <a:srgbClr val="000099"/>
                </a:solidFill>
                <a:latin typeface="宋体" pitchFamily="2" charset="-122"/>
                <a:ea typeface="黑体" pitchFamily="49" charset="-122"/>
              </a:rPr>
              <a:t>、项目延期超过</a:t>
            </a:r>
            <a:r>
              <a:rPr lang="zh-CN" altLang="zh-CN" sz="2400" b="1" noProof="1">
                <a:solidFill>
                  <a:srgbClr val="000099"/>
                </a:solidFill>
                <a:latin typeface="宋体" pitchFamily="2" charset="-122"/>
                <a:ea typeface="黑体" pitchFamily="49" charset="-122"/>
              </a:rPr>
              <a:t>6</a:t>
            </a:r>
            <a:r>
              <a:rPr lang="zh-CN" altLang="en-US" sz="2400" b="1" noProof="1">
                <a:solidFill>
                  <a:srgbClr val="000099"/>
                </a:solidFill>
                <a:latin typeface="宋体" pitchFamily="2" charset="-122"/>
                <a:ea typeface="黑体" pitchFamily="49" charset="-122"/>
              </a:rPr>
              <a:t>个月（不含</a:t>
            </a:r>
            <a:r>
              <a:rPr lang="zh-CN" altLang="zh-CN" sz="2400" b="1" noProof="1">
                <a:solidFill>
                  <a:srgbClr val="000099"/>
                </a:solidFill>
                <a:latin typeface="宋体" pitchFamily="2" charset="-122"/>
                <a:ea typeface="黑体" pitchFamily="49" charset="-122"/>
              </a:rPr>
              <a:t>6</a:t>
            </a:r>
            <a:r>
              <a:rPr lang="zh-CN" altLang="en-US" sz="2400" b="1" noProof="1">
                <a:solidFill>
                  <a:srgbClr val="000099"/>
                </a:solidFill>
                <a:latin typeface="宋体" pitchFamily="2" charset="-122"/>
                <a:ea typeface="黑体" pitchFamily="49" charset="-122"/>
              </a:rPr>
              <a:t>个月）的。</a:t>
            </a:r>
            <a:endParaRPr lang="zh-CN" altLang="en-US" sz="2400" b="1" noProof="1">
              <a:solidFill>
                <a:srgbClr val="000099"/>
              </a:solidFill>
              <a:latin typeface="宋体" pitchFamily="2" charset="-122"/>
            </a:endParaRPr>
          </a:p>
        </p:txBody>
      </p:sp>
      <p:sp>
        <p:nvSpPr>
          <p:cNvPr id="132099" name="灯片编号占位符 2"/>
          <p:cNvSpPr>
            <a:spLocks noGrp="1" noChangeArrowheads="1"/>
          </p:cNvSpPr>
          <p:nvPr>
            <p:ph type="sldNum" sz="quarter" idx="12"/>
          </p:nvPr>
        </p:nvSpPr>
        <p:spPr bwMode="auto">
          <a:xfrm>
            <a:off x="7010400" y="6254750"/>
            <a:ext cx="2133600" cy="476250"/>
          </a:xfrm>
          <a:noFill/>
          <a:ln>
            <a:miter lim="800000"/>
            <a:headEnd/>
            <a:tailEnd/>
          </a:ln>
        </p:spPr>
        <p:txBody>
          <a:bodyPr wrap="square" tIns="45720" bIns="45720" numCol="1" anchorCtr="0" compatLnSpc="1">
            <a:prstTxWarp prst="textNoShape">
              <a:avLst/>
            </a:prstTxWarp>
          </a:bodyPr>
          <a:lstStyle/>
          <a:p>
            <a:fld id="{69FA3D74-BB3D-41BA-B174-FEC96DFF919E}" type="slidenum">
              <a:rPr lang="zh-CN" altLang="en-US" smtClean="0"/>
              <a:pPr/>
              <a:t>110</a:t>
            </a:fld>
            <a:endParaRPr lang="zh-CN" altLang="en-US" smtClean="0"/>
          </a:p>
        </p:txBody>
      </p:sp>
    </p:spTree>
    <p:custDataLst>
      <p:tags r:id="rId1"/>
    </p:custDataLst>
  </p:cSld>
  <p:clrMapOvr>
    <a:masterClrMapping/>
  </p:clrMapOvr>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矩形 1703937"/>
          <p:cNvSpPr>
            <a:spLocks noChangeArrowheads="1"/>
          </p:cNvSpPr>
          <p:nvPr/>
        </p:nvSpPr>
        <p:spPr bwMode="auto">
          <a:xfrm>
            <a:off x="0" y="857250"/>
            <a:ext cx="8642350" cy="3108325"/>
          </a:xfrm>
          <a:prstGeom prst="rect">
            <a:avLst/>
          </a:prstGeom>
          <a:noFill/>
          <a:ln w="9525">
            <a:noFill/>
            <a:miter lim="800000"/>
            <a:headEnd/>
            <a:tailEnd/>
          </a:ln>
        </p:spPr>
        <p:txBody>
          <a:bodyPr>
            <a:spAutoFit/>
          </a:bodyPr>
          <a:lstStyle/>
          <a:p>
            <a:pPr>
              <a:defRPr/>
            </a:pPr>
            <a:r>
              <a:rPr lang="zh-CN" altLang="en-US" sz="2800" b="1" dirty="0">
                <a:solidFill>
                  <a:srgbClr val="000099"/>
                </a:solidFill>
                <a:latin typeface="+mn-ea"/>
                <a:ea typeface="+mn-ea"/>
              </a:rPr>
              <a:t>（三）项目的撤销、中止</a:t>
            </a:r>
          </a:p>
          <a:p>
            <a:pPr>
              <a:defRPr/>
            </a:pPr>
            <a:endParaRPr lang="zh-CN" altLang="en-US" sz="2400" b="1" dirty="0">
              <a:solidFill>
                <a:srgbClr val="000099"/>
              </a:solidFill>
              <a:latin typeface="宋体" pitchFamily="2" charset="-122"/>
            </a:endParaRPr>
          </a:p>
          <a:p>
            <a:pPr>
              <a:defRPr/>
            </a:pPr>
            <a:r>
              <a:rPr lang="zh-CN" altLang="en-US" sz="2400" b="1" dirty="0">
                <a:solidFill>
                  <a:srgbClr val="000099"/>
                </a:solidFill>
                <a:latin typeface="宋体" pitchFamily="2" charset="-122"/>
              </a:rPr>
              <a:t>　　无法继续实施或已失去继续实施意义需要撤销或终止的项目（课题），承担单位向自治区科技厅正式行文提出书面申请。</a:t>
            </a:r>
          </a:p>
          <a:p>
            <a:pPr>
              <a:defRPr/>
            </a:pPr>
            <a:r>
              <a:rPr lang="zh-CN" altLang="en-US" sz="2400" b="1" dirty="0">
                <a:solidFill>
                  <a:srgbClr val="000099"/>
                </a:solidFill>
                <a:latin typeface="宋体" pitchFamily="2" charset="-122"/>
              </a:rPr>
              <a:t>　　财政经费支持项目（课题）的撤销或终止，项目（课题）承担单位应当对已开展工作、经费使用、已购置设备仪器、阶段性成果、知识产权等情况向自治区科技厅做出书面报告。 </a:t>
            </a:r>
          </a:p>
          <a:p>
            <a:pPr>
              <a:defRPr/>
            </a:pPr>
            <a:r>
              <a:rPr lang="zh-CN" altLang="en-US" sz="2400" b="1" dirty="0">
                <a:solidFill>
                  <a:srgbClr val="000099"/>
                </a:solidFill>
                <a:latin typeface="宋体" pitchFamily="2" charset="-122"/>
              </a:rPr>
              <a:t>　　</a:t>
            </a:r>
          </a:p>
        </p:txBody>
      </p:sp>
      <p:sp>
        <p:nvSpPr>
          <p:cNvPr id="133123" name="灯片编号占位符 2"/>
          <p:cNvSpPr>
            <a:spLocks noGrp="1" noChangeArrowheads="1"/>
          </p:cNvSpPr>
          <p:nvPr>
            <p:ph type="sldNum" sz="quarter" idx="12"/>
          </p:nvPr>
        </p:nvSpPr>
        <p:spPr bwMode="auto">
          <a:xfrm>
            <a:off x="7010400" y="6254750"/>
            <a:ext cx="2133600" cy="476250"/>
          </a:xfrm>
          <a:noFill/>
          <a:ln>
            <a:miter lim="800000"/>
            <a:headEnd/>
            <a:tailEnd/>
          </a:ln>
        </p:spPr>
        <p:txBody>
          <a:bodyPr wrap="square" tIns="45720" bIns="45720" numCol="1" anchorCtr="0" compatLnSpc="1">
            <a:prstTxWarp prst="textNoShape">
              <a:avLst/>
            </a:prstTxWarp>
          </a:bodyPr>
          <a:lstStyle/>
          <a:p>
            <a:fld id="{5330175F-3504-4585-BD12-FB13D449FE79}" type="slidenum">
              <a:rPr lang="zh-CN" altLang="en-US" smtClean="0"/>
              <a:pPr/>
              <a:t>111</a:t>
            </a:fld>
            <a:endParaRPr lang="zh-CN" altLang="en-US" smtClean="0"/>
          </a:p>
        </p:txBody>
      </p:sp>
    </p:spTree>
    <p:custDataLst>
      <p:tags r:id="rId1"/>
    </p:custDataLst>
  </p:cSld>
  <p:clrMapOvr>
    <a:masterClrMapping/>
  </p:clrMapOvr>
  <p:transition/>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矩形 1704961"/>
          <p:cNvSpPr>
            <a:spLocks noChangeArrowheads="1"/>
          </p:cNvSpPr>
          <p:nvPr/>
        </p:nvSpPr>
        <p:spPr bwMode="auto">
          <a:xfrm>
            <a:off x="142875" y="714375"/>
            <a:ext cx="8642350" cy="4586288"/>
          </a:xfrm>
          <a:prstGeom prst="rect">
            <a:avLst/>
          </a:prstGeom>
          <a:noFill/>
          <a:ln w="9525">
            <a:noFill/>
            <a:miter lim="800000"/>
            <a:headEnd/>
            <a:tailEnd/>
          </a:ln>
        </p:spPr>
        <p:txBody>
          <a:bodyPr>
            <a:spAutoFit/>
          </a:bodyPr>
          <a:lstStyle/>
          <a:p>
            <a:pPr>
              <a:defRPr/>
            </a:pPr>
            <a:r>
              <a:rPr lang="zh-CN" altLang="en-US" sz="2800" b="1" dirty="0">
                <a:solidFill>
                  <a:srgbClr val="000099"/>
                </a:solidFill>
                <a:latin typeface="+mn-ea"/>
                <a:ea typeface="+mn-ea"/>
              </a:rPr>
              <a:t>  （四）项目科技经费的调整</a:t>
            </a:r>
          </a:p>
          <a:p>
            <a:pPr>
              <a:defRPr/>
            </a:pPr>
            <a:endParaRPr lang="zh-CN" altLang="en-US" sz="2400" b="1" dirty="0">
              <a:solidFill>
                <a:srgbClr val="000099"/>
              </a:solidFill>
              <a:latin typeface="宋体" pitchFamily="2" charset="-122"/>
            </a:endParaRPr>
          </a:p>
          <a:p>
            <a:pPr>
              <a:defRPr/>
            </a:pPr>
            <a:r>
              <a:rPr lang="zh-CN" altLang="en-US" sz="2400" b="1" dirty="0">
                <a:solidFill>
                  <a:srgbClr val="000099"/>
                </a:solidFill>
                <a:latin typeface="宋体" pitchFamily="2" charset="-122"/>
              </a:rPr>
              <a:t>　　承担单位应当严格按照财政经费预算执行，一般不予调整，确有必要调整时，应当按照以下程序进行核批：</a:t>
            </a:r>
          </a:p>
          <a:p>
            <a:pPr>
              <a:defRPr/>
            </a:pPr>
            <a:r>
              <a:rPr lang="zh-CN" altLang="en-US" sz="2400" b="1" dirty="0">
                <a:solidFill>
                  <a:srgbClr val="000099"/>
                </a:solidFill>
                <a:latin typeface="宋体" pitchFamily="2" charset="-122"/>
              </a:rPr>
              <a:t>　　</a:t>
            </a:r>
            <a:r>
              <a:rPr lang="en-US" altLang="zh-CN" sz="2400" b="1" dirty="0">
                <a:solidFill>
                  <a:srgbClr val="000099"/>
                </a:solidFill>
                <a:latin typeface="宋体" pitchFamily="2" charset="-122"/>
              </a:rPr>
              <a:t>1</a:t>
            </a:r>
            <a:r>
              <a:rPr lang="zh-CN" altLang="en-US" sz="2400" b="1" dirty="0">
                <a:solidFill>
                  <a:srgbClr val="000099"/>
                </a:solidFill>
                <a:latin typeface="宋体" pitchFamily="2" charset="-122"/>
              </a:rPr>
              <a:t>、项目（课题）预算总额，应当按程序报自治区科技厅审核、自治区财政厅批准。</a:t>
            </a:r>
          </a:p>
          <a:p>
            <a:pPr>
              <a:defRPr/>
            </a:pPr>
            <a:r>
              <a:rPr lang="zh-CN" altLang="en-US" sz="2400" b="1" dirty="0">
                <a:solidFill>
                  <a:srgbClr val="000099"/>
                </a:solidFill>
                <a:latin typeface="宋体" pitchFamily="2" charset="-122"/>
              </a:rPr>
              <a:t>　　</a:t>
            </a:r>
            <a:r>
              <a:rPr lang="en-US" altLang="zh-CN" sz="2400" b="1" dirty="0">
                <a:solidFill>
                  <a:srgbClr val="000099"/>
                </a:solidFill>
                <a:latin typeface="宋体" pitchFamily="2" charset="-122"/>
              </a:rPr>
              <a:t>2</a:t>
            </a:r>
            <a:r>
              <a:rPr lang="zh-CN" altLang="en-US" sz="2400" b="1" dirty="0">
                <a:solidFill>
                  <a:srgbClr val="000099"/>
                </a:solidFill>
                <a:latin typeface="宋体" pitchFamily="2" charset="-122"/>
              </a:rPr>
              <a:t>、项目（课题）总预算不变、承担单位之间以及增加或减少承担单位的预算调整，应当由承担单位提出预算调整申请，经受委托管理单位（或项目牵头单位）审核同意后报自治区科技厅批准。</a:t>
            </a:r>
            <a:endParaRPr lang="en-US" altLang="zh-CN" sz="2400" b="1" dirty="0">
              <a:solidFill>
                <a:srgbClr val="000099"/>
              </a:solidFill>
              <a:latin typeface="宋体" pitchFamily="2" charset="-122"/>
            </a:endParaRPr>
          </a:p>
          <a:p>
            <a:pPr>
              <a:defRPr/>
            </a:pPr>
            <a:r>
              <a:rPr lang="en-US" altLang="zh-CN" sz="2400" b="1" dirty="0">
                <a:solidFill>
                  <a:srgbClr val="000099"/>
                </a:solidFill>
                <a:latin typeface="宋体" pitchFamily="2" charset="-122"/>
              </a:rPr>
              <a:t>    3</a:t>
            </a:r>
            <a:r>
              <a:rPr lang="zh-CN" altLang="en-US" sz="2400" b="1" dirty="0">
                <a:solidFill>
                  <a:srgbClr val="000099"/>
                </a:solidFill>
                <a:latin typeface="宋体" pitchFamily="2" charset="-122"/>
              </a:rPr>
              <a:t>、劳务费、专家咨询费和管理费预算一般不予调整。</a:t>
            </a:r>
            <a:endParaRPr lang="en-US" altLang="zh-CN" sz="2400" b="1" dirty="0">
              <a:solidFill>
                <a:srgbClr val="000099"/>
              </a:solidFill>
              <a:latin typeface="宋体" pitchFamily="2" charset="-122"/>
            </a:endParaRPr>
          </a:p>
          <a:p>
            <a:pPr>
              <a:defRPr/>
            </a:pPr>
            <a:endParaRPr lang="zh-CN" altLang="en-US" sz="2400" b="1" dirty="0">
              <a:solidFill>
                <a:srgbClr val="000099"/>
              </a:solidFill>
              <a:latin typeface="宋体" pitchFamily="2" charset="-122"/>
            </a:endParaRPr>
          </a:p>
        </p:txBody>
      </p:sp>
      <p:sp>
        <p:nvSpPr>
          <p:cNvPr id="134147" name="灯片编号占位符 2"/>
          <p:cNvSpPr>
            <a:spLocks noGrp="1" noChangeArrowheads="1"/>
          </p:cNvSpPr>
          <p:nvPr>
            <p:ph type="sldNum" sz="quarter" idx="12"/>
          </p:nvPr>
        </p:nvSpPr>
        <p:spPr bwMode="auto">
          <a:xfrm>
            <a:off x="7010400" y="6254750"/>
            <a:ext cx="2133600" cy="476250"/>
          </a:xfrm>
          <a:noFill/>
          <a:ln>
            <a:miter lim="800000"/>
            <a:headEnd/>
            <a:tailEnd/>
          </a:ln>
        </p:spPr>
        <p:txBody>
          <a:bodyPr wrap="square" tIns="45720" bIns="45720" numCol="1" anchorCtr="0" compatLnSpc="1">
            <a:prstTxWarp prst="textNoShape">
              <a:avLst/>
            </a:prstTxWarp>
          </a:bodyPr>
          <a:lstStyle/>
          <a:p>
            <a:fld id="{49E1AA4A-C8A2-4C5E-8D61-413E182BBD87}" type="slidenum">
              <a:rPr lang="zh-CN" altLang="en-US" smtClean="0"/>
              <a:pPr/>
              <a:t>112</a:t>
            </a:fld>
            <a:endParaRPr lang="zh-CN" altLang="en-US" smtClean="0"/>
          </a:p>
        </p:txBody>
      </p:sp>
    </p:spTree>
    <p:custDataLst>
      <p:tags r:id="rId1"/>
    </p:custDataLst>
  </p:cSld>
  <p:clrMapOvr>
    <a:masterClrMapping/>
  </p:clrMapOvr>
  <p:transition/>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标题 1"/>
          <p:cNvSpPr>
            <a:spLocks noGrp="1"/>
          </p:cNvSpPr>
          <p:nvPr>
            <p:ph type="title"/>
          </p:nvPr>
        </p:nvSpPr>
        <p:spPr/>
        <p:txBody>
          <a:bodyPr/>
          <a:lstStyle/>
          <a:p>
            <a:pPr eaLnBrk="1" hangingPunct="1"/>
            <a:endParaRPr lang="zh-CN" altLang="en-US" smtClean="0"/>
          </a:p>
        </p:txBody>
      </p:sp>
      <p:pic>
        <p:nvPicPr>
          <p:cNvPr id="172034" name="Picture 2"/>
          <p:cNvPicPr>
            <a:picLocks noGrp="1" noChangeAspect="1" noChangeArrowheads="1"/>
          </p:cNvPicPr>
          <p:nvPr>
            <p:ph idx="1"/>
          </p:nvPr>
        </p:nvPicPr>
        <p:blipFill>
          <a:blip r:embed="rId2" cstate="print"/>
          <a:stretch>
            <a:fillRect/>
          </a:stretch>
        </p:blipFill>
        <p:spPr>
          <a:xfrm>
            <a:off x="2401888" y="1600200"/>
            <a:ext cx="4340225" cy="4686300"/>
          </a:xfrm>
          <a:effectLst>
            <a:prstShdw prst="shdw17" dist="17961" dir="2700000">
              <a:schemeClr val="accent1">
                <a:gamma/>
                <a:shade val="60000"/>
                <a:invGamma/>
                <a:alpha val="50000"/>
              </a:schemeClr>
            </a:prstShdw>
          </a:effectLst>
        </p:spPr>
      </p:pic>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灯片编号占位符 3"/>
          <p:cNvSpPr txBox="1">
            <a:spLocks noGrp="1"/>
          </p:cNvSpPr>
          <p:nvPr/>
        </p:nvSpPr>
        <p:spPr bwMode="auto">
          <a:xfrm>
            <a:off x="6553200" y="6356350"/>
            <a:ext cx="2133600" cy="365125"/>
          </a:xfrm>
          <a:prstGeom prst="rect">
            <a:avLst/>
          </a:prstGeom>
          <a:noFill/>
          <a:ln w="9525">
            <a:noFill/>
            <a:miter lim="800000"/>
            <a:headEnd/>
            <a:tailEnd/>
          </a:ln>
        </p:spPr>
        <p:txBody>
          <a:bodyPr lIns="95729" tIns="47867" rIns="95729" bIns="47867"/>
          <a:lstStyle/>
          <a:p>
            <a:pPr algn="r" defTabSz="957263" eaLnBrk="0" hangingPunct="0"/>
            <a:fld id="{3F248DC1-0C15-4987-AFD3-CE692C2B449A}" type="slidenum">
              <a:rPr lang="zh-CN" altLang="en-US" sz="1500" b="1">
                <a:sym typeface="Arial" pitchFamily="34" charset="0"/>
              </a:rPr>
              <a:pPr algn="r" defTabSz="957263" eaLnBrk="0" hangingPunct="0"/>
              <a:t>114</a:t>
            </a:fld>
            <a:endParaRPr lang="zh-CN" altLang="en-US" sz="1500" b="1">
              <a:sym typeface="Arial" pitchFamily="34" charset="0"/>
            </a:endParaRPr>
          </a:p>
        </p:txBody>
      </p:sp>
      <p:sp>
        <p:nvSpPr>
          <p:cNvPr id="136195" name="标题 1"/>
          <p:cNvSpPr>
            <a:spLocks noGrp="1"/>
          </p:cNvSpPr>
          <p:nvPr/>
        </p:nvSpPr>
        <p:spPr bwMode="auto">
          <a:xfrm>
            <a:off x="107950" y="4221163"/>
            <a:ext cx="8051800" cy="649287"/>
          </a:xfrm>
          <a:prstGeom prst="rect">
            <a:avLst/>
          </a:prstGeom>
          <a:noFill/>
          <a:ln w="9525">
            <a:noFill/>
            <a:miter lim="800000"/>
            <a:headEnd/>
            <a:tailEnd/>
          </a:ln>
        </p:spPr>
        <p:txBody>
          <a:bodyPr anchor="ctr"/>
          <a:lstStyle/>
          <a:p>
            <a:pPr eaLnBrk="0" hangingPunct="0"/>
            <a:r>
              <a:rPr lang="zh-CN" altLang="en-US" b="1">
                <a:solidFill>
                  <a:srgbClr val="000099"/>
                </a:solidFill>
                <a:ea typeface="黑体" pitchFamily="49" charset="-122"/>
              </a:rPr>
              <a:t>重新规范后需要上报批准的调整事项：</a:t>
            </a:r>
          </a:p>
        </p:txBody>
      </p:sp>
      <p:sp>
        <p:nvSpPr>
          <p:cNvPr id="136196" name="标题 1"/>
          <p:cNvSpPr>
            <a:spLocks noGrp="1"/>
          </p:cNvSpPr>
          <p:nvPr/>
        </p:nvSpPr>
        <p:spPr bwMode="auto">
          <a:xfrm>
            <a:off x="417513" y="4889500"/>
            <a:ext cx="8393112" cy="1484313"/>
          </a:xfrm>
          <a:prstGeom prst="rect">
            <a:avLst/>
          </a:prstGeom>
          <a:noFill/>
          <a:ln w="57150">
            <a:solidFill>
              <a:srgbClr val="FF0000"/>
            </a:solidFill>
            <a:miter lim="800000"/>
            <a:headEnd/>
            <a:tailEnd/>
          </a:ln>
        </p:spPr>
        <p:txBody>
          <a:bodyPr anchor="ctr"/>
          <a:lstStyle/>
          <a:p>
            <a:pPr marL="4763" eaLnBrk="0" hangingPunct="0">
              <a:spcBef>
                <a:spcPts val="600"/>
              </a:spcBef>
              <a:buClr>
                <a:schemeClr val="tx2"/>
              </a:buClr>
              <a:buFont typeface="Wingdings" pitchFamily="2" charset="2"/>
              <a:buNone/>
            </a:pPr>
            <a:r>
              <a:rPr lang="en-US" altLang="zh-CN" sz="2200" b="1">
                <a:solidFill>
                  <a:srgbClr val="000099"/>
                </a:solidFill>
                <a:latin typeface="宋体" pitchFamily="2" charset="-122"/>
                <a:sym typeface="Arial" pitchFamily="34" charset="0"/>
              </a:rPr>
              <a:t>1</a:t>
            </a:r>
            <a:r>
              <a:rPr lang="zh-CN" altLang="en-US" sz="2200" b="1">
                <a:solidFill>
                  <a:srgbClr val="000099"/>
                </a:solidFill>
                <a:latin typeface="宋体" pitchFamily="2" charset="-122"/>
                <a:sym typeface="Arial" pitchFamily="34" charset="0"/>
              </a:rPr>
              <a:t>、总预算的调增、承担单位变化；</a:t>
            </a:r>
          </a:p>
          <a:p>
            <a:pPr marL="4763" eaLnBrk="0" hangingPunct="0">
              <a:spcBef>
                <a:spcPts val="600"/>
              </a:spcBef>
              <a:buClr>
                <a:schemeClr val="tx2"/>
              </a:buClr>
              <a:buFont typeface="Wingdings" pitchFamily="2" charset="2"/>
              <a:buNone/>
            </a:pPr>
            <a:r>
              <a:rPr lang="en-US" altLang="zh-CN" sz="2200" b="1">
                <a:solidFill>
                  <a:srgbClr val="000099"/>
                </a:solidFill>
                <a:latin typeface="宋体" pitchFamily="2" charset="-122"/>
                <a:sym typeface="Arial" pitchFamily="34" charset="0"/>
              </a:rPr>
              <a:t>2</a:t>
            </a:r>
            <a:r>
              <a:rPr lang="zh-CN" altLang="en-US" sz="2200" b="1">
                <a:solidFill>
                  <a:srgbClr val="000099"/>
                </a:solidFill>
                <a:latin typeface="宋体" pitchFamily="2" charset="-122"/>
                <a:sym typeface="Arial" pitchFamily="34" charset="0"/>
              </a:rPr>
              <a:t>、合作单位的增减及合作单位之间的预算调整；</a:t>
            </a:r>
            <a:br>
              <a:rPr lang="zh-CN" altLang="en-US" sz="2200" b="1">
                <a:solidFill>
                  <a:srgbClr val="000099"/>
                </a:solidFill>
                <a:latin typeface="宋体" pitchFamily="2" charset="-122"/>
                <a:sym typeface="Arial" pitchFamily="34" charset="0"/>
              </a:rPr>
            </a:br>
            <a:r>
              <a:rPr lang="en-US" altLang="zh-CN" sz="2200" b="1">
                <a:solidFill>
                  <a:srgbClr val="000099"/>
                </a:solidFill>
                <a:latin typeface="宋体" pitchFamily="2" charset="-122"/>
                <a:sym typeface="Arial" pitchFamily="34" charset="0"/>
              </a:rPr>
              <a:t>3</a:t>
            </a:r>
            <a:r>
              <a:rPr lang="zh-CN" altLang="en-US" sz="2200" b="1">
                <a:solidFill>
                  <a:srgbClr val="000099"/>
                </a:solidFill>
                <a:latin typeface="宋体" pitchFamily="2" charset="-122"/>
                <a:sym typeface="Arial" pitchFamily="34" charset="0"/>
              </a:rPr>
              <a:t>、劳务费、专家咨询费、设备费各科目预算调增（原则上不得调增）。</a:t>
            </a:r>
          </a:p>
        </p:txBody>
      </p:sp>
      <p:sp>
        <p:nvSpPr>
          <p:cNvPr id="136197" name="标题 1"/>
          <p:cNvSpPr>
            <a:spLocks noChangeArrowheads="1"/>
          </p:cNvSpPr>
          <p:nvPr/>
        </p:nvSpPr>
        <p:spPr bwMode="auto">
          <a:xfrm>
            <a:off x="1381125" y="320675"/>
            <a:ext cx="6551613" cy="592138"/>
          </a:xfrm>
          <a:prstGeom prst="rect">
            <a:avLst/>
          </a:prstGeom>
          <a:noFill/>
          <a:ln w="9525">
            <a:noFill/>
            <a:miter lim="800000"/>
            <a:headEnd/>
            <a:tailEnd/>
          </a:ln>
        </p:spPr>
        <p:txBody>
          <a:bodyPr lIns="98641" tIns="49321" rIns="98641" bIns="49321" anchor="ctr">
            <a:spAutoFit/>
          </a:bodyPr>
          <a:lstStyle/>
          <a:p>
            <a:pPr eaLnBrk="0" hangingPunct="0"/>
            <a:r>
              <a:rPr lang="zh-CN" altLang="en-US" b="1">
                <a:solidFill>
                  <a:srgbClr val="000099"/>
                </a:solidFill>
                <a:ea typeface="黑体" pitchFamily="49" charset="-122"/>
                <a:sym typeface="Arial" pitchFamily="34" charset="0"/>
              </a:rPr>
              <a:t>经费调整需上报项目</a:t>
            </a:r>
          </a:p>
        </p:txBody>
      </p:sp>
      <p:sp>
        <p:nvSpPr>
          <p:cNvPr id="136198" name="日期占位符 1"/>
          <p:cNvSpPr>
            <a:spLocks noChangeArrowheads="1"/>
          </p:cNvSpPr>
          <p:nvPr/>
        </p:nvSpPr>
        <p:spPr bwMode="auto">
          <a:xfrm>
            <a:off x="457200" y="6356350"/>
            <a:ext cx="2133600" cy="365125"/>
          </a:xfrm>
          <a:prstGeom prst="rect">
            <a:avLst/>
          </a:prstGeom>
          <a:noFill/>
          <a:ln w="9525">
            <a:noFill/>
            <a:miter lim="800000"/>
            <a:headEnd/>
            <a:tailEnd/>
          </a:ln>
        </p:spPr>
        <p:txBody>
          <a:bodyPr anchor="ctr"/>
          <a:lstStyle/>
          <a:p>
            <a:pPr algn="just" eaLnBrk="0" hangingPunct="0"/>
            <a:fld id="{0E01E65A-B6A6-4271-B654-146BAFF3F285}" type="datetime1">
              <a:rPr lang="zh-CN" altLang="en-US" sz="1200">
                <a:solidFill>
                  <a:srgbClr val="898989"/>
                </a:solidFill>
                <a:ea typeface="PMingLiU" pitchFamily="18" charset="-120"/>
              </a:rPr>
              <a:pPr algn="just" eaLnBrk="0" hangingPunct="0"/>
              <a:t>2017/3/10</a:t>
            </a:fld>
            <a:endParaRPr lang="zh-CN" altLang="en-US" sz="1200">
              <a:solidFill>
                <a:srgbClr val="898989"/>
              </a:solidFill>
              <a:ea typeface="PMingLiU" pitchFamily="18" charset="-120"/>
            </a:endParaRPr>
          </a:p>
        </p:txBody>
      </p:sp>
      <p:sp>
        <p:nvSpPr>
          <p:cNvPr id="19" name="矩形 18"/>
          <p:cNvSpPr/>
          <p:nvPr/>
        </p:nvSpPr>
        <p:spPr>
          <a:xfrm>
            <a:off x="571500" y="1285875"/>
            <a:ext cx="7786688" cy="2246313"/>
          </a:xfrm>
          <a:prstGeom prst="rect">
            <a:avLst/>
          </a:prstGeom>
        </p:spPr>
        <p:txBody>
          <a:bodyPr>
            <a:spAutoFit/>
          </a:bodyPr>
          <a:lstStyle/>
          <a:p>
            <a:pPr marL="342900" indent="-342900">
              <a:buFont typeface="Wingdings" panose="05000000000000000000" pitchFamily="2" charset="2"/>
              <a:buChar char="Ø"/>
              <a:defRPr/>
            </a:pPr>
            <a:r>
              <a:rPr lang="zh-CN" altLang="en-US" sz="2000" b="1" dirty="0">
                <a:solidFill>
                  <a:srgbClr val="000099"/>
                </a:solidFill>
                <a:latin typeface="+mn-ea"/>
                <a:ea typeface="+mn-ea"/>
                <a:sym typeface="宋体" panose="02010600030101010101" pitchFamily="2" charset="-122"/>
              </a:rPr>
              <a:t>材料费、测试化验加工费、燃料动力费、出版</a:t>
            </a:r>
            <a:r>
              <a:rPr lang="en-US" altLang="zh-CN" sz="2000" b="1" dirty="0">
                <a:solidFill>
                  <a:srgbClr val="000099"/>
                </a:solidFill>
                <a:latin typeface="+mn-ea"/>
                <a:ea typeface="+mn-ea"/>
                <a:sym typeface="宋体" panose="02010600030101010101" pitchFamily="2" charset="-122"/>
              </a:rPr>
              <a:t>/</a:t>
            </a:r>
            <a:r>
              <a:rPr lang="zh-CN" altLang="en-US" sz="2000" b="1" dirty="0">
                <a:solidFill>
                  <a:srgbClr val="000099"/>
                </a:solidFill>
                <a:latin typeface="+mn-ea"/>
                <a:ea typeface="+mn-ea"/>
                <a:sym typeface="宋体" panose="02010600030101010101" pitchFamily="2" charset="-122"/>
              </a:rPr>
              <a:t>文献</a:t>
            </a:r>
            <a:r>
              <a:rPr lang="en-US" altLang="zh-CN" sz="2000" b="1" dirty="0">
                <a:solidFill>
                  <a:srgbClr val="000099"/>
                </a:solidFill>
                <a:latin typeface="+mn-ea"/>
                <a:ea typeface="+mn-ea"/>
                <a:sym typeface="宋体" panose="02010600030101010101" pitchFamily="2" charset="-122"/>
              </a:rPr>
              <a:t>/</a:t>
            </a:r>
            <a:r>
              <a:rPr lang="zh-CN" altLang="en-US" sz="2000" b="1" dirty="0">
                <a:solidFill>
                  <a:srgbClr val="000099"/>
                </a:solidFill>
                <a:latin typeface="+mn-ea"/>
                <a:ea typeface="+mn-ea"/>
                <a:sym typeface="宋体" panose="02010600030101010101" pitchFamily="2" charset="-122"/>
              </a:rPr>
              <a:t>信息传播</a:t>
            </a:r>
            <a:r>
              <a:rPr lang="en-US" altLang="zh-CN" sz="2000" b="1" dirty="0">
                <a:solidFill>
                  <a:srgbClr val="000099"/>
                </a:solidFill>
                <a:latin typeface="+mn-ea"/>
                <a:ea typeface="+mn-ea"/>
                <a:sym typeface="宋体" panose="02010600030101010101" pitchFamily="2" charset="-122"/>
              </a:rPr>
              <a:t>/</a:t>
            </a:r>
            <a:r>
              <a:rPr lang="zh-CN" altLang="en-US" sz="2000" b="1" dirty="0">
                <a:solidFill>
                  <a:srgbClr val="000099"/>
                </a:solidFill>
                <a:latin typeface="+mn-ea"/>
                <a:ea typeface="+mn-ea"/>
                <a:sym typeface="宋体" panose="02010600030101010101" pitchFamily="2" charset="-122"/>
              </a:rPr>
              <a:t>知识产权事务费、其他支出预算，课题组申请，承担单位审批，科技部或相关主管部门在财务检查、验收时确认。</a:t>
            </a:r>
          </a:p>
          <a:p>
            <a:pPr marL="342900" indent="-342900">
              <a:buFont typeface="Wingdings" panose="05000000000000000000" pitchFamily="2" charset="2"/>
              <a:buChar char="Ø"/>
              <a:defRPr/>
            </a:pPr>
            <a:endParaRPr lang="zh-CN" altLang="en-US" sz="2000" b="1" dirty="0">
              <a:solidFill>
                <a:srgbClr val="000099"/>
              </a:solidFill>
              <a:latin typeface="+mn-ea"/>
              <a:ea typeface="+mn-ea"/>
              <a:sym typeface="宋体" panose="02010600030101010101" pitchFamily="2" charset="-122"/>
            </a:endParaRPr>
          </a:p>
          <a:p>
            <a:pPr marL="342900" indent="-342900">
              <a:buFont typeface="Wingdings" panose="05000000000000000000" pitchFamily="2" charset="2"/>
              <a:buChar char="Ø"/>
              <a:defRPr/>
            </a:pPr>
            <a:r>
              <a:rPr lang="zh-CN" altLang="en-US" sz="2000" b="1" dirty="0">
                <a:solidFill>
                  <a:srgbClr val="000099"/>
                </a:solidFill>
                <a:latin typeface="+mn-ea"/>
                <a:ea typeface="+mn-ea"/>
                <a:sym typeface="宋体" panose="02010600030101010101" pitchFamily="2" charset="-122"/>
              </a:rPr>
              <a:t>设备费、劳务费、专家咨询费、间接费用不得调增。</a:t>
            </a:r>
          </a:p>
          <a:p>
            <a:pPr marL="342900" indent="-342900">
              <a:buFont typeface="Wingdings" panose="05000000000000000000" pitchFamily="2" charset="2"/>
              <a:buChar char="Ø"/>
              <a:defRPr/>
            </a:pPr>
            <a:endParaRPr lang="en-US" altLang="zh-CN" sz="2000" b="1" dirty="0">
              <a:solidFill>
                <a:srgbClr val="000099"/>
              </a:solidFill>
              <a:latin typeface="+mn-ea"/>
              <a:ea typeface="+mn-ea"/>
              <a:sym typeface="宋体" panose="02010600030101010101" pitchFamily="2" charset="-122"/>
            </a:endParaRPr>
          </a:p>
          <a:p>
            <a:pPr marL="342900" indent="-342900">
              <a:buFont typeface="Wingdings" panose="05000000000000000000" pitchFamily="2" charset="2"/>
              <a:buChar char="Ø"/>
              <a:defRPr/>
            </a:pPr>
            <a:r>
              <a:rPr lang="zh-CN" altLang="en-US" sz="2000" b="1" dirty="0">
                <a:solidFill>
                  <a:srgbClr val="000099"/>
                </a:solidFill>
                <a:latin typeface="+mn-ea"/>
                <a:ea typeface="+mn-ea"/>
                <a:sym typeface="宋体" panose="02010600030101010101" pitchFamily="2" charset="-122"/>
              </a:rPr>
              <a:t>会议费、差旅费、国际合作与交流费合为一项。</a:t>
            </a:r>
            <a:endParaRPr lang="en-US" sz="2000" b="1" dirty="0">
              <a:solidFill>
                <a:srgbClr val="000099"/>
              </a:solidFill>
              <a:latin typeface="+mn-ea"/>
              <a:ea typeface="+mn-ea"/>
              <a:sym typeface="宋体" panose="02010600030101010101" pitchFamily="2" charset="-122"/>
            </a:endParaRPr>
          </a:p>
        </p:txBody>
      </p:sp>
    </p:spTree>
  </p:cSld>
  <p:clrMapOvr>
    <a:masterClrMapping/>
  </p:clrMapOvr>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矩形 1707009"/>
          <p:cNvSpPr>
            <a:spLocks noChangeArrowheads="1"/>
          </p:cNvSpPr>
          <p:nvPr/>
        </p:nvSpPr>
        <p:spPr bwMode="auto">
          <a:xfrm>
            <a:off x="330200" y="844550"/>
            <a:ext cx="8424863" cy="585788"/>
          </a:xfrm>
          <a:prstGeom prst="rect">
            <a:avLst/>
          </a:prstGeom>
          <a:noFill/>
          <a:ln w="9525">
            <a:noFill/>
            <a:miter lim="800000"/>
            <a:headEnd/>
            <a:tailEnd/>
          </a:ln>
        </p:spPr>
        <p:txBody>
          <a:bodyPr>
            <a:spAutoFit/>
          </a:bodyPr>
          <a:lstStyle/>
          <a:p>
            <a:pPr>
              <a:buFont typeface="Arial" pitchFamily="34" charset="0"/>
              <a:buNone/>
            </a:pPr>
            <a:r>
              <a:rPr lang="zh-CN" altLang="en-US" b="1" dirty="0">
                <a:solidFill>
                  <a:srgbClr val="000099"/>
                </a:solidFill>
                <a:latin typeface="黑体" pitchFamily="49" charset="-122"/>
                <a:ea typeface="黑体" pitchFamily="49" charset="-122"/>
              </a:rPr>
              <a:t>    五、科技计划项目</a:t>
            </a:r>
            <a:r>
              <a:rPr lang="zh-CN" altLang="en-US" b="1" noProof="1">
                <a:solidFill>
                  <a:srgbClr val="000099"/>
                </a:solidFill>
                <a:latin typeface="黑体" pitchFamily="49" charset="-122"/>
                <a:ea typeface="黑体" pitchFamily="49" charset="-122"/>
              </a:rPr>
              <a:t>验收</a:t>
            </a:r>
          </a:p>
        </p:txBody>
      </p:sp>
      <p:sp>
        <p:nvSpPr>
          <p:cNvPr id="137219" name="矩形 1707010"/>
          <p:cNvSpPr>
            <a:spLocks noChangeArrowheads="1"/>
          </p:cNvSpPr>
          <p:nvPr/>
        </p:nvSpPr>
        <p:spPr bwMode="auto">
          <a:xfrm>
            <a:off x="395288" y="1916113"/>
            <a:ext cx="8640762" cy="541337"/>
          </a:xfrm>
          <a:prstGeom prst="rect">
            <a:avLst/>
          </a:prstGeom>
          <a:noFill/>
          <a:ln w="9525">
            <a:noFill/>
            <a:miter lim="800000"/>
            <a:headEnd/>
            <a:tailEnd/>
          </a:ln>
        </p:spPr>
        <p:txBody>
          <a:bodyPr>
            <a:spAutoFit/>
          </a:bodyPr>
          <a:lstStyle/>
          <a:p>
            <a:pPr>
              <a:lnSpc>
                <a:spcPct val="120000"/>
              </a:lnSpc>
              <a:buFont typeface="Arial" pitchFamily="34" charset="0"/>
              <a:buNone/>
            </a:pPr>
            <a:r>
              <a:rPr lang="zh-CN" altLang="en-US" sz="2800" b="1">
                <a:solidFill>
                  <a:srgbClr val="000099"/>
                </a:solidFill>
                <a:latin typeface="宋体" pitchFamily="2" charset="-122"/>
                <a:ea typeface="黑体" pitchFamily="49" charset="-122"/>
              </a:rPr>
              <a:t>     </a:t>
            </a:r>
            <a:endParaRPr lang="zh-CN" altLang="en-US" sz="2800" b="1">
              <a:solidFill>
                <a:srgbClr val="000099"/>
              </a:solidFill>
              <a:latin typeface="宋体" pitchFamily="2" charset="-122"/>
            </a:endParaRPr>
          </a:p>
        </p:txBody>
      </p:sp>
      <p:sp>
        <p:nvSpPr>
          <p:cNvPr id="137220" name="灯片编号占位符 2"/>
          <p:cNvSpPr>
            <a:spLocks noGrp="1" noChangeArrowheads="1"/>
          </p:cNvSpPr>
          <p:nvPr>
            <p:ph type="sldNum" sz="quarter" idx="12"/>
          </p:nvPr>
        </p:nvSpPr>
        <p:spPr bwMode="auto">
          <a:xfrm>
            <a:off x="7010400" y="6248400"/>
            <a:ext cx="2133600" cy="476250"/>
          </a:xfrm>
          <a:noFill/>
          <a:ln>
            <a:miter lim="800000"/>
            <a:headEnd/>
            <a:tailEnd/>
          </a:ln>
        </p:spPr>
        <p:txBody>
          <a:bodyPr wrap="square" tIns="45720" bIns="45720" numCol="1" anchorCtr="0" compatLnSpc="1">
            <a:prstTxWarp prst="textNoShape">
              <a:avLst/>
            </a:prstTxWarp>
          </a:bodyPr>
          <a:lstStyle/>
          <a:p>
            <a:fld id="{CF2E5FAC-CBC2-477B-95C3-DAE753E88C85}" type="slidenum">
              <a:rPr lang="zh-CN" altLang="en-US" smtClean="0"/>
              <a:pPr/>
              <a:t>115</a:t>
            </a:fld>
            <a:endParaRPr lang="zh-CN" altLang="en-US" smtClean="0"/>
          </a:p>
        </p:txBody>
      </p:sp>
      <p:sp>
        <p:nvSpPr>
          <p:cNvPr id="137221" name="矩形 4"/>
          <p:cNvSpPr>
            <a:spLocks noChangeArrowheads="1"/>
          </p:cNvSpPr>
          <p:nvPr/>
        </p:nvSpPr>
        <p:spPr bwMode="auto">
          <a:xfrm>
            <a:off x="971550" y="1773238"/>
            <a:ext cx="7345363" cy="1076325"/>
          </a:xfrm>
          <a:prstGeom prst="rect">
            <a:avLst/>
          </a:prstGeom>
          <a:noFill/>
          <a:ln w="9525">
            <a:noFill/>
            <a:miter lim="800000"/>
            <a:headEnd/>
            <a:tailEnd/>
          </a:ln>
        </p:spPr>
        <p:txBody>
          <a:bodyPr>
            <a:spAutoFit/>
          </a:bodyPr>
          <a:lstStyle/>
          <a:p>
            <a:r>
              <a:rPr lang="zh-CN" altLang="en-US" b="1"/>
              <a:t>广西科技计划项目结题管理办法（试行） （桂科计字</a:t>
            </a:r>
            <a:r>
              <a:rPr lang="en-US" altLang="zh-CN" b="1"/>
              <a:t>〔2016〕462</a:t>
            </a:r>
            <a:r>
              <a:rPr lang="zh-CN" altLang="en-US" b="1"/>
              <a:t>号）要点解读</a:t>
            </a:r>
            <a:endParaRPr lang="zh-CN" altLang="en-US"/>
          </a:p>
        </p:txBody>
      </p:sp>
    </p:spTree>
    <p:custDataLst>
      <p:tags r:id="rId1"/>
    </p:custDataLst>
  </p:cSld>
  <p:clrMapOvr>
    <a:masterClrMapping/>
  </p:clrMapOvr>
  <p:transition>
    <p:random/>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标题 1"/>
          <p:cNvSpPr>
            <a:spLocks noGrp="1"/>
          </p:cNvSpPr>
          <p:nvPr>
            <p:ph type="title"/>
          </p:nvPr>
        </p:nvSpPr>
        <p:spPr/>
        <p:txBody>
          <a:bodyPr/>
          <a:lstStyle/>
          <a:p>
            <a:r>
              <a:rPr lang="zh-CN" altLang="en-US" sz="2400" b="1" smtClean="0"/>
              <a:t>广西科技计划项目结题管理办法（试行） （桂科计字</a:t>
            </a:r>
            <a:r>
              <a:rPr lang="en-US" altLang="zh-CN" sz="2400" b="1" smtClean="0"/>
              <a:t>〔2016〕462</a:t>
            </a:r>
            <a:r>
              <a:rPr lang="zh-CN" altLang="en-US" sz="2400" b="1" smtClean="0"/>
              <a:t>号）要点解读</a:t>
            </a:r>
            <a:endParaRPr lang="zh-CN" altLang="en-US" sz="2400" smtClean="0"/>
          </a:p>
        </p:txBody>
      </p:sp>
      <p:sp>
        <p:nvSpPr>
          <p:cNvPr id="139267" name="内容占位符 2"/>
          <p:cNvSpPr>
            <a:spLocks noGrp="1"/>
          </p:cNvSpPr>
          <p:nvPr>
            <p:ph idx="1"/>
          </p:nvPr>
        </p:nvSpPr>
        <p:spPr/>
        <p:txBody>
          <a:bodyPr/>
          <a:lstStyle/>
          <a:p>
            <a:r>
              <a:rPr lang="zh-CN" altLang="zh-CN" sz="2400" b="1" smtClean="0"/>
              <a:t>【适用范围】</a:t>
            </a:r>
            <a:r>
              <a:rPr lang="zh-CN" altLang="zh-CN" sz="2400" smtClean="0"/>
              <a:t>经自治区科技计划主管部门批准立项，签订项目合同（或任务，下文略）书的自治区各类科技计划项目（课题，以下统称项目），应按本办法规定做好项目结题工作。　　</a:t>
            </a:r>
          </a:p>
          <a:p>
            <a:r>
              <a:rPr lang="zh-CN" altLang="zh-CN" sz="2400" smtClean="0"/>
              <a:t>自治区专项科技计划项目另有结题（或验收）管理办法的，在不违反本办法的前提下，按其专项管理办法规定进行结题（或验收）。</a:t>
            </a:r>
            <a:endParaRPr lang="zh-CN" altLang="en-US" sz="2400" smtClean="0"/>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标题 1"/>
          <p:cNvSpPr>
            <a:spLocks noGrp="1"/>
          </p:cNvSpPr>
          <p:nvPr>
            <p:ph type="title"/>
          </p:nvPr>
        </p:nvSpPr>
        <p:spPr/>
        <p:txBody>
          <a:bodyPr/>
          <a:lstStyle/>
          <a:p>
            <a:r>
              <a:rPr lang="zh-CN" altLang="en-US" sz="2400" b="1" smtClean="0"/>
              <a:t>广西科技计划项目结题管理办法（试行） （桂科计字</a:t>
            </a:r>
            <a:r>
              <a:rPr lang="en-US" altLang="zh-CN" sz="2400" b="1" smtClean="0"/>
              <a:t>〔2016〕462</a:t>
            </a:r>
            <a:r>
              <a:rPr lang="zh-CN" altLang="en-US" sz="2400" b="1" smtClean="0"/>
              <a:t>号）要点解读</a:t>
            </a:r>
            <a:endParaRPr lang="zh-CN" altLang="en-US" sz="2400" smtClean="0"/>
          </a:p>
        </p:txBody>
      </p:sp>
      <p:sp>
        <p:nvSpPr>
          <p:cNvPr id="140291" name="内容占位符 2"/>
          <p:cNvSpPr>
            <a:spLocks noGrp="1"/>
          </p:cNvSpPr>
          <p:nvPr>
            <p:ph idx="1"/>
          </p:nvPr>
        </p:nvSpPr>
        <p:spPr/>
        <p:txBody>
          <a:bodyPr/>
          <a:lstStyle/>
          <a:p>
            <a:r>
              <a:rPr lang="zh-CN" altLang="zh-CN" sz="2400" b="1" smtClean="0"/>
              <a:t>【结题方式】</a:t>
            </a:r>
            <a:r>
              <a:rPr lang="zh-CN" altLang="zh-CN" sz="2400" smtClean="0"/>
              <a:t>项目结题分为验收结题和终止结题两种方式。验收结题是指依据项目合同书，对项目完成等情况进行评议和确认的工作；终止结题指对不达到验收结题条件的项目进行终止处理和确认的工作。</a:t>
            </a:r>
          </a:p>
          <a:p>
            <a:r>
              <a:rPr lang="zh-CN" altLang="zh-CN" sz="2400" smtClean="0"/>
              <a:t>按照项目合同书规定正常实施的项目，按本办法进行项目验收结题；未能按项目合同书组织实施或无法完成合同任务目标的项目，按本办法进行终止结题。</a:t>
            </a:r>
            <a:endParaRPr lang="zh-CN" altLang="en-US" sz="2400" smtClean="0"/>
          </a:p>
        </p:txBody>
      </p:sp>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标题 1"/>
          <p:cNvSpPr>
            <a:spLocks noGrp="1"/>
          </p:cNvSpPr>
          <p:nvPr>
            <p:ph type="title"/>
          </p:nvPr>
        </p:nvSpPr>
        <p:spPr/>
        <p:txBody>
          <a:bodyPr/>
          <a:lstStyle/>
          <a:p>
            <a:r>
              <a:rPr lang="zh-CN" altLang="en-US" sz="2400" b="1" smtClean="0"/>
              <a:t>广西科技计划项目结题管理办法（试行） （桂科计字</a:t>
            </a:r>
            <a:r>
              <a:rPr lang="en-US" altLang="zh-CN" sz="2400" b="1" smtClean="0"/>
              <a:t>〔2016〕462</a:t>
            </a:r>
            <a:r>
              <a:rPr lang="zh-CN" altLang="en-US" sz="2400" b="1" smtClean="0"/>
              <a:t>号）要点解读</a:t>
            </a:r>
            <a:endParaRPr lang="zh-CN" altLang="en-US" sz="2400" smtClean="0"/>
          </a:p>
        </p:txBody>
      </p:sp>
      <p:sp>
        <p:nvSpPr>
          <p:cNvPr id="141315" name="内容占位符 2"/>
          <p:cNvSpPr>
            <a:spLocks noGrp="1"/>
          </p:cNvSpPr>
          <p:nvPr>
            <p:ph idx="1"/>
          </p:nvPr>
        </p:nvSpPr>
        <p:spPr>
          <a:xfrm>
            <a:off x="457200" y="1600200"/>
            <a:ext cx="8229600" cy="4997450"/>
          </a:xfrm>
        </p:spPr>
        <p:txBody>
          <a:bodyPr/>
          <a:lstStyle/>
          <a:p>
            <a:r>
              <a:rPr lang="zh-CN" altLang="zh-CN" sz="2000" smtClean="0"/>
              <a:t>【结题意义】项目结题工作是考核评价项目管理、验收机构（单位）及项目承担单位工作绩效的重要内容。</a:t>
            </a:r>
            <a:endParaRPr lang="en-US" altLang="zh-CN" sz="2000" smtClean="0"/>
          </a:p>
          <a:p>
            <a:r>
              <a:rPr lang="zh-CN" altLang="zh-CN" sz="2000" smtClean="0"/>
              <a:t>【部门职责】自治区科技厅负责指导、协调管理和监督自治区科技计划项目结题工作；项目管理机构负责跟踪掌握项目到期和实施进展情况，及时指导督促承担单位提出结题申请；验收组织机构受委托承担自治区科技计划项目验收结题工作；项目承担单位是项目验收结题的责任主体，按本办法做好项目结题工作。</a:t>
            </a:r>
            <a:endParaRPr lang="en-US" altLang="zh-CN" sz="2000" smtClean="0"/>
          </a:p>
          <a:p>
            <a:r>
              <a:rPr lang="zh-CN" altLang="en-US" sz="2000" smtClean="0"/>
              <a:t>项目管理机构应跟踪掌握项目到期情况和实施进展情况，在项目到期（如同意申请延期，指经批复后的期限）前</a:t>
            </a:r>
            <a:r>
              <a:rPr lang="en-US" altLang="zh-CN" sz="2000" smtClean="0"/>
              <a:t>6</a:t>
            </a:r>
            <a:r>
              <a:rPr lang="zh-CN" altLang="en-US" sz="2000" smtClean="0"/>
              <a:t>个月通知到项目承担单位，并了解项目能否按期验收结题。</a:t>
            </a:r>
          </a:p>
          <a:p>
            <a:r>
              <a:rPr lang="zh-CN" altLang="en-US" sz="2000" smtClean="0"/>
              <a:t>  项目管理机构每年</a:t>
            </a:r>
            <a:r>
              <a:rPr lang="en-US" altLang="zh-CN" sz="2000" smtClean="0"/>
              <a:t>1</a:t>
            </a:r>
            <a:r>
              <a:rPr lang="zh-CN" altLang="en-US" sz="2000" smtClean="0"/>
              <a:t>月、</a:t>
            </a:r>
            <a:r>
              <a:rPr lang="en-US" altLang="zh-CN" sz="2000" smtClean="0"/>
              <a:t>7</a:t>
            </a:r>
            <a:r>
              <a:rPr lang="zh-CN" altLang="en-US" sz="2000" smtClean="0"/>
              <a:t>月对前</a:t>
            </a:r>
            <a:r>
              <a:rPr lang="en-US" altLang="zh-CN" sz="2000" smtClean="0"/>
              <a:t>6</a:t>
            </a:r>
            <a:r>
              <a:rPr lang="zh-CN" altLang="en-US" sz="2000" smtClean="0"/>
              <a:t>个月的项目结题率进行统计总结。经自治区科技厅核实后，对项目结题率在</a:t>
            </a:r>
            <a:r>
              <a:rPr lang="en-US" altLang="zh-CN" sz="2000" smtClean="0"/>
              <a:t>95%</a:t>
            </a:r>
            <a:r>
              <a:rPr lang="zh-CN" altLang="en-US" sz="2000" smtClean="0"/>
              <a:t>及以上的项目管理机构进行表扬，对项目结题率在</a:t>
            </a:r>
            <a:r>
              <a:rPr lang="en-US" altLang="zh-CN" sz="2000" smtClean="0"/>
              <a:t>75%--85%</a:t>
            </a:r>
            <a:r>
              <a:rPr lang="zh-CN" altLang="en-US" sz="2000" smtClean="0"/>
              <a:t>之间</a:t>
            </a:r>
            <a:r>
              <a:rPr lang="zh-CN" altLang="en-US" sz="2400" smtClean="0"/>
              <a:t>的，</a:t>
            </a:r>
            <a:r>
              <a:rPr lang="zh-CN" altLang="en-US" sz="2000" smtClean="0"/>
              <a:t>责成其进行认真总结和整改，项目结题率在</a:t>
            </a:r>
            <a:r>
              <a:rPr lang="en-US" altLang="zh-CN" sz="2000" smtClean="0"/>
              <a:t>75%</a:t>
            </a:r>
            <a:r>
              <a:rPr lang="zh-CN" altLang="en-US" sz="2000" smtClean="0"/>
              <a:t>（不含</a:t>
            </a:r>
            <a:r>
              <a:rPr lang="en-US" altLang="zh-CN" sz="2000" smtClean="0"/>
              <a:t>75%</a:t>
            </a:r>
            <a:r>
              <a:rPr lang="zh-CN" altLang="en-US" sz="2000" smtClean="0"/>
              <a:t>）以下的，取消其项目管理资格。</a:t>
            </a:r>
          </a:p>
          <a:p>
            <a:endParaRPr lang="zh-CN" altLang="en-US" sz="2400" smtClean="0"/>
          </a:p>
        </p:txBody>
      </p:sp>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标题 1"/>
          <p:cNvSpPr>
            <a:spLocks noGrp="1"/>
          </p:cNvSpPr>
          <p:nvPr>
            <p:ph type="title"/>
          </p:nvPr>
        </p:nvSpPr>
        <p:spPr/>
        <p:txBody>
          <a:bodyPr/>
          <a:lstStyle/>
          <a:p>
            <a:r>
              <a:rPr lang="zh-CN" altLang="en-US" sz="2400" b="1" smtClean="0"/>
              <a:t>广西科技计划项目结题管理办法（试行） （桂科计字</a:t>
            </a:r>
            <a:r>
              <a:rPr lang="en-US" altLang="zh-CN" sz="2400" b="1" smtClean="0"/>
              <a:t>〔2016〕462</a:t>
            </a:r>
            <a:r>
              <a:rPr lang="zh-CN" altLang="en-US" sz="2400" b="1" smtClean="0"/>
              <a:t>号）要点解读</a:t>
            </a:r>
            <a:endParaRPr lang="zh-CN" altLang="en-US" sz="2400" smtClean="0"/>
          </a:p>
        </p:txBody>
      </p:sp>
      <p:sp>
        <p:nvSpPr>
          <p:cNvPr id="142339" name="内容占位符 2"/>
          <p:cNvSpPr>
            <a:spLocks noGrp="1"/>
          </p:cNvSpPr>
          <p:nvPr>
            <p:ph idx="1"/>
          </p:nvPr>
        </p:nvSpPr>
        <p:spPr/>
        <p:txBody>
          <a:bodyPr/>
          <a:lstStyle/>
          <a:p>
            <a:r>
              <a:rPr lang="en-US" altLang="zh-CN" sz="2400" smtClean="0"/>
              <a:t>【</a:t>
            </a:r>
            <a:r>
              <a:rPr lang="zh-CN" altLang="en-US" sz="2400" smtClean="0"/>
              <a:t>结题依据</a:t>
            </a:r>
            <a:r>
              <a:rPr lang="en-US" altLang="zh-CN" sz="2400" smtClean="0"/>
              <a:t>】</a:t>
            </a:r>
            <a:r>
              <a:rPr lang="zh-CN" altLang="en-US" sz="2400" smtClean="0"/>
              <a:t>项目结题以项目合同书为依据，对项目合同书中的任务指标、经费使用等情况进行考核评价，并综合考察项目承担单位和项目组的项目管理、科研诚信等情况。后补助项目验收时只作技术验收，不作财务验收，具体方法另行规定。</a:t>
            </a:r>
            <a:endParaRPr lang="en-US" altLang="zh-CN" sz="2400" smtClean="0"/>
          </a:p>
          <a:p>
            <a:r>
              <a:rPr lang="zh-CN" altLang="zh-CN" sz="2400" smtClean="0"/>
              <a:t>【结题原则】项目结题工作必须坚持客观、公平、公正，以及鼓励创新，宽容失败的原则。</a:t>
            </a:r>
            <a:endParaRPr lang="zh-CN" altLang="en-US" sz="240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灯片编号占位符 2"/>
          <p:cNvSpPr txBox="1">
            <a:spLocks noGrp="1"/>
          </p:cNvSpPr>
          <p:nvPr/>
        </p:nvSpPr>
        <p:spPr bwMode="auto">
          <a:xfrm>
            <a:off x="6956425" y="6048375"/>
            <a:ext cx="2133600" cy="336550"/>
          </a:xfrm>
          <a:prstGeom prst="rect">
            <a:avLst/>
          </a:prstGeom>
          <a:noFill/>
          <a:ln w="9525">
            <a:noFill/>
            <a:miter lim="800000"/>
            <a:headEnd/>
            <a:tailEnd/>
          </a:ln>
        </p:spPr>
        <p:txBody>
          <a:bodyPr anchor="ctr"/>
          <a:lstStyle/>
          <a:p>
            <a:pPr algn="r"/>
            <a:fld id="{2F75AE89-4F9A-417C-B67B-0A30CEF21C63}" type="slidenum">
              <a:rPr lang="zh-CN" altLang="en-US" sz="1600">
                <a:solidFill>
                  <a:srgbClr val="898989"/>
                </a:solidFill>
                <a:latin typeface="仿宋" pitchFamily="49" charset="-122"/>
                <a:ea typeface="仿宋" pitchFamily="49" charset="-122"/>
                <a:sym typeface="微软雅黑" pitchFamily="34" charset="-122"/>
              </a:rPr>
              <a:pPr algn="r"/>
              <a:t>12</a:t>
            </a:fld>
            <a:endParaRPr lang="zh-CN" altLang="en-US" sz="1600">
              <a:solidFill>
                <a:srgbClr val="898989"/>
              </a:solidFill>
              <a:latin typeface="仿宋" pitchFamily="49" charset="-122"/>
              <a:ea typeface="仿宋" pitchFamily="49" charset="-122"/>
              <a:sym typeface="微软雅黑" pitchFamily="34" charset="-122"/>
            </a:endParaRPr>
          </a:p>
        </p:txBody>
      </p:sp>
      <p:sp>
        <p:nvSpPr>
          <p:cNvPr id="25603" name="Text Box 47"/>
          <p:cNvSpPr txBox="1">
            <a:spLocks noChangeArrowheads="1"/>
          </p:cNvSpPr>
          <p:nvPr/>
        </p:nvSpPr>
        <p:spPr bwMode="auto">
          <a:xfrm>
            <a:off x="2154238" y="1531938"/>
            <a:ext cx="6500812" cy="503237"/>
          </a:xfrm>
          <a:prstGeom prst="rect">
            <a:avLst/>
          </a:prstGeom>
          <a:noFill/>
          <a:ln w="9525">
            <a:noFill/>
            <a:miter lim="800000"/>
            <a:headEnd/>
            <a:tailEnd/>
          </a:ln>
          <a:effectLst>
            <a:prstShdw prst="shdw17" dist="17961" dir="2700000">
              <a:srgbClr val="999999">
                <a:alpha val="50000"/>
              </a:srgbClr>
            </a:prstShdw>
          </a:effectLst>
        </p:spPr>
        <p:txBody>
          <a:bodyPr>
            <a:spAutoFit/>
          </a:bodyPr>
          <a:lstStyle/>
          <a:p>
            <a:pPr algn="ctr">
              <a:lnSpc>
                <a:spcPts val="3225"/>
              </a:lnSpc>
              <a:spcAft>
                <a:spcPct val="30000"/>
              </a:spcAft>
            </a:pPr>
            <a:r>
              <a:rPr lang="zh-CN" altLang="en-US" sz="3300" b="1">
                <a:solidFill>
                  <a:schemeClr val="bg1"/>
                </a:solidFill>
                <a:latin typeface="仿宋" pitchFamily="49" charset="-122"/>
                <a:ea typeface="仿宋" pitchFamily="49" charset="-122"/>
                <a:sym typeface="微软雅黑" pitchFamily="34" charset="-122"/>
              </a:rPr>
              <a:t>专业机构已全面承接管理任务</a:t>
            </a:r>
          </a:p>
        </p:txBody>
      </p:sp>
      <p:sp>
        <p:nvSpPr>
          <p:cNvPr id="25604" name="Line 48"/>
          <p:cNvSpPr>
            <a:spLocks noChangeShapeType="1"/>
          </p:cNvSpPr>
          <p:nvPr/>
        </p:nvSpPr>
        <p:spPr bwMode="auto">
          <a:xfrm flipV="1">
            <a:off x="2151063" y="2414588"/>
            <a:ext cx="6040437" cy="12700"/>
          </a:xfrm>
          <a:prstGeom prst="line">
            <a:avLst/>
          </a:prstGeom>
          <a:noFill/>
          <a:ln w="6350">
            <a:solidFill>
              <a:schemeClr val="accent1"/>
            </a:solidFill>
            <a:round/>
            <a:headEnd/>
            <a:tailEnd/>
          </a:ln>
          <a:effectLst>
            <a:prstShdw prst="shdw17" dist="17961" dir="2700000">
              <a:srgbClr val="5C7A99">
                <a:alpha val="50000"/>
              </a:srgbClr>
            </a:prstShdw>
          </a:effectLst>
        </p:spPr>
        <p:txBody>
          <a:bodyPr/>
          <a:lstStyle/>
          <a:p>
            <a:endParaRPr lang="zh-CN" altLang="en-US"/>
          </a:p>
        </p:txBody>
      </p:sp>
      <p:sp>
        <p:nvSpPr>
          <p:cNvPr id="25605" name="Line 49"/>
          <p:cNvSpPr>
            <a:spLocks noChangeShapeType="1"/>
          </p:cNvSpPr>
          <p:nvPr/>
        </p:nvSpPr>
        <p:spPr bwMode="auto">
          <a:xfrm>
            <a:off x="2151063" y="2425700"/>
            <a:ext cx="1587" cy="1485900"/>
          </a:xfrm>
          <a:prstGeom prst="line">
            <a:avLst/>
          </a:prstGeom>
          <a:noFill/>
          <a:ln w="6350">
            <a:solidFill>
              <a:schemeClr val="accent1"/>
            </a:solidFill>
            <a:round/>
            <a:headEnd/>
            <a:tailEnd/>
          </a:ln>
          <a:effectLst>
            <a:prstShdw prst="shdw17" dist="17961" dir="2700000">
              <a:srgbClr val="5C7A99">
                <a:alpha val="50000"/>
              </a:srgbClr>
            </a:prstShdw>
          </a:effectLst>
        </p:spPr>
        <p:txBody>
          <a:bodyPr/>
          <a:lstStyle/>
          <a:p>
            <a:endParaRPr lang="zh-CN" altLang="en-US"/>
          </a:p>
        </p:txBody>
      </p:sp>
      <p:sp>
        <p:nvSpPr>
          <p:cNvPr id="25606" name="Line 50"/>
          <p:cNvSpPr>
            <a:spLocks noChangeShapeType="1"/>
          </p:cNvSpPr>
          <p:nvPr/>
        </p:nvSpPr>
        <p:spPr bwMode="auto">
          <a:xfrm flipH="1">
            <a:off x="1806575" y="3913188"/>
            <a:ext cx="333375" cy="0"/>
          </a:xfrm>
          <a:prstGeom prst="line">
            <a:avLst/>
          </a:prstGeom>
          <a:noFill/>
          <a:ln w="6350">
            <a:solidFill>
              <a:schemeClr val="accent1"/>
            </a:solidFill>
            <a:round/>
            <a:headEnd/>
            <a:tailEnd/>
          </a:ln>
          <a:effectLst>
            <a:prstShdw prst="shdw17" dist="17961" dir="2700000">
              <a:srgbClr val="5C7A99">
                <a:alpha val="50000"/>
              </a:srgbClr>
            </a:prstShdw>
          </a:effectLst>
        </p:spPr>
        <p:txBody>
          <a:bodyPr/>
          <a:lstStyle/>
          <a:p>
            <a:endParaRPr lang="zh-CN" altLang="en-US"/>
          </a:p>
        </p:txBody>
      </p:sp>
      <p:grpSp>
        <p:nvGrpSpPr>
          <p:cNvPr id="25607" name="Group 8"/>
          <p:cNvGrpSpPr>
            <a:grpSpLocks/>
          </p:cNvGrpSpPr>
          <p:nvPr/>
        </p:nvGrpSpPr>
        <p:grpSpPr bwMode="auto">
          <a:xfrm>
            <a:off x="274638" y="1905000"/>
            <a:ext cx="1512887" cy="752475"/>
            <a:chOff x="0" y="0"/>
            <a:chExt cx="1867727" cy="1137955"/>
          </a:xfrm>
        </p:grpSpPr>
        <p:sp>
          <p:nvSpPr>
            <p:cNvPr id="25652" name="圆角矩形 25"/>
            <p:cNvSpPr>
              <a:spLocks noChangeArrowheads="1"/>
            </p:cNvSpPr>
            <p:nvPr/>
          </p:nvSpPr>
          <p:spPr bwMode="auto">
            <a:xfrm>
              <a:off x="117590" y="0"/>
              <a:ext cx="1750137" cy="1137955"/>
            </a:xfrm>
            <a:prstGeom prst="roundRect">
              <a:avLst>
                <a:gd name="adj" fmla="val 16667"/>
              </a:avLst>
            </a:prstGeom>
            <a:gradFill rotWithShape="1">
              <a:gsLst>
                <a:gs pos="0">
                  <a:srgbClr val="D8EBFF"/>
                </a:gs>
                <a:gs pos="50000">
                  <a:srgbClr val="C7E2FF"/>
                </a:gs>
                <a:gs pos="100000">
                  <a:srgbClr val="BEDFFF"/>
                </a:gs>
              </a:gsLst>
              <a:lin ang="5400000"/>
            </a:gradFill>
            <a:ln w="6350">
              <a:solidFill>
                <a:schemeClr val="accent1"/>
              </a:solidFill>
              <a:round/>
              <a:headEnd/>
              <a:tailEnd/>
            </a:ln>
          </p:spPr>
          <p:txBody>
            <a:bodyPr/>
            <a:lstStyle/>
            <a:p>
              <a:endParaRPr lang="zh-CN" altLang="en-US" sz="1600" b="1">
                <a:latin typeface="宋体" pitchFamily="2" charset="-122"/>
              </a:endParaRPr>
            </a:p>
          </p:txBody>
        </p:sp>
        <p:sp>
          <p:nvSpPr>
            <p:cNvPr id="25653" name="圆角矩形 4"/>
            <p:cNvSpPr>
              <a:spLocks noChangeArrowheads="1"/>
            </p:cNvSpPr>
            <p:nvPr/>
          </p:nvSpPr>
          <p:spPr bwMode="auto">
            <a:xfrm>
              <a:off x="0" y="21607"/>
              <a:ext cx="1867727" cy="1027521"/>
            </a:xfrm>
            <a:prstGeom prst="rect">
              <a:avLst/>
            </a:prstGeom>
            <a:gradFill rotWithShape="1">
              <a:gsLst>
                <a:gs pos="0">
                  <a:srgbClr val="D8EBFF"/>
                </a:gs>
                <a:gs pos="50000">
                  <a:srgbClr val="C7E2FF"/>
                </a:gs>
                <a:gs pos="100000">
                  <a:srgbClr val="BEDFFF"/>
                </a:gs>
              </a:gsLst>
              <a:lin ang="5400000"/>
            </a:gradFill>
            <a:ln w="6350">
              <a:solidFill>
                <a:schemeClr val="accent1"/>
              </a:solidFill>
              <a:miter lim="800000"/>
              <a:headEnd/>
              <a:tailEnd/>
            </a:ln>
          </p:spPr>
          <p:txBody>
            <a:bodyPr lIns="98474" tIns="98474" rIns="98474" bIns="98474" anchor="ctr"/>
            <a:lstStyle/>
            <a:p>
              <a:pPr algn="ctr" defTabSz="1244600">
                <a:lnSpc>
                  <a:spcPct val="90000"/>
                </a:lnSpc>
                <a:spcAft>
                  <a:spcPct val="35000"/>
                </a:spcAft>
              </a:pPr>
              <a:r>
                <a:rPr lang="zh-CN" altLang="en-US" sz="2300" b="1">
                  <a:latin typeface="宋体" pitchFamily="2" charset="-122"/>
                </a:rPr>
                <a:t>联席会议</a:t>
              </a:r>
            </a:p>
          </p:txBody>
        </p:sp>
      </p:grpSp>
      <p:grpSp>
        <p:nvGrpSpPr>
          <p:cNvPr id="25608" name="Group 11"/>
          <p:cNvGrpSpPr>
            <a:grpSpLocks/>
          </p:cNvGrpSpPr>
          <p:nvPr/>
        </p:nvGrpSpPr>
        <p:grpSpPr bwMode="auto">
          <a:xfrm>
            <a:off x="274638" y="2752725"/>
            <a:ext cx="1512887" cy="750888"/>
            <a:chOff x="0" y="0"/>
            <a:chExt cx="1806255" cy="1137955"/>
          </a:xfrm>
        </p:grpSpPr>
        <p:sp>
          <p:nvSpPr>
            <p:cNvPr id="25650" name="圆角矩形 29"/>
            <p:cNvSpPr>
              <a:spLocks noChangeArrowheads="1"/>
            </p:cNvSpPr>
            <p:nvPr/>
          </p:nvSpPr>
          <p:spPr bwMode="auto">
            <a:xfrm>
              <a:off x="0" y="0"/>
              <a:ext cx="1806255" cy="1137955"/>
            </a:xfrm>
            <a:prstGeom prst="roundRect">
              <a:avLst>
                <a:gd name="adj" fmla="val 16667"/>
              </a:avLst>
            </a:prstGeom>
            <a:gradFill rotWithShape="1">
              <a:gsLst>
                <a:gs pos="0">
                  <a:srgbClr val="D8EBFF"/>
                </a:gs>
                <a:gs pos="50000">
                  <a:srgbClr val="C7E2FF"/>
                </a:gs>
                <a:gs pos="100000">
                  <a:srgbClr val="BEDFFF"/>
                </a:gs>
              </a:gsLst>
              <a:lin ang="5400000"/>
            </a:gradFill>
            <a:ln w="6350">
              <a:solidFill>
                <a:schemeClr val="accent1"/>
              </a:solidFill>
              <a:round/>
              <a:headEnd/>
              <a:tailEnd/>
            </a:ln>
          </p:spPr>
          <p:txBody>
            <a:bodyPr/>
            <a:lstStyle/>
            <a:p>
              <a:endParaRPr lang="zh-CN" altLang="en-US" sz="1600" b="1">
                <a:latin typeface="宋体" pitchFamily="2" charset="-122"/>
              </a:endParaRPr>
            </a:p>
          </p:txBody>
        </p:sp>
        <p:sp>
          <p:nvSpPr>
            <p:cNvPr id="25651" name="圆角矩形 4"/>
            <p:cNvSpPr>
              <a:spLocks noChangeArrowheads="1"/>
            </p:cNvSpPr>
            <p:nvPr/>
          </p:nvSpPr>
          <p:spPr bwMode="auto">
            <a:xfrm>
              <a:off x="0" y="21653"/>
              <a:ext cx="1806255" cy="1027286"/>
            </a:xfrm>
            <a:prstGeom prst="rect">
              <a:avLst/>
            </a:prstGeom>
            <a:gradFill rotWithShape="1">
              <a:gsLst>
                <a:gs pos="0">
                  <a:srgbClr val="D8EBFF"/>
                </a:gs>
                <a:gs pos="50000">
                  <a:srgbClr val="C7E2FF"/>
                </a:gs>
                <a:gs pos="100000">
                  <a:srgbClr val="BEDFFF"/>
                </a:gs>
              </a:gsLst>
              <a:lin ang="5400000"/>
            </a:gradFill>
            <a:ln w="6350">
              <a:solidFill>
                <a:schemeClr val="accent1"/>
              </a:solidFill>
              <a:miter lim="800000"/>
              <a:headEnd/>
              <a:tailEnd/>
            </a:ln>
          </p:spPr>
          <p:txBody>
            <a:bodyPr lIns="98474" tIns="98474" rIns="98474" bIns="98474" anchor="ctr"/>
            <a:lstStyle/>
            <a:p>
              <a:pPr algn="ctr" defTabSz="1244600">
                <a:lnSpc>
                  <a:spcPct val="90000"/>
                </a:lnSpc>
                <a:spcAft>
                  <a:spcPct val="35000"/>
                </a:spcAft>
              </a:pPr>
              <a:r>
                <a:rPr lang="zh-CN" altLang="en-US" sz="1800" b="1">
                  <a:latin typeface="宋体" pitchFamily="2" charset="-122"/>
                </a:rPr>
                <a:t>特邀咨评委</a:t>
              </a:r>
            </a:p>
          </p:txBody>
        </p:sp>
      </p:grpSp>
      <p:grpSp>
        <p:nvGrpSpPr>
          <p:cNvPr id="25609" name="Group 14"/>
          <p:cNvGrpSpPr>
            <a:grpSpLocks/>
          </p:cNvGrpSpPr>
          <p:nvPr/>
        </p:nvGrpSpPr>
        <p:grpSpPr bwMode="auto">
          <a:xfrm>
            <a:off x="274638" y="4406900"/>
            <a:ext cx="1524000" cy="752475"/>
            <a:chOff x="0" y="0"/>
            <a:chExt cx="1040" cy="514"/>
          </a:xfrm>
        </p:grpSpPr>
        <p:sp>
          <p:nvSpPr>
            <p:cNvPr id="25648" name="圆角矩形 36"/>
            <p:cNvSpPr>
              <a:spLocks noChangeArrowheads="1"/>
            </p:cNvSpPr>
            <p:nvPr/>
          </p:nvSpPr>
          <p:spPr bwMode="auto">
            <a:xfrm>
              <a:off x="35" y="0"/>
              <a:ext cx="1005" cy="514"/>
            </a:xfrm>
            <a:prstGeom prst="roundRect">
              <a:avLst>
                <a:gd name="adj" fmla="val 16667"/>
              </a:avLst>
            </a:prstGeom>
            <a:gradFill rotWithShape="1">
              <a:gsLst>
                <a:gs pos="0">
                  <a:srgbClr val="D8EBFF"/>
                </a:gs>
                <a:gs pos="50000">
                  <a:srgbClr val="C7E2FF"/>
                </a:gs>
                <a:gs pos="100000">
                  <a:srgbClr val="BEDFFF"/>
                </a:gs>
              </a:gsLst>
              <a:lin ang="5400000"/>
            </a:gradFill>
            <a:ln w="6350">
              <a:solidFill>
                <a:schemeClr val="accent1"/>
              </a:solidFill>
              <a:round/>
              <a:headEnd/>
              <a:tailEnd/>
            </a:ln>
          </p:spPr>
          <p:txBody>
            <a:bodyPr/>
            <a:lstStyle/>
            <a:p>
              <a:endParaRPr lang="zh-CN" altLang="en-US" sz="1600" b="1">
                <a:latin typeface="宋体" pitchFamily="2" charset="-122"/>
              </a:endParaRPr>
            </a:p>
          </p:txBody>
        </p:sp>
        <p:sp>
          <p:nvSpPr>
            <p:cNvPr id="25649" name="圆角矩形 4"/>
            <p:cNvSpPr>
              <a:spLocks noChangeArrowheads="1"/>
            </p:cNvSpPr>
            <p:nvPr/>
          </p:nvSpPr>
          <p:spPr bwMode="auto">
            <a:xfrm>
              <a:off x="0" y="10"/>
              <a:ext cx="991" cy="464"/>
            </a:xfrm>
            <a:prstGeom prst="rect">
              <a:avLst/>
            </a:prstGeom>
            <a:gradFill rotWithShape="1">
              <a:gsLst>
                <a:gs pos="0">
                  <a:srgbClr val="D8EBFF"/>
                </a:gs>
                <a:gs pos="50000">
                  <a:srgbClr val="C7E2FF"/>
                </a:gs>
                <a:gs pos="100000">
                  <a:srgbClr val="BEDFFF"/>
                </a:gs>
              </a:gsLst>
              <a:lin ang="5400000"/>
            </a:gradFill>
            <a:ln w="6350">
              <a:solidFill>
                <a:schemeClr val="accent1"/>
              </a:solidFill>
              <a:miter lim="800000"/>
              <a:headEnd/>
              <a:tailEnd/>
            </a:ln>
          </p:spPr>
          <p:txBody>
            <a:bodyPr lIns="98474" tIns="98474" rIns="98474" bIns="98474" anchor="ctr"/>
            <a:lstStyle/>
            <a:p>
              <a:pPr algn="ctr" defTabSz="1244600">
                <a:lnSpc>
                  <a:spcPct val="90000"/>
                </a:lnSpc>
                <a:spcAft>
                  <a:spcPct val="35000"/>
                </a:spcAft>
              </a:pPr>
              <a:r>
                <a:rPr lang="zh-CN" altLang="en-US" sz="1800" b="1">
                  <a:solidFill>
                    <a:srgbClr val="808080"/>
                  </a:solidFill>
                  <a:latin typeface="宋体" pitchFamily="2" charset="-122"/>
                </a:rPr>
                <a:t> </a:t>
              </a:r>
              <a:r>
                <a:rPr lang="zh-CN" altLang="en-US" sz="1800" b="1">
                  <a:latin typeface="宋体" pitchFamily="2" charset="-122"/>
                </a:rPr>
                <a:t>监督评估</a:t>
              </a:r>
            </a:p>
          </p:txBody>
        </p:sp>
      </p:grpSp>
      <p:grpSp>
        <p:nvGrpSpPr>
          <p:cNvPr id="25610" name="Group 17"/>
          <p:cNvGrpSpPr>
            <a:grpSpLocks/>
          </p:cNvGrpSpPr>
          <p:nvPr/>
        </p:nvGrpSpPr>
        <p:grpSpPr bwMode="auto">
          <a:xfrm>
            <a:off x="274638" y="5251450"/>
            <a:ext cx="1503362" cy="752475"/>
            <a:chOff x="0" y="0"/>
            <a:chExt cx="1787373" cy="1137955"/>
          </a:xfrm>
        </p:grpSpPr>
        <p:sp>
          <p:nvSpPr>
            <p:cNvPr id="25646" name="圆角矩形 39"/>
            <p:cNvSpPr>
              <a:spLocks noChangeArrowheads="1"/>
            </p:cNvSpPr>
            <p:nvPr/>
          </p:nvSpPr>
          <p:spPr bwMode="auto">
            <a:xfrm>
              <a:off x="35860" y="0"/>
              <a:ext cx="1751513" cy="1137955"/>
            </a:xfrm>
            <a:prstGeom prst="roundRect">
              <a:avLst>
                <a:gd name="adj" fmla="val 16667"/>
              </a:avLst>
            </a:prstGeom>
            <a:gradFill rotWithShape="1">
              <a:gsLst>
                <a:gs pos="0">
                  <a:srgbClr val="D8EBFF"/>
                </a:gs>
                <a:gs pos="50000">
                  <a:srgbClr val="C7E2FF"/>
                </a:gs>
                <a:gs pos="100000">
                  <a:srgbClr val="BEDFFF"/>
                </a:gs>
              </a:gsLst>
              <a:lin ang="5400000"/>
            </a:gradFill>
            <a:ln w="6350">
              <a:solidFill>
                <a:schemeClr val="accent1"/>
              </a:solidFill>
              <a:round/>
              <a:headEnd/>
              <a:tailEnd/>
            </a:ln>
          </p:spPr>
          <p:txBody>
            <a:bodyPr/>
            <a:lstStyle/>
            <a:p>
              <a:endParaRPr lang="zh-CN" altLang="en-US" sz="1600" b="1">
                <a:latin typeface="宋体" pitchFamily="2" charset="-122"/>
              </a:endParaRPr>
            </a:p>
          </p:txBody>
        </p:sp>
        <p:sp>
          <p:nvSpPr>
            <p:cNvPr id="25647" name="圆角矩形 4"/>
            <p:cNvSpPr>
              <a:spLocks noChangeArrowheads="1"/>
            </p:cNvSpPr>
            <p:nvPr/>
          </p:nvSpPr>
          <p:spPr bwMode="auto">
            <a:xfrm>
              <a:off x="0" y="21607"/>
              <a:ext cx="1787373" cy="1027521"/>
            </a:xfrm>
            <a:prstGeom prst="rect">
              <a:avLst/>
            </a:prstGeom>
            <a:gradFill rotWithShape="1">
              <a:gsLst>
                <a:gs pos="0">
                  <a:srgbClr val="D8EBFF"/>
                </a:gs>
                <a:gs pos="50000">
                  <a:srgbClr val="C7E2FF"/>
                </a:gs>
                <a:gs pos="100000">
                  <a:srgbClr val="BEDFFF"/>
                </a:gs>
              </a:gsLst>
              <a:lin ang="5400000"/>
            </a:gradFill>
            <a:ln w="6350">
              <a:solidFill>
                <a:schemeClr val="accent1"/>
              </a:solidFill>
              <a:miter lim="800000"/>
              <a:headEnd/>
              <a:tailEnd/>
            </a:ln>
          </p:spPr>
          <p:txBody>
            <a:bodyPr lIns="98474" tIns="98474" rIns="98474" bIns="98474" anchor="ctr"/>
            <a:lstStyle/>
            <a:p>
              <a:pPr algn="ctr" defTabSz="1244600">
                <a:lnSpc>
                  <a:spcPct val="90000"/>
                </a:lnSpc>
                <a:spcAft>
                  <a:spcPct val="35000"/>
                </a:spcAft>
              </a:pPr>
              <a:r>
                <a:rPr lang="zh-CN" altLang="en-US" sz="1800" b="1">
                  <a:latin typeface="宋体" pitchFamily="2" charset="-122"/>
                </a:rPr>
                <a:t>信息系统</a:t>
              </a:r>
            </a:p>
          </p:txBody>
        </p:sp>
      </p:grpSp>
      <p:grpSp>
        <p:nvGrpSpPr>
          <p:cNvPr id="6" name="Group 20"/>
          <p:cNvGrpSpPr>
            <a:grpSpLocks/>
          </p:cNvGrpSpPr>
          <p:nvPr/>
        </p:nvGrpSpPr>
        <p:grpSpPr bwMode="auto">
          <a:xfrm>
            <a:off x="274638" y="3575050"/>
            <a:ext cx="1512887" cy="752475"/>
            <a:chOff x="0" y="0"/>
            <a:chExt cx="1863642" cy="1137955"/>
          </a:xfrm>
        </p:grpSpPr>
        <p:sp>
          <p:nvSpPr>
            <p:cNvPr id="25644" name="圆角矩形 33"/>
            <p:cNvSpPr>
              <a:spLocks noChangeArrowheads="1"/>
            </p:cNvSpPr>
            <p:nvPr/>
          </p:nvSpPr>
          <p:spPr bwMode="auto">
            <a:xfrm>
              <a:off x="76266" y="0"/>
              <a:ext cx="1787376" cy="1137955"/>
            </a:xfrm>
            <a:prstGeom prst="roundRect">
              <a:avLst>
                <a:gd name="adj" fmla="val 16667"/>
              </a:avLst>
            </a:prstGeom>
            <a:gradFill rotWithShape="1">
              <a:gsLst>
                <a:gs pos="0">
                  <a:srgbClr val="D8EBFF"/>
                </a:gs>
                <a:gs pos="50000">
                  <a:srgbClr val="C7E2FF"/>
                </a:gs>
                <a:gs pos="100000">
                  <a:srgbClr val="BEDFFF"/>
                </a:gs>
              </a:gsLst>
              <a:lin ang="5400000"/>
            </a:gradFill>
            <a:ln w="6350">
              <a:solidFill>
                <a:schemeClr val="accent1"/>
              </a:solidFill>
              <a:round/>
              <a:headEnd/>
              <a:tailEnd/>
            </a:ln>
          </p:spPr>
          <p:txBody>
            <a:bodyPr/>
            <a:lstStyle/>
            <a:p>
              <a:endParaRPr lang="zh-CN" altLang="en-US" sz="1600" b="1">
                <a:latin typeface="宋体" pitchFamily="2" charset="-122"/>
              </a:endParaRPr>
            </a:p>
          </p:txBody>
        </p:sp>
        <p:sp>
          <p:nvSpPr>
            <p:cNvPr id="25645" name="圆角矩形 4"/>
            <p:cNvSpPr>
              <a:spLocks noChangeArrowheads="1"/>
            </p:cNvSpPr>
            <p:nvPr/>
          </p:nvSpPr>
          <p:spPr bwMode="auto">
            <a:xfrm>
              <a:off x="0" y="21607"/>
              <a:ext cx="1863642" cy="1027521"/>
            </a:xfrm>
            <a:prstGeom prst="rect">
              <a:avLst/>
            </a:prstGeom>
            <a:gradFill rotWithShape="1">
              <a:gsLst>
                <a:gs pos="0">
                  <a:srgbClr val="D8EBFF"/>
                </a:gs>
                <a:gs pos="50000">
                  <a:srgbClr val="C7E2FF"/>
                </a:gs>
                <a:gs pos="100000">
                  <a:srgbClr val="BEDFFF"/>
                </a:gs>
              </a:gsLst>
              <a:lin ang="5400000"/>
            </a:gradFill>
            <a:ln w="6350">
              <a:solidFill>
                <a:schemeClr val="accent1"/>
              </a:solidFill>
              <a:miter lim="800000"/>
              <a:headEnd/>
              <a:tailEnd/>
            </a:ln>
          </p:spPr>
          <p:txBody>
            <a:bodyPr lIns="98474" tIns="98474" rIns="98474" bIns="98474" anchor="ctr"/>
            <a:lstStyle/>
            <a:p>
              <a:pPr algn="ctr" defTabSz="1244600">
                <a:lnSpc>
                  <a:spcPct val="90000"/>
                </a:lnSpc>
                <a:spcAft>
                  <a:spcPct val="35000"/>
                </a:spcAft>
              </a:pPr>
              <a:r>
                <a:rPr lang="zh-CN" altLang="en-US" sz="1800" b="1">
                  <a:solidFill>
                    <a:srgbClr val="CC0000"/>
                  </a:solidFill>
                  <a:latin typeface="宋体" pitchFamily="2" charset="-122"/>
                </a:rPr>
                <a:t>专业机构</a:t>
              </a:r>
            </a:p>
          </p:txBody>
        </p:sp>
      </p:grpSp>
      <p:graphicFrame>
        <p:nvGraphicFramePr>
          <p:cNvPr id="42007" name="Group 23"/>
          <p:cNvGraphicFramePr>
            <a:graphicFrameLocks noGrp="1"/>
          </p:cNvGraphicFramePr>
          <p:nvPr/>
        </p:nvGraphicFramePr>
        <p:xfrm>
          <a:off x="2127250" y="2393950"/>
          <a:ext cx="6769100" cy="4056065"/>
        </p:xfrm>
        <a:graphic>
          <a:graphicData uri="http://schemas.openxmlformats.org/drawingml/2006/table">
            <a:tbl>
              <a:tblPr/>
              <a:tblGrid>
                <a:gridCol w="1406525"/>
                <a:gridCol w="5362575"/>
              </a:tblGrid>
              <a:tr h="674584">
                <a:tc gridSpan="2">
                  <a:txBody>
                    <a:bodyPr/>
                    <a:lstStyle/>
                    <a:p>
                      <a:pPr marL="0" marR="0" lvl="0" indent="0" algn="ctr" defTabSz="887095" rtl="0" eaLnBrk="0" fontAlgn="base" latinLnBrk="0" hangingPunct="0">
                        <a:lnSpc>
                          <a:spcPct val="100000"/>
                        </a:lnSpc>
                        <a:spcBef>
                          <a:spcPct val="20000"/>
                        </a:spcBef>
                        <a:spcAft>
                          <a:spcPct val="0"/>
                        </a:spcAft>
                        <a:buClrTx/>
                        <a:buSzTx/>
                        <a:buFontTx/>
                        <a:buNone/>
                      </a:pPr>
                      <a:r>
                        <a:rPr kumimoji="0" lang="zh-CN" altLang="zh-CN" sz="2200" b="1" i="0" u="none" strike="noStrike" cap="none" normalizeH="0" baseline="0" dirty="0" smtClean="0">
                          <a:ln>
                            <a:noFill/>
                          </a:ln>
                          <a:solidFill>
                            <a:schemeClr val="bg1"/>
                          </a:solidFill>
                          <a:effectLst/>
                          <a:latin typeface="仿宋" panose="02010609060101010101" pitchFamily="49" charset="-122"/>
                          <a:ea typeface="仿宋" panose="02010609060101010101" pitchFamily="49" charset="-122"/>
                          <a:sym typeface="Calibri" panose="020F0502020204030204" pitchFamily="34" charset="0"/>
                        </a:rPr>
                        <a:t>七家专业机构名单</a:t>
                      </a:r>
                      <a:endParaRPr kumimoji="0" lang="zh-CN" altLang="zh-CN" sz="2800" b="1" i="0" u="none" strike="noStrike" cap="none" normalizeH="0" baseline="0" dirty="0" smtClean="0">
                        <a:ln>
                          <a:noFill/>
                        </a:ln>
                        <a:solidFill>
                          <a:schemeClr val="bg1"/>
                        </a:solidFill>
                        <a:effectLst/>
                        <a:latin typeface="仿宋" panose="02010609060101010101" pitchFamily="49" charset="-122"/>
                        <a:ea typeface="仿宋" panose="02010609060101010101" pitchFamily="49" charset="-122"/>
                        <a:sym typeface="Calibri" panose="020F0502020204030204" pitchFamily="34" charset="0"/>
                      </a:endParaRPr>
                    </a:p>
                  </a:txBody>
                  <a:tcPr marL="84413" marR="84413" marT="42197" marB="42197"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4F81BD"/>
                    </a:solidFill>
                  </a:tcPr>
                </a:tc>
                <a:tc hMerge="1">
                  <a:txBody>
                    <a:bodyPr/>
                    <a:lstStyle/>
                    <a:p>
                      <a:endParaRPr lang="zh-CN"/>
                    </a:p>
                  </a:txBody>
                  <a:tcPr/>
                </a:tc>
              </a:tr>
              <a:tr h="474590">
                <a:tc>
                  <a:txBody>
                    <a:bodyPr/>
                    <a:lstStyle/>
                    <a:p>
                      <a:pPr marL="0" marR="0" lvl="0" indent="0" algn="ctr" defTabSz="887095" rtl="0" eaLnBrk="0" fontAlgn="base" latinLnBrk="0" hangingPunct="0">
                        <a:lnSpc>
                          <a:spcPct val="100000"/>
                        </a:lnSpc>
                        <a:spcBef>
                          <a:spcPct val="20000"/>
                        </a:spcBef>
                        <a:spcAft>
                          <a:spcPct val="0"/>
                        </a:spcAft>
                        <a:buClrTx/>
                        <a:buSzTx/>
                        <a:buFontTx/>
                        <a:buNone/>
                      </a:pPr>
                      <a:r>
                        <a:rPr kumimoji="0" lang="zh-CN" altLang="zh-CN" sz="1700" b="1" i="0" u="none" strike="noStrike" cap="none" normalizeH="0" baseline="0" smtClean="0">
                          <a:ln>
                            <a:noFill/>
                          </a:ln>
                          <a:solidFill>
                            <a:schemeClr val="tx2"/>
                          </a:solidFill>
                          <a:effectLst/>
                          <a:latin typeface="仿宋" panose="02010609060101010101" pitchFamily="49" charset="-122"/>
                          <a:ea typeface="仿宋" panose="02010609060101010101" pitchFamily="49" charset="-122"/>
                          <a:sym typeface="Calibri" panose="020F0502020204030204" pitchFamily="34" charset="0"/>
                        </a:rPr>
                        <a:t>序号</a:t>
                      </a:r>
                      <a:endParaRPr kumimoji="0" lang="zh-CN" altLang="zh-CN" sz="2800" b="1" i="0" u="none" strike="noStrike" cap="none" normalizeH="0" baseline="0" smtClean="0">
                        <a:ln>
                          <a:noFill/>
                        </a:ln>
                        <a:solidFill>
                          <a:schemeClr val="tx2"/>
                        </a:solidFill>
                        <a:effectLst/>
                        <a:latin typeface="仿宋" panose="02010609060101010101" pitchFamily="49" charset="-122"/>
                        <a:ea typeface="仿宋" panose="02010609060101010101" pitchFamily="49" charset="-122"/>
                        <a:sym typeface="Calibri" panose="020F0502020204030204" pitchFamily="34" charset="0"/>
                      </a:endParaRPr>
                    </a:p>
                  </a:txBody>
                  <a:tcPr marL="84413" marR="84413" marT="42197" marB="42197"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887095" rtl="0" eaLnBrk="0" fontAlgn="base" latinLnBrk="0" hangingPunct="0">
                        <a:lnSpc>
                          <a:spcPct val="100000"/>
                        </a:lnSpc>
                        <a:spcBef>
                          <a:spcPct val="20000"/>
                        </a:spcBef>
                        <a:spcAft>
                          <a:spcPct val="0"/>
                        </a:spcAft>
                        <a:buClrTx/>
                        <a:buSzTx/>
                        <a:buFontTx/>
                        <a:buNone/>
                      </a:pPr>
                      <a:r>
                        <a:rPr kumimoji="0" lang="zh-CN" altLang="zh-CN" sz="1700" b="1" i="0" u="none" strike="noStrike" cap="none" normalizeH="0" baseline="0" smtClean="0">
                          <a:ln>
                            <a:noFill/>
                          </a:ln>
                          <a:solidFill>
                            <a:schemeClr val="tx2"/>
                          </a:solidFill>
                          <a:effectLst/>
                          <a:latin typeface="仿宋" panose="02010609060101010101" pitchFamily="49" charset="-122"/>
                          <a:ea typeface="仿宋" panose="02010609060101010101" pitchFamily="49" charset="-122"/>
                          <a:sym typeface="Calibri" panose="020F0502020204030204" pitchFamily="34" charset="0"/>
                        </a:rPr>
                        <a:t>机构名称</a:t>
                      </a:r>
                      <a:endParaRPr kumimoji="0" lang="zh-CN" altLang="zh-CN" sz="2800" b="1" i="0" u="none" strike="noStrike" cap="none" normalizeH="0" baseline="0" smtClean="0">
                        <a:ln>
                          <a:noFill/>
                        </a:ln>
                        <a:solidFill>
                          <a:schemeClr val="tx2"/>
                        </a:solidFill>
                        <a:effectLst/>
                        <a:latin typeface="仿宋" panose="02010609060101010101" pitchFamily="49" charset="-122"/>
                        <a:ea typeface="仿宋" panose="02010609060101010101" pitchFamily="49" charset="-122"/>
                        <a:sym typeface="Calibri" panose="020F0502020204030204" pitchFamily="34" charset="0"/>
                      </a:endParaRPr>
                    </a:p>
                  </a:txBody>
                  <a:tcPr marL="84413" marR="84413" marT="42197" marB="42197"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0D8E8"/>
                    </a:solidFill>
                  </a:tcPr>
                </a:tc>
              </a:tr>
              <a:tr h="417448">
                <a:tc>
                  <a:txBody>
                    <a:bodyPr/>
                    <a:lstStyle/>
                    <a:p>
                      <a:pPr marL="0" marR="0" lvl="0" indent="0" algn="ctr" defTabSz="887095" rtl="0" eaLnBrk="0" fontAlgn="base" latinLnBrk="0" hangingPunct="0">
                        <a:lnSpc>
                          <a:spcPct val="100000"/>
                        </a:lnSpc>
                        <a:spcBef>
                          <a:spcPct val="20000"/>
                        </a:spcBef>
                        <a:spcAft>
                          <a:spcPct val="0"/>
                        </a:spcAft>
                        <a:buClrTx/>
                        <a:buSzTx/>
                        <a:buFontTx/>
                        <a:buNone/>
                      </a:pPr>
                      <a:r>
                        <a:rPr kumimoji="0" lang="zh-CN" altLang="en-US" sz="1700" b="1" i="0" u="none" strike="noStrike" cap="none" normalizeH="0" baseline="0" smtClean="0">
                          <a:ln>
                            <a:noFill/>
                          </a:ln>
                          <a:solidFill>
                            <a:schemeClr val="tx1"/>
                          </a:solidFill>
                          <a:effectLst/>
                          <a:latin typeface="仿宋" panose="02010609060101010101" pitchFamily="49" charset="-122"/>
                          <a:ea typeface="仿宋" panose="02010609060101010101" pitchFamily="49" charset="-122"/>
                          <a:sym typeface="Calibri" panose="020F0502020204030204" pitchFamily="34" charset="0"/>
                        </a:rPr>
                        <a:t>1</a:t>
                      </a:r>
                      <a:endParaRPr kumimoji="0" lang="zh-CN" altLang="en-US" sz="2800" b="1" i="0" u="none" strike="noStrike" cap="none" normalizeH="0" baseline="0" smtClean="0">
                        <a:ln>
                          <a:noFill/>
                        </a:ln>
                        <a:solidFill>
                          <a:schemeClr val="tx1"/>
                        </a:solidFill>
                        <a:effectLst/>
                        <a:latin typeface="仿宋" panose="02010609060101010101" pitchFamily="49" charset="-122"/>
                        <a:ea typeface="仿宋" panose="02010609060101010101" pitchFamily="49" charset="-122"/>
                        <a:sym typeface="Calibri" panose="020F0502020204030204" pitchFamily="34" charset="0"/>
                      </a:endParaRPr>
                    </a:p>
                  </a:txBody>
                  <a:tcPr marL="84413" marR="84413" marT="42197" marB="42197"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887095" rtl="0" eaLnBrk="0" fontAlgn="base" latinLnBrk="0" hangingPunct="0">
                        <a:lnSpc>
                          <a:spcPct val="100000"/>
                        </a:lnSpc>
                        <a:spcBef>
                          <a:spcPct val="20000"/>
                        </a:spcBef>
                        <a:spcAft>
                          <a:spcPct val="0"/>
                        </a:spcAft>
                        <a:buClrTx/>
                        <a:buSzTx/>
                        <a:buFontTx/>
                        <a:buNone/>
                      </a:pPr>
                      <a:r>
                        <a:rPr kumimoji="0" lang="zh-CN" altLang="zh-CN" sz="1700" b="1" i="0" u="none" strike="noStrike" cap="none" normalizeH="0" baseline="0" smtClean="0">
                          <a:ln>
                            <a:noFill/>
                          </a:ln>
                          <a:solidFill>
                            <a:schemeClr val="tx1"/>
                          </a:solidFill>
                          <a:effectLst/>
                          <a:latin typeface="仿宋" panose="02010609060101010101" pitchFamily="49" charset="-122"/>
                          <a:ea typeface="仿宋" panose="02010609060101010101" pitchFamily="49" charset="-122"/>
                          <a:sym typeface="Calibri" panose="020F0502020204030204" pitchFamily="34" charset="0"/>
                        </a:rPr>
                        <a:t>科技部高技术研究发展中心</a:t>
                      </a:r>
                      <a:endParaRPr kumimoji="0" lang="zh-CN" altLang="zh-CN" sz="2800" b="1" i="0" u="none" strike="noStrike" cap="none" normalizeH="0" baseline="0" smtClean="0">
                        <a:ln>
                          <a:noFill/>
                        </a:ln>
                        <a:solidFill>
                          <a:schemeClr val="tx1"/>
                        </a:solidFill>
                        <a:effectLst/>
                        <a:latin typeface="仿宋" panose="02010609060101010101" pitchFamily="49" charset="-122"/>
                        <a:ea typeface="仿宋" panose="02010609060101010101" pitchFamily="49" charset="-122"/>
                        <a:sym typeface="Calibri" panose="020F0502020204030204" pitchFamily="34" charset="0"/>
                      </a:endParaRPr>
                    </a:p>
                  </a:txBody>
                  <a:tcPr marL="84413" marR="84413" marT="42197" marB="42197"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9EDF4"/>
                    </a:solidFill>
                  </a:tcPr>
                </a:tc>
              </a:tr>
              <a:tr h="412686">
                <a:tc>
                  <a:txBody>
                    <a:bodyPr/>
                    <a:lstStyle/>
                    <a:p>
                      <a:pPr marL="0" marR="0" lvl="0" indent="0" algn="ctr" defTabSz="887095" rtl="0" eaLnBrk="0" fontAlgn="base" latinLnBrk="0" hangingPunct="0">
                        <a:lnSpc>
                          <a:spcPct val="100000"/>
                        </a:lnSpc>
                        <a:spcBef>
                          <a:spcPct val="20000"/>
                        </a:spcBef>
                        <a:spcAft>
                          <a:spcPct val="0"/>
                        </a:spcAft>
                        <a:buClrTx/>
                        <a:buSzTx/>
                        <a:buFontTx/>
                        <a:buNone/>
                      </a:pPr>
                      <a:r>
                        <a:rPr kumimoji="0" lang="zh-CN" altLang="en-US" sz="1700" b="1" i="0" u="none" strike="noStrike" cap="none" normalizeH="0" baseline="0" smtClean="0">
                          <a:ln>
                            <a:noFill/>
                          </a:ln>
                          <a:solidFill>
                            <a:schemeClr val="tx1"/>
                          </a:solidFill>
                          <a:effectLst/>
                          <a:latin typeface="仿宋" panose="02010609060101010101" pitchFamily="49" charset="-122"/>
                          <a:ea typeface="仿宋" panose="02010609060101010101" pitchFamily="49" charset="-122"/>
                          <a:sym typeface="Calibri" panose="020F0502020204030204" pitchFamily="34" charset="0"/>
                        </a:rPr>
                        <a:t>2</a:t>
                      </a:r>
                      <a:endParaRPr kumimoji="0" lang="zh-CN" altLang="en-US" sz="2800" b="1" i="0" u="none" strike="noStrike" cap="none" normalizeH="0" baseline="0" smtClean="0">
                        <a:ln>
                          <a:noFill/>
                        </a:ln>
                        <a:solidFill>
                          <a:schemeClr val="tx1"/>
                        </a:solidFill>
                        <a:effectLst/>
                        <a:latin typeface="仿宋" panose="02010609060101010101" pitchFamily="49" charset="-122"/>
                        <a:ea typeface="仿宋" panose="02010609060101010101" pitchFamily="49" charset="-122"/>
                        <a:sym typeface="Calibri" panose="020F0502020204030204" pitchFamily="34" charset="0"/>
                      </a:endParaRPr>
                    </a:p>
                  </a:txBody>
                  <a:tcPr marL="84413" marR="84413" marT="42197" marB="42197"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887095" rtl="0" eaLnBrk="0" fontAlgn="base" latinLnBrk="0" hangingPunct="0">
                        <a:lnSpc>
                          <a:spcPct val="100000"/>
                        </a:lnSpc>
                        <a:spcBef>
                          <a:spcPct val="20000"/>
                        </a:spcBef>
                        <a:spcAft>
                          <a:spcPct val="0"/>
                        </a:spcAft>
                        <a:buClrTx/>
                        <a:buSzTx/>
                        <a:buFontTx/>
                        <a:buNone/>
                      </a:pPr>
                      <a:r>
                        <a:rPr kumimoji="0" lang="zh-CN" altLang="zh-CN" sz="1700" b="1" i="0" u="none" strike="noStrike" cap="none" normalizeH="0" baseline="0" smtClean="0">
                          <a:ln>
                            <a:noFill/>
                          </a:ln>
                          <a:solidFill>
                            <a:schemeClr val="tx1"/>
                          </a:solidFill>
                          <a:effectLst/>
                          <a:latin typeface="仿宋" panose="02010609060101010101" pitchFamily="49" charset="-122"/>
                          <a:ea typeface="仿宋" panose="02010609060101010101" pitchFamily="49" charset="-122"/>
                          <a:sym typeface="Calibri" panose="020F0502020204030204" pitchFamily="34" charset="0"/>
                        </a:rPr>
                        <a:t>中国生物技术发展中心</a:t>
                      </a:r>
                      <a:endParaRPr kumimoji="0" lang="zh-CN" altLang="zh-CN" sz="2800" b="1" i="0" u="none" strike="noStrike" cap="none" normalizeH="0" baseline="0" smtClean="0">
                        <a:ln>
                          <a:noFill/>
                        </a:ln>
                        <a:solidFill>
                          <a:schemeClr val="tx1"/>
                        </a:solidFill>
                        <a:effectLst/>
                        <a:latin typeface="仿宋" panose="02010609060101010101" pitchFamily="49" charset="-122"/>
                        <a:ea typeface="仿宋" panose="02010609060101010101" pitchFamily="49" charset="-122"/>
                        <a:sym typeface="Calibri" panose="020F0502020204030204" pitchFamily="34" charset="0"/>
                      </a:endParaRPr>
                    </a:p>
                  </a:txBody>
                  <a:tcPr marL="84413" marR="84413" marT="42197" marB="42197"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0D8E8"/>
                    </a:solidFill>
                  </a:tcPr>
                </a:tc>
              </a:tr>
              <a:tr h="409512">
                <a:tc>
                  <a:txBody>
                    <a:bodyPr/>
                    <a:lstStyle/>
                    <a:p>
                      <a:pPr marL="0" marR="0" lvl="0" indent="0" algn="ctr" defTabSz="887095" rtl="0" eaLnBrk="0" fontAlgn="base" latinLnBrk="0" hangingPunct="0">
                        <a:lnSpc>
                          <a:spcPct val="100000"/>
                        </a:lnSpc>
                        <a:spcBef>
                          <a:spcPct val="20000"/>
                        </a:spcBef>
                        <a:spcAft>
                          <a:spcPct val="0"/>
                        </a:spcAft>
                        <a:buClrTx/>
                        <a:buSzTx/>
                        <a:buFontTx/>
                        <a:buNone/>
                      </a:pPr>
                      <a:r>
                        <a:rPr kumimoji="0" lang="zh-CN" altLang="en-US" sz="1700" b="1" i="0" u="none" strike="noStrike" cap="none" normalizeH="0" baseline="0" smtClean="0">
                          <a:ln>
                            <a:noFill/>
                          </a:ln>
                          <a:solidFill>
                            <a:schemeClr val="tx1"/>
                          </a:solidFill>
                          <a:effectLst/>
                          <a:latin typeface="仿宋" panose="02010609060101010101" pitchFamily="49" charset="-122"/>
                          <a:ea typeface="仿宋" panose="02010609060101010101" pitchFamily="49" charset="-122"/>
                          <a:sym typeface="Calibri" panose="020F0502020204030204" pitchFamily="34" charset="0"/>
                        </a:rPr>
                        <a:t>3</a:t>
                      </a:r>
                      <a:endParaRPr kumimoji="0" lang="zh-CN" altLang="en-US" sz="2800" b="1" i="0" u="none" strike="noStrike" cap="none" normalizeH="0" baseline="0" smtClean="0">
                        <a:ln>
                          <a:noFill/>
                        </a:ln>
                        <a:solidFill>
                          <a:schemeClr val="tx1"/>
                        </a:solidFill>
                        <a:effectLst/>
                        <a:latin typeface="仿宋" panose="02010609060101010101" pitchFamily="49" charset="-122"/>
                        <a:ea typeface="仿宋" panose="02010609060101010101" pitchFamily="49" charset="-122"/>
                        <a:sym typeface="Calibri" panose="020F0502020204030204" pitchFamily="34" charset="0"/>
                      </a:endParaRPr>
                    </a:p>
                  </a:txBody>
                  <a:tcPr marL="84413" marR="84413" marT="42197" marB="42197"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887095" rtl="0" eaLnBrk="0" fontAlgn="base" latinLnBrk="0" hangingPunct="0">
                        <a:lnSpc>
                          <a:spcPct val="100000"/>
                        </a:lnSpc>
                        <a:spcBef>
                          <a:spcPct val="20000"/>
                        </a:spcBef>
                        <a:spcAft>
                          <a:spcPct val="0"/>
                        </a:spcAft>
                        <a:buClrTx/>
                        <a:buSzTx/>
                        <a:buFontTx/>
                        <a:buNone/>
                      </a:pPr>
                      <a:r>
                        <a:rPr kumimoji="0" lang="zh-CN" altLang="zh-CN" sz="1700" b="1" i="0" u="none" strike="noStrike" cap="none" normalizeH="0" baseline="0" smtClean="0">
                          <a:ln>
                            <a:noFill/>
                          </a:ln>
                          <a:solidFill>
                            <a:schemeClr val="tx1"/>
                          </a:solidFill>
                          <a:effectLst/>
                          <a:latin typeface="仿宋" panose="02010609060101010101" pitchFamily="49" charset="-122"/>
                          <a:ea typeface="仿宋" panose="02010609060101010101" pitchFamily="49" charset="-122"/>
                          <a:sym typeface="Calibri" panose="020F0502020204030204" pitchFamily="34" charset="0"/>
                        </a:rPr>
                        <a:t>工业和信息化部产业发展促进中心</a:t>
                      </a:r>
                      <a:endParaRPr kumimoji="0" lang="zh-CN" altLang="zh-CN" sz="2800" b="1" i="0" u="none" strike="noStrike" cap="none" normalizeH="0" baseline="0" smtClean="0">
                        <a:ln>
                          <a:noFill/>
                        </a:ln>
                        <a:solidFill>
                          <a:schemeClr val="tx1"/>
                        </a:solidFill>
                        <a:effectLst/>
                        <a:latin typeface="仿宋" panose="02010609060101010101" pitchFamily="49" charset="-122"/>
                        <a:ea typeface="仿宋" panose="02010609060101010101" pitchFamily="49" charset="-122"/>
                        <a:sym typeface="Calibri" panose="020F0502020204030204" pitchFamily="34" charset="0"/>
                      </a:endParaRPr>
                    </a:p>
                  </a:txBody>
                  <a:tcPr marL="84413" marR="84413" marT="42197" marB="42197"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9EDF4"/>
                    </a:solidFill>
                  </a:tcPr>
                </a:tc>
              </a:tr>
              <a:tr h="453955">
                <a:tc>
                  <a:txBody>
                    <a:bodyPr/>
                    <a:lstStyle/>
                    <a:p>
                      <a:pPr marL="0" marR="0" lvl="0" indent="0" algn="ctr" defTabSz="887095" rtl="0" eaLnBrk="0" fontAlgn="base" latinLnBrk="0" hangingPunct="0">
                        <a:lnSpc>
                          <a:spcPct val="100000"/>
                        </a:lnSpc>
                        <a:spcBef>
                          <a:spcPct val="20000"/>
                        </a:spcBef>
                        <a:spcAft>
                          <a:spcPct val="0"/>
                        </a:spcAft>
                        <a:buClrTx/>
                        <a:buSzTx/>
                        <a:buFontTx/>
                        <a:buNone/>
                      </a:pPr>
                      <a:r>
                        <a:rPr kumimoji="0" lang="zh-CN" altLang="en-US" sz="1700" b="1" i="0" u="none" strike="noStrike" cap="none" normalizeH="0" baseline="0" smtClean="0">
                          <a:ln>
                            <a:noFill/>
                          </a:ln>
                          <a:solidFill>
                            <a:schemeClr val="tx1"/>
                          </a:solidFill>
                          <a:effectLst/>
                          <a:latin typeface="仿宋" panose="02010609060101010101" pitchFamily="49" charset="-122"/>
                          <a:ea typeface="仿宋" panose="02010609060101010101" pitchFamily="49" charset="-122"/>
                          <a:sym typeface="Calibri" panose="020F0502020204030204" pitchFamily="34" charset="0"/>
                        </a:rPr>
                        <a:t>4</a:t>
                      </a:r>
                      <a:endParaRPr kumimoji="0" lang="zh-CN" altLang="en-US" sz="2800" b="1" i="0" u="none" strike="noStrike" cap="none" normalizeH="0" baseline="0" smtClean="0">
                        <a:ln>
                          <a:noFill/>
                        </a:ln>
                        <a:solidFill>
                          <a:schemeClr val="tx1"/>
                        </a:solidFill>
                        <a:effectLst/>
                        <a:latin typeface="仿宋" panose="02010609060101010101" pitchFamily="49" charset="-122"/>
                        <a:ea typeface="仿宋" panose="02010609060101010101" pitchFamily="49" charset="-122"/>
                        <a:sym typeface="Calibri" panose="020F0502020204030204" pitchFamily="34" charset="0"/>
                      </a:endParaRPr>
                    </a:p>
                  </a:txBody>
                  <a:tcPr marL="84413" marR="84413" marT="42197" marB="42197"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887095" rtl="0" eaLnBrk="0" fontAlgn="base" latinLnBrk="0" hangingPunct="0">
                        <a:lnSpc>
                          <a:spcPct val="100000"/>
                        </a:lnSpc>
                        <a:spcBef>
                          <a:spcPct val="20000"/>
                        </a:spcBef>
                        <a:spcAft>
                          <a:spcPct val="0"/>
                        </a:spcAft>
                        <a:buClrTx/>
                        <a:buSzTx/>
                        <a:buFontTx/>
                        <a:buNone/>
                      </a:pPr>
                      <a:r>
                        <a:rPr kumimoji="0" lang="zh-CN" altLang="en-US" sz="1700" b="1" i="0" u="none" strike="noStrike" cap="none" normalizeH="0" baseline="0" smtClean="0">
                          <a:ln>
                            <a:noFill/>
                          </a:ln>
                          <a:solidFill>
                            <a:schemeClr val="tx1"/>
                          </a:solidFill>
                          <a:effectLst/>
                          <a:latin typeface="仿宋" panose="02010609060101010101" pitchFamily="49" charset="-122"/>
                          <a:ea typeface="仿宋" panose="02010609060101010101" pitchFamily="49" charset="-122"/>
                          <a:sym typeface="Calibri" panose="020F0502020204030204" pitchFamily="34" charset="0"/>
                        </a:rPr>
                        <a:t>中国</a:t>
                      </a:r>
                      <a:r>
                        <a:rPr kumimoji="0" lang="en-US" altLang="zh-CN" sz="1700" b="1" i="0" u="none" strike="noStrike" cap="none" normalizeH="0" baseline="0" smtClean="0">
                          <a:ln>
                            <a:noFill/>
                          </a:ln>
                          <a:solidFill>
                            <a:schemeClr val="tx1"/>
                          </a:solidFill>
                          <a:effectLst/>
                          <a:latin typeface="仿宋" panose="02010609060101010101" pitchFamily="49" charset="-122"/>
                          <a:ea typeface="仿宋" panose="02010609060101010101" pitchFamily="49" charset="-122"/>
                          <a:sym typeface="Calibri" panose="020F0502020204030204" pitchFamily="34" charset="0"/>
                        </a:rPr>
                        <a:t>21</a:t>
                      </a:r>
                      <a:r>
                        <a:rPr kumimoji="0" lang="zh-CN" altLang="en-US" sz="1700" b="1" i="0" u="none" strike="noStrike" cap="none" normalizeH="0" baseline="0" smtClean="0">
                          <a:ln>
                            <a:noFill/>
                          </a:ln>
                          <a:solidFill>
                            <a:schemeClr val="tx1"/>
                          </a:solidFill>
                          <a:effectLst/>
                          <a:latin typeface="仿宋" panose="02010609060101010101" pitchFamily="49" charset="-122"/>
                          <a:ea typeface="仿宋" panose="02010609060101010101" pitchFamily="49" charset="-122"/>
                          <a:sym typeface="Calibri" panose="020F0502020204030204" pitchFamily="34" charset="0"/>
                        </a:rPr>
                        <a:t>世纪议程管理中心</a:t>
                      </a:r>
                      <a:endParaRPr kumimoji="0" lang="zh-CN" altLang="en-US" sz="2800" b="1" i="0" u="none" strike="noStrike" cap="none" normalizeH="0" baseline="0" smtClean="0">
                        <a:ln>
                          <a:noFill/>
                        </a:ln>
                        <a:solidFill>
                          <a:schemeClr val="tx1"/>
                        </a:solidFill>
                        <a:effectLst/>
                        <a:latin typeface="仿宋" panose="02010609060101010101" pitchFamily="49" charset="-122"/>
                        <a:ea typeface="仿宋" panose="02010609060101010101" pitchFamily="49" charset="-122"/>
                        <a:sym typeface="Calibri" panose="020F0502020204030204" pitchFamily="34" charset="0"/>
                      </a:endParaRPr>
                    </a:p>
                  </a:txBody>
                  <a:tcPr marL="84413" marR="84413" marT="42197" marB="42197"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0D8E8"/>
                    </a:solidFill>
                  </a:tcPr>
                </a:tc>
              </a:tr>
              <a:tr h="412686">
                <a:tc>
                  <a:txBody>
                    <a:bodyPr/>
                    <a:lstStyle/>
                    <a:p>
                      <a:pPr marL="0" marR="0" lvl="0" indent="0" algn="ctr" defTabSz="887095" rtl="0" eaLnBrk="0" fontAlgn="base" latinLnBrk="0" hangingPunct="0">
                        <a:lnSpc>
                          <a:spcPct val="100000"/>
                        </a:lnSpc>
                        <a:spcBef>
                          <a:spcPct val="20000"/>
                        </a:spcBef>
                        <a:spcAft>
                          <a:spcPct val="0"/>
                        </a:spcAft>
                        <a:buClrTx/>
                        <a:buSzTx/>
                        <a:buFontTx/>
                        <a:buNone/>
                      </a:pPr>
                      <a:r>
                        <a:rPr kumimoji="0" lang="zh-CN" altLang="en-US" sz="1700" b="1" i="0" u="none" strike="noStrike" cap="none" normalizeH="0" baseline="0" smtClean="0">
                          <a:ln>
                            <a:noFill/>
                          </a:ln>
                          <a:solidFill>
                            <a:schemeClr val="tx1"/>
                          </a:solidFill>
                          <a:effectLst/>
                          <a:latin typeface="仿宋" panose="02010609060101010101" pitchFamily="49" charset="-122"/>
                          <a:ea typeface="仿宋" panose="02010609060101010101" pitchFamily="49" charset="-122"/>
                          <a:sym typeface="Calibri" panose="020F0502020204030204" pitchFamily="34" charset="0"/>
                        </a:rPr>
                        <a:t>5</a:t>
                      </a:r>
                      <a:endParaRPr kumimoji="0" lang="zh-CN" altLang="en-US" sz="2800" b="1" i="0" u="none" strike="noStrike" cap="none" normalizeH="0" baseline="0" smtClean="0">
                        <a:ln>
                          <a:noFill/>
                        </a:ln>
                        <a:solidFill>
                          <a:schemeClr val="tx1"/>
                        </a:solidFill>
                        <a:effectLst/>
                        <a:latin typeface="仿宋" panose="02010609060101010101" pitchFamily="49" charset="-122"/>
                        <a:ea typeface="仿宋" panose="02010609060101010101" pitchFamily="49" charset="-122"/>
                        <a:sym typeface="Calibri" panose="020F0502020204030204" pitchFamily="34" charset="0"/>
                      </a:endParaRPr>
                    </a:p>
                  </a:txBody>
                  <a:tcPr marL="84413" marR="84413" marT="42197" marB="42197"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887095" rtl="0" eaLnBrk="0" fontAlgn="base" latinLnBrk="0" hangingPunct="0">
                        <a:lnSpc>
                          <a:spcPct val="100000"/>
                        </a:lnSpc>
                        <a:spcBef>
                          <a:spcPct val="20000"/>
                        </a:spcBef>
                        <a:spcAft>
                          <a:spcPct val="0"/>
                        </a:spcAft>
                        <a:buClrTx/>
                        <a:buSzTx/>
                        <a:buFontTx/>
                        <a:buNone/>
                      </a:pPr>
                      <a:r>
                        <a:rPr kumimoji="0" lang="zh-CN" altLang="zh-CN" sz="1700" b="1" i="0" u="none" strike="noStrike" cap="none" normalizeH="0" baseline="0" smtClean="0">
                          <a:ln>
                            <a:noFill/>
                          </a:ln>
                          <a:solidFill>
                            <a:schemeClr val="tx1"/>
                          </a:solidFill>
                          <a:effectLst/>
                          <a:latin typeface="仿宋" panose="02010609060101010101" pitchFamily="49" charset="-122"/>
                          <a:ea typeface="仿宋" panose="02010609060101010101" pitchFamily="49" charset="-122"/>
                          <a:sym typeface="Calibri" panose="020F0502020204030204" pitchFamily="34" charset="0"/>
                        </a:rPr>
                        <a:t>中国农村技术开发中心</a:t>
                      </a:r>
                      <a:endParaRPr kumimoji="0" lang="zh-CN" altLang="zh-CN" sz="2800" b="1" i="0" u="none" strike="noStrike" cap="none" normalizeH="0" baseline="0" smtClean="0">
                        <a:ln>
                          <a:noFill/>
                        </a:ln>
                        <a:solidFill>
                          <a:schemeClr val="tx1"/>
                        </a:solidFill>
                        <a:effectLst/>
                        <a:latin typeface="仿宋" panose="02010609060101010101" pitchFamily="49" charset="-122"/>
                        <a:ea typeface="仿宋" panose="02010609060101010101" pitchFamily="49" charset="-122"/>
                        <a:sym typeface="Calibri" panose="020F0502020204030204" pitchFamily="34" charset="0"/>
                      </a:endParaRPr>
                    </a:p>
                  </a:txBody>
                  <a:tcPr marL="84413" marR="84413" marT="42197" marB="42197"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9EDF4"/>
                    </a:solidFill>
                  </a:tcPr>
                </a:tc>
              </a:tr>
              <a:tr h="457130">
                <a:tc>
                  <a:txBody>
                    <a:bodyPr/>
                    <a:lstStyle/>
                    <a:p>
                      <a:pPr marL="0" marR="0" lvl="0" indent="0" algn="ctr" defTabSz="887095" rtl="0" eaLnBrk="0" fontAlgn="base" latinLnBrk="0" hangingPunct="0">
                        <a:lnSpc>
                          <a:spcPct val="100000"/>
                        </a:lnSpc>
                        <a:spcBef>
                          <a:spcPct val="20000"/>
                        </a:spcBef>
                        <a:spcAft>
                          <a:spcPct val="0"/>
                        </a:spcAft>
                        <a:buClrTx/>
                        <a:buSzTx/>
                        <a:buFontTx/>
                        <a:buNone/>
                      </a:pPr>
                      <a:r>
                        <a:rPr kumimoji="0" lang="zh-CN" altLang="en-US" sz="1700" b="1" i="0" u="none" strike="noStrike" cap="none" normalizeH="0" baseline="0" smtClean="0">
                          <a:ln>
                            <a:noFill/>
                          </a:ln>
                          <a:solidFill>
                            <a:schemeClr val="tx1"/>
                          </a:solidFill>
                          <a:effectLst/>
                          <a:latin typeface="仿宋" panose="02010609060101010101" pitchFamily="49" charset="-122"/>
                          <a:ea typeface="仿宋" panose="02010609060101010101" pitchFamily="49" charset="-122"/>
                          <a:sym typeface="Calibri" panose="020F0502020204030204" pitchFamily="34" charset="0"/>
                        </a:rPr>
                        <a:t>6</a:t>
                      </a:r>
                      <a:endParaRPr kumimoji="0" lang="zh-CN" altLang="en-US" sz="2800" b="1" i="0" u="none" strike="noStrike" cap="none" normalizeH="0" baseline="0" smtClean="0">
                        <a:ln>
                          <a:noFill/>
                        </a:ln>
                        <a:solidFill>
                          <a:schemeClr val="tx1"/>
                        </a:solidFill>
                        <a:effectLst/>
                        <a:latin typeface="仿宋" panose="02010609060101010101" pitchFamily="49" charset="-122"/>
                        <a:ea typeface="仿宋" panose="02010609060101010101" pitchFamily="49" charset="-122"/>
                        <a:sym typeface="Calibri" panose="020F0502020204030204" pitchFamily="34" charset="0"/>
                      </a:endParaRPr>
                    </a:p>
                  </a:txBody>
                  <a:tcPr marL="84413" marR="84413" marT="42197" marB="42197"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887095" rtl="0" eaLnBrk="0" fontAlgn="base" latinLnBrk="0" hangingPunct="0">
                        <a:lnSpc>
                          <a:spcPct val="100000"/>
                        </a:lnSpc>
                        <a:spcBef>
                          <a:spcPct val="20000"/>
                        </a:spcBef>
                        <a:spcAft>
                          <a:spcPct val="0"/>
                        </a:spcAft>
                        <a:buClrTx/>
                        <a:buSzTx/>
                        <a:buFontTx/>
                        <a:buNone/>
                      </a:pPr>
                      <a:r>
                        <a:rPr kumimoji="0" lang="zh-CN" altLang="zh-CN" sz="1700" b="1" i="0" u="none" strike="noStrike" cap="none" normalizeH="0" baseline="0" smtClean="0">
                          <a:ln>
                            <a:noFill/>
                          </a:ln>
                          <a:solidFill>
                            <a:schemeClr val="tx1"/>
                          </a:solidFill>
                          <a:effectLst/>
                          <a:latin typeface="仿宋" panose="02010609060101010101" pitchFamily="49" charset="-122"/>
                          <a:ea typeface="仿宋" panose="02010609060101010101" pitchFamily="49" charset="-122"/>
                          <a:sym typeface="Calibri" panose="020F0502020204030204" pitchFamily="34" charset="0"/>
                        </a:rPr>
                        <a:t>国家卫生计生委医药卫生科技发展研究中心</a:t>
                      </a:r>
                      <a:endParaRPr kumimoji="0" lang="zh-CN" altLang="zh-CN" sz="2800" b="1" i="0" u="none" strike="noStrike" cap="none" normalizeH="0" baseline="0" smtClean="0">
                        <a:ln>
                          <a:noFill/>
                        </a:ln>
                        <a:solidFill>
                          <a:schemeClr val="tx1"/>
                        </a:solidFill>
                        <a:effectLst/>
                        <a:latin typeface="仿宋" panose="02010609060101010101" pitchFamily="49" charset="-122"/>
                        <a:ea typeface="仿宋" panose="02010609060101010101" pitchFamily="49" charset="-122"/>
                        <a:sym typeface="Calibri" panose="020F0502020204030204" pitchFamily="34" charset="0"/>
                      </a:endParaRPr>
                    </a:p>
                  </a:txBody>
                  <a:tcPr marL="84413" marR="84413" marT="42197" marB="42197"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0D8E8"/>
                    </a:solidFill>
                  </a:tcPr>
                </a:tc>
              </a:tr>
              <a:tr h="343474">
                <a:tc>
                  <a:txBody>
                    <a:bodyPr/>
                    <a:lstStyle/>
                    <a:p>
                      <a:pPr marL="0" marR="0" lvl="0" indent="0" algn="ctr" defTabSz="887095" rtl="0" eaLnBrk="0" fontAlgn="base" latinLnBrk="0" hangingPunct="0">
                        <a:lnSpc>
                          <a:spcPct val="100000"/>
                        </a:lnSpc>
                        <a:spcBef>
                          <a:spcPct val="20000"/>
                        </a:spcBef>
                        <a:spcAft>
                          <a:spcPct val="0"/>
                        </a:spcAft>
                        <a:buClrTx/>
                        <a:buSzTx/>
                        <a:buFontTx/>
                        <a:buNone/>
                      </a:pPr>
                      <a:r>
                        <a:rPr kumimoji="0" lang="zh-CN" altLang="en-US" sz="1700" b="1" i="0" u="none" strike="noStrike" cap="none" normalizeH="0" baseline="0" smtClean="0">
                          <a:ln>
                            <a:noFill/>
                          </a:ln>
                          <a:solidFill>
                            <a:schemeClr val="tx1"/>
                          </a:solidFill>
                          <a:effectLst/>
                          <a:latin typeface="仿宋" panose="02010609060101010101" pitchFamily="49" charset="-122"/>
                          <a:ea typeface="仿宋" panose="02010609060101010101" pitchFamily="49" charset="-122"/>
                          <a:sym typeface="Calibri" panose="020F0502020204030204" pitchFamily="34" charset="0"/>
                        </a:rPr>
                        <a:t>7</a:t>
                      </a:r>
                      <a:endParaRPr kumimoji="0" lang="zh-CN" altLang="en-US" sz="2800" b="1" i="0" u="none" strike="noStrike" cap="none" normalizeH="0" baseline="0" smtClean="0">
                        <a:ln>
                          <a:noFill/>
                        </a:ln>
                        <a:solidFill>
                          <a:schemeClr val="tx1"/>
                        </a:solidFill>
                        <a:effectLst/>
                        <a:latin typeface="仿宋" panose="02010609060101010101" pitchFamily="49" charset="-122"/>
                        <a:ea typeface="仿宋" panose="02010609060101010101" pitchFamily="49" charset="-122"/>
                        <a:sym typeface="Calibri" panose="020F0502020204030204" pitchFamily="34" charset="0"/>
                      </a:endParaRPr>
                    </a:p>
                  </a:txBody>
                  <a:tcPr marL="84413" marR="84413" marT="42197" marB="42197"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887095" rtl="0" eaLnBrk="0" fontAlgn="base" latinLnBrk="0" hangingPunct="0">
                        <a:lnSpc>
                          <a:spcPct val="100000"/>
                        </a:lnSpc>
                        <a:spcBef>
                          <a:spcPct val="20000"/>
                        </a:spcBef>
                        <a:spcAft>
                          <a:spcPct val="0"/>
                        </a:spcAft>
                        <a:buClrTx/>
                        <a:buSzTx/>
                        <a:buFontTx/>
                        <a:buNone/>
                      </a:pPr>
                      <a:r>
                        <a:rPr kumimoji="0" lang="zh-CN" altLang="zh-CN" sz="1700" b="1" i="0" u="none" strike="noStrike" cap="none" normalizeH="0" baseline="0" dirty="0" smtClean="0">
                          <a:ln>
                            <a:noFill/>
                          </a:ln>
                          <a:solidFill>
                            <a:schemeClr val="tx1"/>
                          </a:solidFill>
                          <a:effectLst/>
                          <a:latin typeface="仿宋" panose="02010609060101010101" pitchFamily="49" charset="-122"/>
                          <a:ea typeface="仿宋" panose="02010609060101010101" pitchFamily="49" charset="-122"/>
                          <a:sym typeface="Calibri" panose="020F0502020204030204" pitchFamily="34" charset="0"/>
                        </a:rPr>
                        <a:t>农业部科技发展中心</a:t>
                      </a:r>
                      <a:endParaRPr kumimoji="0" lang="zh-CN" altLang="zh-CN" sz="2800" b="1" i="0" u="none" strike="noStrike" cap="none" normalizeH="0" baseline="0" dirty="0" smtClean="0">
                        <a:ln>
                          <a:noFill/>
                        </a:ln>
                        <a:solidFill>
                          <a:schemeClr val="tx1"/>
                        </a:solidFill>
                        <a:effectLst/>
                        <a:latin typeface="仿宋" panose="02010609060101010101" pitchFamily="49" charset="-122"/>
                        <a:ea typeface="仿宋" panose="02010609060101010101" pitchFamily="49" charset="-122"/>
                        <a:sym typeface="Calibri" panose="020F0502020204030204" pitchFamily="34" charset="0"/>
                      </a:endParaRPr>
                    </a:p>
                  </a:txBody>
                  <a:tcPr marL="84413" marR="84413" marT="42197" marB="42197"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9EDF4"/>
                    </a:solidFill>
                  </a:tcPr>
                </a:tc>
              </a:tr>
            </a:tbl>
          </a:graphicData>
        </a:graphic>
      </p:graphicFrame>
      <p:sp>
        <p:nvSpPr>
          <p:cNvPr id="24" name="标题 1"/>
          <p:cNvSpPr txBox="1">
            <a:spLocks noChangeArrowheads="1"/>
          </p:cNvSpPr>
          <p:nvPr/>
        </p:nvSpPr>
        <p:spPr bwMode="auto">
          <a:xfrm>
            <a:off x="34925" y="188913"/>
            <a:ext cx="9055100" cy="1055687"/>
          </a:xfrm>
          <a:prstGeom prst="rect">
            <a:avLst/>
          </a:prstGeom>
          <a:noFill/>
          <a:ln w="9525">
            <a:noFill/>
            <a:miter lim="800000"/>
          </a:ln>
        </p:spPr>
        <p:txBody>
          <a:bodyPr lIns="88375" tIns="44189" rIns="88375" bIns="44189" anchor="ctr"/>
          <a:lstStyle/>
          <a:p>
            <a:pPr algn="ctr" defTabSz="956945">
              <a:defRPr/>
            </a:pPr>
            <a:r>
              <a:rPr lang="zh-CN" altLang="en-US" b="1" dirty="0">
                <a:solidFill>
                  <a:srgbClr val="000099"/>
                </a:solidFill>
                <a:latin typeface="+mj-ea"/>
                <a:ea typeface="+mj-ea"/>
                <a:sym typeface="微软雅黑" panose="020B0503020204020204" pitchFamily="34" charset="-122"/>
              </a:rPr>
              <a:t>科技管理平台建设取得重要进展</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mph" presetSubtype="0" fill="hold" nodeType="withEffect">
                                  <p:stCondLst>
                                    <p:cond delay="0"/>
                                  </p:stCondLst>
                                  <p:childTnLst>
                                    <p:animScale>
                                      <p:cBhvr>
                                        <p:cTn id="6" dur="500" fill="hold"/>
                                        <p:tgtEl>
                                          <p:spTgt spid="6"/>
                                        </p:tgtEl>
                                      </p:cBhvr>
                                      <p:by x="120000" y="120000"/>
                                    </p:animScale>
                                  </p:childTnLst>
                                </p:cTn>
                              </p:par>
                            </p:childTnLst>
                          </p:cTn>
                        </p:par>
                      </p:childTnLst>
                    </p:cTn>
                  </p:par>
                  <p:par>
                    <p:cTn id="7" fill="hold" nodeType="clickPar">
                      <p:stCondLst>
                        <p:cond delay="indefinite"/>
                      </p:stCondLst>
                      <p:childTnLst>
                        <p:par>
                          <p:cTn id="8" fill="hold" nodeType="withGroup">
                            <p:stCondLst>
                              <p:cond delay="0"/>
                            </p:stCondLst>
                            <p:childTnLst>
                              <p:par>
                                <p:cTn id="9" presetID="8" presetClass="entr" presetSubtype="32" fill="hold" nodeType="clickEffect">
                                  <p:stCondLst>
                                    <p:cond delay="0"/>
                                  </p:stCondLst>
                                  <p:childTnLst>
                                    <p:set>
                                      <p:cBhvr>
                                        <p:cTn id="10" dur="1" fill="hold">
                                          <p:stCondLst>
                                            <p:cond delay="0"/>
                                          </p:stCondLst>
                                        </p:cTn>
                                        <p:tgtEl>
                                          <p:spTgt spid="42007"/>
                                        </p:tgtEl>
                                        <p:attrNameLst>
                                          <p:attrName>style.visibility</p:attrName>
                                        </p:attrNameLst>
                                      </p:cBhvr>
                                      <p:to>
                                        <p:strVal val="visible"/>
                                      </p:to>
                                    </p:set>
                                    <p:animEffect transition="in" filter="diamond(out)">
                                      <p:cBhvr>
                                        <p:cTn id="11" dur="500"/>
                                        <p:tgtEl>
                                          <p:spTgt spid="420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标题 1"/>
          <p:cNvSpPr>
            <a:spLocks noGrp="1"/>
          </p:cNvSpPr>
          <p:nvPr>
            <p:ph type="title"/>
          </p:nvPr>
        </p:nvSpPr>
        <p:spPr/>
        <p:txBody>
          <a:bodyPr/>
          <a:lstStyle/>
          <a:p>
            <a:r>
              <a:rPr lang="zh-CN" altLang="en-US" sz="2400" b="1" smtClean="0"/>
              <a:t>广西科技计划项目结题管理办法（试行） （桂科计字</a:t>
            </a:r>
            <a:r>
              <a:rPr lang="en-US" altLang="zh-CN" sz="2400" b="1" smtClean="0"/>
              <a:t>〔2016〕462</a:t>
            </a:r>
            <a:r>
              <a:rPr lang="zh-CN" altLang="en-US" sz="2400" b="1" smtClean="0"/>
              <a:t>号）要点解读</a:t>
            </a:r>
            <a:endParaRPr lang="zh-CN" altLang="en-US" sz="2400" smtClean="0"/>
          </a:p>
        </p:txBody>
      </p:sp>
      <p:sp>
        <p:nvSpPr>
          <p:cNvPr id="143363" name="内容占位符 2"/>
          <p:cNvSpPr>
            <a:spLocks noGrp="1"/>
          </p:cNvSpPr>
          <p:nvPr>
            <p:ph idx="1"/>
          </p:nvPr>
        </p:nvSpPr>
        <p:spPr/>
        <p:txBody>
          <a:bodyPr/>
          <a:lstStyle/>
          <a:p>
            <a:r>
              <a:rPr lang="zh-CN" altLang="zh-CN" sz="2400" smtClean="0"/>
              <a:t>【验收方式】</a:t>
            </a:r>
            <a:r>
              <a:rPr lang="zh-CN" altLang="en-US" sz="2400" smtClean="0"/>
              <a:t>项目验收方式有会议验收、现场验收及通讯验收等方式。</a:t>
            </a:r>
          </a:p>
          <a:p>
            <a:r>
              <a:rPr lang="zh-CN" altLang="en-US" sz="2400" smtClean="0"/>
              <a:t>会议验收采取会议形式，验收专家组听取项目执行情况介绍、观察演示、质询等程序，根据需要进行现场查定，专家评议形成验收意见。</a:t>
            </a:r>
          </a:p>
          <a:p>
            <a:r>
              <a:rPr lang="zh-CN" altLang="en-US" sz="2400" smtClean="0"/>
              <a:t>现场验收采取在项目实施现场召开验收会，进行现场检测或查定，并形成验收意见。</a:t>
            </a:r>
          </a:p>
          <a:p>
            <a:r>
              <a:rPr lang="zh-CN" altLang="en-US" sz="2400" smtClean="0"/>
              <a:t>通讯评议验收采取函审（或网评）的方式，由验收专家组评议形成验收意见。</a:t>
            </a:r>
          </a:p>
          <a:p>
            <a:endParaRPr lang="zh-CN" altLang="en-US" sz="2400" smtClean="0"/>
          </a:p>
        </p:txBody>
      </p:sp>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标题 1"/>
          <p:cNvSpPr>
            <a:spLocks noGrp="1"/>
          </p:cNvSpPr>
          <p:nvPr>
            <p:ph type="title"/>
          </p:nvPr>
        </p:nvSpPr>
        <p:spPr/>
        <p:txBody>
          <a:bodyPr/>
          <a:lstStyle/>
          <a:p>
            <a:r>
              <a:rPr lang="zh-CN" altLang="en-US" sz="2400" b="1" smtClean="0"/>
              <a:t>广西科技计划项目结题管理办法（试行） （桂科计字</a:t>
            </a:r>
            <a:r>
              <a:rPr lang="en-US" altLang="zh-CN" sz="2400" b="1" smtClean="0"/>
              <a:t>〔2016〕462</a:t>
            </a:r>
            <a:r>
              <a:rPr lang="zh-CN" altLang="en-US" sz="2400" b="1" smtClean="0"/>
              <a:t>号）要点解读</a:t>
            </a:r>
            <a:endParaRPr lang="zh-CN" altLang="en-US" sz="2400" smtClean="0"/>
          </a:p>
        </p:txBody>
      </p:sp>
      <p:sp>
        <p:nvSpPr>
          <p:cNvPr id="144387" name="内容占位符 2"/>
          <p:cNvSpPr>
            <a:spLocks noGrp="1"/>
          </p:cNvSpPr>
          <p:nvPr>
            <p:ph idx="1"/>
          </p:nvPr>
        </p:nvSpPr>
        <p:spPr/>
        <p:txBody>
          <a:bodyPr/>
          <a:lstStyle/>
          <a:p>
            <a:r>
              <a:rPr lang="en-US" altLang="zh-CN" sz="2400" smtClean="0"/>
              <a:t>【</a:t>
            </a:r>
            <a:r>
              <a:rPr lang="zh-CN" altLang="en-US" sz="2400" smtClean="0"/>
              <a:t>验收形式选择依据</a:t>
            </a:r>
            <a:r>
              <a:rPr lang="en-US" altLang="zh-CN" sz="2400" smtClean="0"/>
              <a:t>】</a:t>
            </a:r>
            <a:r>
              <a:rPr lang="zh-CN" altLang="en-US" sz="2400" smtClean="0"/>
              <a:t>重大科技专项或财政经费资助金额在</a:t>
            </a:r>
            <a:r>
              <a:rPr lang="en-US" altLang="zh-CN" sz="2400" smtClean="0"/>
              <a:t>50</a:t>
            </a:r>
            <a:r>
              <a:rPr lang="zh-CN" altLang="en-US" sz="2400" smtClean="0"/>
              <a:t>万元以上（含）的项目，原则上应当采取会议验收。其他项目可根据实际情况选择验收方式。</a:t>
            </a:r>
          </a:p>
          <a:p>
            <a:r>
              <a:rPr lang="zh-CN" altLang="en-US" sz="2400" smtClean="0"/>
              <a:t>根据项目实际情况，项目可按项目的计划类别和所属技术领域，分批集中组织验收，以提高项目验收工作效率。</a:t>
            </a:r>
          </a:p>
        </p:txBody>
      </p:sp>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标题 1"/>
          <p:cNvSpPr>
            <a:spLocks noGrp="1"/>
          </p:cNvSpPr>
          <p:nvPr>
            <p:ph type="title"/>
          </p:nvPr>
        </p:nvSpPr>
        <p:spPr/>
        <p:txBody>
          <a:bodyPr/>
          <a:lstStyle/>
          <a:p>
            <a:r>
              <a:rPr lang="zh-CN" altLang="en-US" sz="2400" b="1" smtClean="0"/>
              <a:t>广西科技计划项目结题管理办法（试行） （桂科计字</a:t>
            </a:r>
            <a:r>
              <a:rPr lang="en-US" altLang="zh-CN" sz="2400" b="1" smtClean="0"/>
              <a:t>〔2016〕462</a:t>
            </a:r>
            <a:r>
              <a:rPr lang="zh-CN" altLang="en-US" sz="2400" b="1" smtClean="0"/>
              <a:t>号）要点解读</a:t>
            </a:r>
            <a:endParaRPr lang="zh-CN" altLang="en-US" sz="2400" smtClean="0"/>
          </a:p>
        </p:txBody>
      </p:sp>
      <p:sp>
        <p:nvSpPr>
          <p:cNvPr id="145411" name="内容占位符 2"/>
          <p:cNvSpPr>
            <a:spLocks noGrp="1"/>
          </p:cNvSpPr>
          <p:nvPr>
            <p:ph idx="1"/>
          </p:nvPr>
        </p:nvSpPr>
        <p:spPr/>
        <p:txBody>
          <a:bodyPr/>
          <a:lstStyle/>
          <a:p>
            <a:r>
              <a:rPr lang="zh-CN" altLang="zh-CN" sz="2400" smtClean="0"/>
              <a:t>【验收形式选择依据】</a:t>
            </a:r>
            <a:r>
              <a:rPr lang="zh-CN" altLang="en-US" sz="2400" smtClean="0"/>
              <a:t>财政经费资助金额</a:t>
            </a:r>
            <a:r>
              <a:rPr lang="en-US" altLang="zh-CN" sz="2400" smtClean="0"/>
              <a:t>100</a:t>
            </a:r>
            <a:r>
              <a:rPr lang="zh-CN" altLang="en-US" sz="2400" smtClean="0"/>
              <a:t>万元以上（含）的项目，原则上应采取现场验收；重大科技专项或财政经费资助金额在</a:t>
            </a:r>
            <a:r>
              <a:rPr lang="en-US" altLang="zh-CN" sz="2400" smtClean="0"/>
              <a:t>50</a:t>
            </a:r>
            <a:r>
              <a:rPr lang="zh-CN" altLang="en-US" sz="2400" smtClean="0"/>
              <a:t>万元以上（含）的项目，原则上应当采取会议验收；其他项目可根据实际情况选择验收方式。</a:t>
            </a:r>
          </a:p>
          <a:p>
            <a:r>
              <a:rPr lang="zh-CN" altLang="en-US" sz="2400" smtClean="0"/>
              <a:t>根据项目实际情况，项目可按项目的计划类别和所属技术领域，分批集中组织验收，以提高项目验收工作效率。</a:t>
            </a:r>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标题 1"/>
          <p:cNvSpPr>
            <a:spLocks noGrp="1"/>
          </p:cNvSpPr>
          <p:nvPr>
            <p:ph type="title"/>
          </p:nvPr>
        </p:nvSpPr>
        <p:spPr/>
        <p:txBody>
          <a:bodyPr/>
          <a:lstStyle/>
          <a:p>
            <a:r>
              <a:rPr lang="zh-CN" altLang="en-US" sz="2400" b="1" smtClean="0"/>
              <a:t>广西科技计划项目结题管理办法（试行） （桂科计字</a:t>
            </a:r>
            <a:r>
              <a:rPr lang="en-US" altLang="zh-CN" sz="2400" b="1" smtClean="0"/>
              <a:t>〔2016〕462</a:t>
            </a:r>
            <a:r>
              <a:rPr lang="zh-CN" altLang="en-US" sz="2400" b="1" smtClean="0"/>
              <a:t>号）要点解读</a:t>
            </a:r>
            <a:endParaRPr lang="zh-CN" altLang="en-US" sz="2400" smtClean="0"/>
          </a:p>
        </p:txBody>
      </p:sp>
      <p:sp>
        <p:nvSpPr>
          <p:cNvPr id="146435" name="内容占位符 2"/>
          <p:cNvSpPr>
            <a:spLocks noGrp="1"/>
          </p:cNvSpPr>
          <p:nvPr>
            <p:ph idx="1"/>
          </p:nvPr>
        </p:nvSpPr>
        <p:spPr/>
        <p:txBody>
          <a:bodyPr/>
          <a:lstStyle/>
          <a:p>
            <a:r>
              <a:rPr lang="zh-CN" altLang="zh-CN" sz="2400" smtClean="0"/>
              <a:t>【现场查定】受理验收申请时，项目管理机构根据项目实际情况，研究确定是否需要进行现场查定。科技示范和产业化项目原则上应当在试验示范、产业化现场进行验收，或由验收组织机构委派</a:t>
            </a:r>
            <a:r>
              <a:rPr lang="en-US" altLang="zh-CN" sz="2400" smtClean="0"/>
              <a:t>2</a:t>
            </a:r>
            <a:r>
              <a:rPr lang="zh-CN" altLang="zh-CN" sz="2400" smtClean="0"/>
              <a:t>名以上技术专家现场考察或查定，核实试验示范、产业化情况后，再组织会议验收。现场考察也可以委托属地科技部门进行。在国外实施的项目，可委托中国驻外同行专家，或由所在国专家（地区）进行现场考察或查定。</a:t>
            </a:r>
            <a:endParaRPr lang="zh-CN" altLang="en-US" sz="2400" smtClean="0"/>
          </a:p>
        </p:txBody>
      </p:sp>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标题 1"/>
          <p:cNvSpPr>
            <a:spLocks noGrp="1"/>
          </p:cNvSpPr>
          <p:nvPr>
            <p:ph type="title"/>
          </p:nvPr>
        </p:nvSpPr>
        <p:spPr/>
        <p:txBody>
          <a:bodyPr/>
          <a:lstStyle/>
          <a:p>
            <a:r>
              <a:rPr lang="zh-CN" altLang="en-US" sz="2400" b="1" smtClean="0"/>
              <a:t>广西科技计划项目结题管理办法（试行） （桂科计字</a:t>
            </a:r>
            <a:r>
              <a:rPr lang="en-US" altLang="zh-CN" sz="2400" b="1" smtClean="0"/>
              <a:t>〔2016〕462</a:t>
            </a:r>
            <a:r>
              <a:rPr lang="zh-CN" altLang="en-US" sz="2400" b="1" smtClean="0"/>
              <a:t>号）要点解读</a:t>
            </a:r>
            <a:endParaRPr lang="zh-CN" altLang="en-US" sz="2400" smtClean="0"/>
          </a:p>
        </p:txBody>
      </p:sp>
      <p:sp>
        <p:nvSpPr>
          <p:cNvPr id="147459" name="内容占位符 2"/>
          <p:cNvSpPr>
            <a:spLocks noGrp="1"/>
          </p:cNvSpPr>
          <p:nvPr>
            <p:ph idx="1"/>
          </p:nvPr>
        </p:nvSpPr>
        <p:spPr/>
        <p:txBody>
          <a:bodyPr/>
          <a:lstStyle/>
          <a:p>
            <a:r>
              <a:rPr lang="zh-CN" altLang="zh-CN" sz="2400" smtClean="0"/>
              <a:t>【验收申请时间】项目承担单位在项目合同书到期后</a:t>
            </a:r>
            <a:r>
              <a:rPr lang="en-US" altLang="zh-CN" sz="2400" smtClean="0"/>
              <a:t>6</a:t>
            </a:r>
            <a:r>
              <a:rPr lang="zh-CN" altLang="zh-CN" sz="2400" smtClean="0"/>
              <a:t>个月内向项目管理机构提出验收申请。需延期结题的项目，由项目承担单位在合同期内提出书面申请，经项目管理机构批准后执行。每个项目可以申请延期</a:t>
            </a:r>
            <a:r>
              <a:rPr lang="en-US" altLang="zh-CN" sz="2400" smtClean="0"/>
              <a:t>1</a:t>
            </a:r>
            <a:r>
              <a:rPr lang="zh-CN" altLang="zh-CN" sz="2400" smtClean="0"/>
              <a:t>次，延长期限不超过</a:t>
            </a:r>
            <a:r>
              <a:rPr lang="en-US" altLang="zh-CN" sz="2400" smtClean="0"/>
              <a:t>1</a:t>
            </a:r>
            <a:r>
              <a:rPr lang="zh-CN" altLang="zh-CN" sz="2400" smtClean="0"/>
              <a:t>年。</a:t>
            </a:r>
            <a:endParaRPr lang="zh-CN" altLang="en-US" sz="2400" smtClean="0"/>
          </a:p>
        </p:txBody>
      </p:sp>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标题 1"/>
          <p:cNvSpPr>
            <a:spLocks noGrp="1"/>
          </p:cNvSpPr>
          <p:nvPr>
            <p:ph type="title"/>
          </p:nvPr>
        </p:nvSpPr>
        <p:spPr/>
        <p:txBody>
          <a:bodyPr/>
          <a:lstStyle/>
          <a:p>
            <a:r>
              <a:rPr lang="zh-CN" altLang="en-US" sz="2400" b="1" smtClean="0"/>
              <a:t>广西科技计划项目结题管理办法（试行） （桂科计字</a:t>
            </a:r>
            <a:r>
              <a:rPr lang="en-US" altLang="zh-CN" sz="2400" b="1" smtClean="0"/>
              <a:t>〔2016〕462</a:t>
            </a:r>
            <a:r>
              <a:rPr lang="zh-CN" altLang="en-US" sz="2400" b="1" smtClean="0"/>
              <a:t>号）要点解读</a:t>
            </a:r>
            <a:endParaRPr lang="zh-CN" altLang="en-US" sz="2400" smtClean="0"/>
          </a:p>
        </p:txBody>
      </p:sp>
      <p:sp>
        <p:nvSpPr>
          <p:cNvPr id="148483" name="内容占位符 2"/>
          <p:cNvSpPr>
            <a:spLocks noGrp="1"/>
          </p:cNvSpPr>
          <p:nvPr>
            <p:ph idx="1"/>
          </p:nvPr>
        </p:nvSpPr>
        <p:spPr/>
        <p:txBody>
          <a:bodyPr/>
          <a:lstStyle/>
          <a:p>
            <a:r>
              <a:rPr lang="zh-CN" altLang="zh-CN" sz="2400" smtClean="0"/>
              <a:t>【提交材料真实性责任】项目承担单位对提交的验收材料的真实性负责。因提供不真实验收材料造成验收结论不客观不真实，验收组织机构和验收专家组不承担相应责任。</a:t>
            </a:r>
            <a:endParaRPr lang="en-US" altLang="zh-CN" sz="2400" smtClean="0"/>
          </a:p>
          <a:p>
            <a:r>
              <a:rPr lang="zh-CN" altLang="zh-CN" sz="2400" smtClean="0"/>
              <a:t>【专家组成】项目验收应当成立验收专家组，专家组成员由验收组织机构聘请技术、经济（财务）、管理等方面的专家组成，人数为</a:t>
            </a:r>
            <a:r>
              <a:rPr lang="en-US" altLang="zh-CN" sz="2400" smtClean="0"/>
              <a:t>5</a:t>
            </a:r>
            <a:r>
              <a:rPr lang="zh-CN" altLang="zh-CN" sz="2400" smtClean="0"/>
              <a:t>人以上（单数组成）。技术专家应不少于</a:t>
            </a:r>
            <a:r>
              <a:rPr lang="en-US" altLang="zh-CN" sz="2400" smtClean="0"/>
              <a:t>3</a:t>
            </a:r>
            <a:r>
              <a:rPr lang="zh-CN" altLang="zh-CN" sz="2400" smtClean="0"/>
              <a:t>人，同一单位的专家，原则上只能聘请</a:t>
            </a:r>
            <a:r>
              <a:rPr lang="en-US" altLang="zh-CN" sz="2400" smtClean="0"/>
              <a:t>1</a:t>
            </a:r>
            <a:r>
              <a:rPr lang="zh-CN" altLang="zh-CN" sz="2400" smtClean="0"/>
              <a:t>人。</a:t>
            </a:r>
            <a:endParaRPr lang="zh-CN" altLang="en-US" sz="2400" smtClean="0"/>
          </a:p>
          <a:p>
            <a:endParaRPr lang="zh-CN" altLang="en-US" sz="2400" smtClean="0"/>
          </a:p>
        </p:txBody>
      </p:sp>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标题 1"/>
          <p:cNvSpPr>
            <a:spLocks noGrp="1"/>
          </p:cNvSpPr>
          <p:nvPr>
            <p:ph type="title"/>
          </p:nvPr>
        </p:nvSpPr>
        <p:spPr/>
        <p:txBody>
          <a:bodyPr/>
          <a:lstStyle/>
          <a:p>
            <a:r>
              <a:rPr lang="zh-CN" altLang="en-US" sz="2400" b="1" smtClean="0"/>
              <a:t>广西科技计划项目结题管理办法（试行） （桂科计字</a:t>
            </a:r>
            <a:r>
              <a:rPr lang="en-US" altLang="zh-CN" sz="2400" b="1" smtClean="0"/>
              <a:t>〔2016〕462</a:t>
            </a:r>
            <a:r>
              <a:rPr lang="zh-CN" altLang="en-US" sz="2400" b="1" smtClean="0"/>
              <a:t>号）要点解读</a:t>
            </a:r>
            <a:endParaRPr lang="zh-CN" altLang="en-US" sz="2400" smtClean="0"/>
          </a:p>
        </p:txBody>
      </p:sp>
      <p:sp>
        <p:nvSpPr>
          <p:cNvPr id="149507" name="内容占位符 2"/>
          <p:cNvSpPr>
            <a:spLocks noGrp="1"/>
          </p:cNvSpPr>
          <p:nvPr>
            <p:ph idx="1"/>
          </p:nvPr>
        </p:nvSpPr>
        <p:spPr/>
        <p:txBody>
          <a:bodyPr/>
          <a:lstStyle/>
          <a:p>
            <a:r>
              <a:rPr lang="zh-CN" altLang="zh-CN" sz="2400" smtClean="0"/>
              <a:t>【专家条件】验收专家必须具备以下基本条件：</a:t>
            </a:r>
          </a:p>
          <a:p>
            <a:r>
              <a:rPr lang="zh-CN" altLang="zh-CN" sz="2400" smtClean="0"/>
              <a:t>（一）办事公道，为人正派，具有良好的科学道德和职业道德；</a:t>
            </a:r>
          </a:p>
          <a:p>
            <a:r>
              <a:rPr lang="zh-CN" altLang="zh-CN" sz="2400" smtClean="0"/>
              <a:t>（二）热心科技工作，了解科技活动的特点与规律，熟悉科技项目管理办法和程序；</a:t>
            </a:r>
          </a:p>
          <a:p>
            <a:r>
              <a:rPr lang="zh-CN" altLang="zh-CN" sz="2400" smtClean="0"/>
              <a:t>（三）了解掌握所在领域的科技经济发展状况，在本领域内有较高的权威性；</a:t>
            </a:r>
          </a:p>
          <a:p>
            <a:r>
              <a:rPr lang="zh-CN" altLang="zh-CN" sz="2400" smtClean="0"/>
              <a:t>（四）一般应具有副高以上专业技术职称，财务类专家可适当放宽到中级以上专业技术职称，管理类专家具有六级以上职务。</a:t>
            </a:r>
            <a:endParaRPr lang="zh-CN" altLang="en-US" sz="2400" smtClean="0"/>
          </a:p>
        </p:txBody>
      </p:sp>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标题 1"/>
          <p:cNvSpPr>
            <a:spLocks noGrp="1"/>
          </p:cNvSpPr>
          <p:nvPr>
            <p:ph type="title"/>
          </p:nvPr>
        </p:nvSpPr>
        <p:spPr/>
        <p:txBody>
          <a:bodyPr/>
          <a:lstStyle/>
          <a:p>
            <a:r>
              <a:rPr lang="zh-CN" altLang="en-US" sz="2400" b="1" smtClean="0"/>
              <a:t>广西科技计划项目结题管理办法（试行） （桂科计字</a:t>
            </a:r>
            <a:r>
              <a:rPr lang="en-US" altLang="zh-CN" sz="2400" b="1" smtClean="0"/>
              <a:t>〔2016〕462</a:t>
            </a:r>
            <a:r>
              <a:rPr lang="zh-CN" altLang="en-US" sz="2400" b="1" smtClean="0"/>
              <a:t>号）要点解读</a:t>
            </a:r>
            <a:endParaRPr lang="zh-CN" altLang="en-US" sz="2400" smtClean="0"/>
          </a:p>
        </p:txBody>
      </p:sp>
      <p:sp>
        <p:nvSpPr>
          <p:cNvPr id="150531" name="内容占位符 2"/>
          <p:cNvSpPr>
            <a:spLocks noGrp="1"/>
          </p:cNvSpPr>
          <p:nvPr>
            <p:ph idx="1"/>
          </p:nvPr>
        </p:nvSpPr>
        <p:spPr/>
        <p:txBody>
          <a:bodyPr/>
          <a:lstStyle/>
          <a:p>
            <a:r>
              <a:rPr lang="en-US" altLang="zh-CN" sz="2400" smtClean="0"/>
              <a:t>【</a:t>
            </a:r>
            <a:r>
              <a:rPr lang="zh-CN" altLang="en-US" sz="2400" smtClean="0"/>
              <a:t>暂缓验收</a:t>
            </a:r>
            <a:r>
              <a:rPr lang="en-US" altLang="zh-CN" sz="2400" smtClean="0"/>
              <a:t>】</a:t>
            </a:r>
            <a:r>
              <a:rPr lang="zh-CN" altLang="en-US" sz="2400" smtClean="0"/>
              <a:t>验收结论为暂缓验收的，验收组织机构在结论形成之日起的</a:t>
            </a:r>
            <a:r>
              <a:rPr lang="en-US" altLang="zh-CN" sz="2400" smtClean="0"/>
              <a:t>20</a:t>
            </a:r>
            <a:r>
              <a:rPr lang="zh-CN" altLang="en-US" sz="2400" smtClean="0"/>
              <a:t>个工作日内，向项目承担单位发出整改通知，整改期一般为</a:t>
            </a:r>
            <a:r>
              <a:rPr lang="en-US" altLang="zh-CN" sz="2400" smtClean="0"/>
              <a:t>6</a:t>
            </a:r>
            <a:r>
              <a:rPr lang="zh-CN" altLang="en-US" sz="2400" smtClean="0"/>
              <a:t>个月。整改完毕后，项目承担单位第二次提交验收申请（仅限</a:t>
            </a:r>
            <a:r>
              <a:rPr lang="en-US" altLang="zh-CN" sz="2400" smtClean="0"/>
              <a:t>1</a:t>
            </a:r>
            <a:r>
              <a:rPr lang="zh-CN" altLang="en-US" sz="2400" smtClean="0"/>
              <a:t>次）。在整改期限满后</a:t>
            </a:r>
            <a:r>
              <a:rPr lang="en-US" altLang="zh-CN" sz="2400" smtClean="0"/>
              <a:t>2</a:t>
            </a:r>
            <a:r>
              <a:rPr lang="zh-CN" altLang="en-US" sz="2400" smtClean="0"/>
              <a:t>个月内未第二次提出申请的，转入无申请终止结题程序处理。</a:t>
            </a:r>
          </a:p>
        </p:txBody>
      </p:sp>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标题 1"/>
          <p:cNvSpPr>
            <a:spLocks noGrp="1"/>
          </p:cNvSpPr>
          <p:nvPr>
            <p:ph type="title"/>
          </p:nvPr>
        </p:nvSpPr>
        <p:spPr/>
        <p:txBody>
          <a:bodyPr/>
          <a:lstStyle/>
          <a:p>
            <a:r>
              <a:rPr lang="zh-CN" altLang="en-US" sz="2400" b="1" smtClean="0"/>
              <a:t>广西科技计划项目结题管理办法（试行） （桂科计字</a:t>
            </a:r>
            <a:r>
              <a:rPr lang="en-US" altLang="zh-CN" sz="2400" b="1" smtClean="0"/>
              <a:t>〔2016〕462</a:t>
            </a:r>
            <a:r>
              <a:rPr lang="zh-CN" altLang="en-US" sz="2400" b="1" smtClean="0"/>
              <a:t>号）要点解读</a:t>
            </a:r>
            <a:endParaRPr lang="zh-CN" altLang="en-US" sz="2400" smtClean="0"/>
          </a:p>
        </p:txBody>
      </p:sp>
      <p:sp>
        <p:nvSpPr>
          <p:cNvPr id="151555" name="内容占位符 2"/>
          <p:cNvSpPr>
            <a:spLocks noGrp="1"/>
          </p:cNvSpPr>
          <p:nvPr>
            <p:ph idx="1"/>
          </p:nvPr>
        </p:nvSpPr>
        <p:spPr/>
        <p:txBody>
          <a:bodyPr/>
          <a:lstStyle/>
          <a:p>
            <a:r>
              <a:rPr lang="zh-CN" altLang="zh-CN" sz="2400" smtClean="0"/>
              <a:t>【验收结论责任】验收专家组应当独立地提出验收意见和验收结论，并对验收意见和验收结论的准确性负责。</a:t>
            </a:r>
            <a:endParaRPr lang="en-US" altLang="zh-CN" sz="2400" smtClean="0"/>
          </a:p>
          <a:p>
            <a:r>
              <a:rPr lang="zh-CN" altLang="zh-CN" sz="2400" smtClean="0"/>
              <a:t>【验收过程保密责任】在验收过程中，专家组成员及相关工作人员要保护验收项目的知识产权，保守项目技术秘密，不得擅自使用或对外公开与项目有关的内容和数据。必要时，项目验收机构可与专家签订保密协议。</a:t>
            </a:r>
            <a:endParaRPr lang="en-US" altLang="zh-CN" sz="2400" smtClean="0"/>
          </a:p>
          <a:p>
            <a:r>
              <a:rPr lang="zh-CN" altLang="zh-CN" sz="2400" smtClean="0"/>
              <a:t>【验收证书办理】项目管理机构依据专家组意见或第三方机构评价意见、用户测评结果，确定项目验收结论，并将验收结论进行公示，公示时间</a:t>
            </a:r>
            <a:r>
              <a:rPr lang="en-US" altLang="zh-CN" sz="2400" smtClean="0"/>
              <a:t>7</a:t>
            </a:r>
            <a:r>
              <a:rPr lang="zh-CN" altLang="zh-CN" sz="2400" smtClean="0"/>
              <a:t>天。公示无异议的，核发项目验收证书</a:t>
            </a:r>
            <a:r>
              <a:rPr lang="zh-CN" altLang="en-US" sz="2400" smtClean="0"/>
              <a:t>。</a:t>
            </a:r>
          </a:p>
          <a:p>
            <a:endParaRPr lang="zh-CN" altLang="en-US" sz="2400" smtClean="0"/>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标题 1"/>
          <p:cNvSpPr>
            <a:spLocks noGrp="1"/>
          </p:cNvSpPr>
          <p:nvPr>
            <p:ph type="title"/>
          </p:nvPr>
        </p:nvSpPr>
        <p:spPr/>
        <p:txBody>
          <a:bodyPr/>
          <a:lstStyle/>
          <a:p>
            <a:r>
              <a:rPr lang="zh-CN" altLang="en-US" sz="2400" b="1" smtClean="0"/>
              <a:t>广西科技计划项目结题管理办法（试行） （桂科计字</a:t>
            </a:r>
            <a:r>
              <a:rPr lang="en-US" altLang="zh-CN" sz="2400" b="1" smtClean="0"/>
              <a:t>〔2016〕462</a:t>
            </a:r>
            <a:r>
              <a:rPr lang="zh-CN" altLang="en-US" sz="2400" b="1" smtClean="0"/>
              <a:t>号）要点解读</a:t>
            </a:r>
            <a:endParaRPr lang="zh-CN" altLang="en-US" sz="2400" smtClean="0"/>
          </a:p>
        </p:txBody>
      </p:sp>
      <p:sp>
        <p:nvSpPr>
          <p:cNvPr id="152579" name="内容占位符 2"/>
          <p:cNvSpPr>
            <a:spLocks noGrp="1"/>
          </p:cNvSpPr>
          <p:nvPr>
            <p:ph idx="1"/>
          </p:nvPr>
        </p:nvSpPr>
        <p:spPr/>
        <p:txBody>
          <a:bodyPr/>
          <a:lstStyle/>
          <a:p>
            <a:r>
              <a:rPr lang="zh-CN" altLang="zh-CN" sz="2000" smtClean="0"/>
              <a:t>【验收结论与奖惩】（一）通过验收的，项目结余资金按规定留归项目承担单位使用，在两年内由项目承担单位统筹安排用于科研活动的直接支出，并将使用情况报项目管理机构。两年后未使用完的项目结余资金，按规定收回。</a:t>
            </a:r>
          </a:p>
          <a:p>
            <a:r>
              <a:rPr lang="zh-CN" altLang="zh-CN" sz="2000" smtClean="0"/>
              <a:t>（二）不通过验收的，收回未使用和违规使用的项目资金，由于第二十五条中（一）或（二）原因造成的，不影响项目负责人的申报资格；由于第二十五条中（三）或（四）原因造成的，取消项目负责人</a:t>
            </a:r>
            <a:r>
              <a:rPr lang="en-US" altLang="zh-CN" sz="2000" smtClean="0"/>
              <a:t>2-3</a:t>
            </a:r>
            <a:r>
              <a:rPr lang="zh-CN" altLang="zh-CN" sz="2000" smtClean="0"/>
              <a:t>年的申报项目资格。由于经费使用严重违规的，取消项目负责人</a:t>
            </a:r>
            <a:r>
              <a:rPr lang="en-US" altLang="zh-CN" sz="2000" smtClean="0"/>
              <a:t>5</a:t>
            </a:r>
            <a:r>
              <a:rPr lang="zh-CN" altLang="zh-CN" sz="2000" smtClean="0"/>
              <a:t>年以上（含）的申请项目资格。</a:t>
            </a:r>
          </a:p>
          <a:p>
            <a:r>
              <a:rPr lang="zh-CN" altLang="zh-CN" sz="2000" smtClean="0"/>
              <a:t>（三）对弄虚作假通过验收的项目，追回已拨付的全部项目资金，将项目负责人记入不良科研信用档案，取消项目负责人</a:t>
            </a:r>
            <a:r>
              <a:rPr lang="en-US" altLang="zh-CN" sz="2000" smtClean="0"/>
              <a:t>5</a:t>
            </a:r>
            <a:r>
              <a:rPr lang="zh-CN" altLang="zh-CN" sz="2000" smtClean="0"/>
              <a:t>年以上申报和参加自治区科技计划项目资格。</a:t>
            </a:r>
            <a:endParaRPr lang="zh-CN" altLang="en-US" sz="200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圆角矩形 1"/>
          <p:cNvSpPr>
            <a:spLocks noChangeArrowheads="1"/>
          </p:cNvSpPr>
          <p:nvPr/>
        </p:nvSpPr>
        <p:spPr bwMode="auto">
          <a:xfrm>
            <a:off x="2182813" y="2427288"/>
            <a:ext cx="6508750" cy="3522662"/>
          </a:xfrm>
          <a:prstGeom prst="roundRect">
            <a:avLst>
              <a:gd name="adj" fmla="val 16667"/>
            </a:avLst>
          </a:prstGeom>
          <a:noFill/>
          <a:ln w="9525">
            <a:noFill/>
            <a:round/>
            <a:headEnd/>
            <a:tailEnd/>
          </a:ln>
        </p:spPr>
        <p:txBody>
          <a:bodyPr anchor="ctr"/>
          <a:lstStyle/>
          <a:p>
            <a:pPr indent="627063" algn="just">
              <a:lnSpc>
                <a:spcPts val="4800"/>
              </a:lnSpc>
              <a:spcAft>
                <a:spcPct val="30000"/>
              </a:spcAft>
            </a:pPr>
            <a:r>
              <a:rPr lang="zh-CN" altLang="en-US" sz="2500" b="1">
                <a:solidFill>
                  <a:srgbClr val="000099"/>
                </a:solidFill>
                <a:latin typeface="宋体" pitchFamily="2" charset="-122"/>
              </a:rPr>
              <a:t>科技部、财政部已联合印发《中央财政科技计划（专项、基金等）监督工作暂行规定》，要形成“制度</a:t>
            </a:r>
            <a:r>
              <a:rPr lang="en-US" altLang="zh-CN" sz="2500" b="1">
                <a:solidFill>
                  <a:srgbClr val="000099"/>
                </a:solidFill>
                <a:latin typeface="宋体" pitchFamily="2" charset="-122"/>
              </a:rPr>
              <a:t>+</a:t>
            </a:r>
            <a:r>
              <a:rPr lang="zh-CN" altLang="en-US" sz="2500" b="1">
                <a:solidFill>
                  <a:srgbClr val="000099"/>
                </a:solidFill>
                <a:latin typeface="宋体" pitchFamily="2" charset="-122"/>
              </a:rPr>
              <a:t>合同</a:t>
            </a:r>
            <a:r>
              <a:rPr lang="en-US" altLang="zh-CN" sz="2500" b="1">
                <a:solidFill>
                  <a:srgbClr val="000099"/>
                </a:solidFill>
                <a:latin typeface="宋体" pitchFamily="2" charset="-122"/>
              </a:rPr>
              <a:t>+</a:t>
            </a:r>
            <a:r>
              <a:rPr lang="zh-CN" altLang="en-US" sz="2500" b="1">
                <a:solidFill>
                  <a:srgbClr val="000099"/>
                </a:solidFill>
                <a:latin typeface="宋体" pitchFamily="2" charset="-122"/>
              </a:rPr>
              <a:t>技术”的三位一体监督评估模式，特别要建立科研信用体系，努力营造良好的科研氛围。</a:t>
            </a:r>
            <a:endParaRPr lang="en-US" altLang="zh-CN" sz="2500" b="1">
              <a:solidFill>
                <a:srgbClr val="000099"/>
              </a:solidFill>
              <a:latin typeface="宋体" pitchFamily="2" charset="-122"/>
            </a:endParaRPr>
          </a:p>
        </p:txBody>
      </p:sp>
      <p:sp>
        <p:nvSpPr>
          <p:cNvPr id="26627" name="灯片编号占位符 2"/>
          <p:cNvSpPr txBox="1">
            <a:spLocks noGrp="1"/>
          </p:cNvSpPr>
          <p:nvPr/>
        </p:nvSpPr>
        <p:spPr bwMode="auto">
          <a:xfrm>
            <a:off x="6956425" y="6216650"/>
            <a:ext cx="2133600" cy="336550"/>
          </a:xfrm>
          <a:prstGeom prst="rect">
            <a:avLst/>
          </a:prstGeom>
          <a:noFill/>
          <a:ln w="9525">
            <a:noFill/>
            <a:miter lim="800000"/>
            <a:headEnd/>
            <a:tailEnd/>
          </a:ln>
        </p:spPr>
        <p:txBody>
          <a:bodyPr anchor="ctr"/>
          <a:lstStyle/>
          <a:p>
            <a:pPr algn="r"/>
            <a:fld id="{4F96312E-6243-40EF-943C-25136652939D}" type="slidenum">
              <a:rPr lang="zh-CN" altLang="en-US" sz="1600" b="1">
                <a:solidFill>
                  <a:schemeClr val="bg1"/>
                </a:solidFill>
                <a:latin typeface="仿宋" pitchFamily="49" charset="-122"/>
                <a:ea typeface="仿宋" pitchFamily="49" charset="-122"/>
                <a:sym typeface="微软雅黑" pitchFamily="34" charset="-122"/>
              </a:rPr>
              <a:pPr algn="r"/>
              <a:t>13</a:t>
            </a:fld>
            <a:endParaRPr lang="zh-CN" altLang="en-US" sz="1600" b="1">
              <a:solidFill>
                <a:schemeClr val="bg1"/>
              </a:solidFill>
              <a:latin typeface="仿宋" pitchFamily="49" charset="-122"/>
              <a:ea typeface="仿宋" pitchFamily="49" charset="-122"/>
              <a:sym typeface="微软雅黑" pitchFamily="34" charset="-122"/>
            </a:endParaRPr>
          </a:p>
        </p:txBody>
      </p:sp>
      <p:sp>
        <p:nvSpPr>
          <p:cNvPr id="26628" name="Text Box 48"/>
          <p:cNvSpPr txBox="1">
            <a:spLocks noChangeArrowheads="1"/>
          </p:cNvSpPr>
          <p:nvPr/>
        </p:nvSpPr>
        <p:spPr bwMode="auto">
          <a:xfrm>
            <a:off x="2120900" y="1881188"/>
            <a:ext cx="6711950" cy="503237"/>
          </a:xfrm>
          <a:prstGeom prst="rect">
            <a:avLst/>
          </a:prstGeom>
          <a:noFill/>
          <a:ln w="9525">
            <a:noFill/>
            <a:miter lim="800000"/>
            <a:headEnd/>
            <a:tailEnd/>
          </a:ln>
          <a:effectLst>
            <a:prstShdw prst="shdw17" dist="17961" dir="2700000">
              <a:srgbClr val="999999">
                <a:alpha val="50000"/>
              </a:srgbClr>
            </a:prstShdw>
          </a:effectLst>
        </p:spPr>
        <p:txBody>
          <a:bodyPr>
            <a:spAutoFit/>
          </a:bodyPr>
          <a:lstStyle/>
          <a:p>
            <a:pPr algn="ctr">
              <a:lnSpc>
                <a:spcPts val="3225"/>
              </a:lnSpc>
              <a:spcAft>
                <a:spcPct val="30000"/>
              </a:spcAft>
            </a:pPr>
            <a:r>
              <a:rPr lang="zh-CN" altLang="en-US" sz="3300" b="1">
                <a:solidFill>
                  <a:srgbClr val="000099"/>
                </a:solidFill>
                <a:latin typeface="宋体" pitchFamily="2" charset="-122"/>
                <a:sym typeface="微软雅黑" pitchFamily="34" charset="-122"/>
              </a:rPr>
              <a:t>落实到科技计划管理改革全过程</a:t>
            </a:r>
          </a:p>
        </p:txBody>
      </p:sp>
      <p:sp>
        <p:nvSpPr>
          <p:cNvPr id="26629" name="Line 49"/>
          <p:cNvSpPr>
            <a:spLocks noChangeShapeType="1"/>
          </p:cNvSpPr>
          <p:nvPr/>
        </p:nvSpPr>
        <p:spPr bwMode="auto">
          <a:xfrm flipV="1">
            <a:off x="2151063" y="2582863"/>
            <a:ext cx="6040437" cy="12700"/>
          </a:xfrm>
          <a:prstGeom prst="line">
            <a:avLst/>
          </a:prstGeom>
          <a:noFill/>
          <a:ln w="6350">
            <a:solidFill>
              <a:schemeClr val="accent1"/>
            </a:solidFill>
            <a:round/>
            <a:headEnd/>
            <a:tailEnd/>
          </a:ln>
          <a:effectLst>
            <a:prstShdw prst="shdw17" dist="17961" dir="2700000">
              <a:srgbClr val="5C7A99">
                <a:alpha val="50000"/>
              </a:srgbClr>
            </a:prstShdw>
          </a:effectLst>
        </p:spPr>
        <p:txBody>
          <a:bodyPr/>
          <a:lstStyle/>
          <a:p>
            <a:endParaRPr lang="zh-CN" altLang="en-US"/>
          </a:p>
        </p:txBody>
      </p:sp>
      <p:sp>
        <p:nvSpPr>
          <p:cNvPr id="26630" name="Line 50"/>
          <p:cNvSpPr>
            <a:spLocks noChangeShapeType="1"/>
          </p:cNvSpPr>
          <p:nvPr/>
        </p:nvSpPr>
        <p:spPr bwMode="auto">
          <a:xfrm>
            <a:off x="2151063" y="2593975"/>
            <a:ext cx="1587" cy="2352675"/>
          </a:xfrm>
          <a:prstGeom prst="line">
            <a:avLst/>
          </a:prstGeom>
          <a:noFill/>
          <a:ln w="6350">
            <a:solidFill>
              <a:schemeClr val="accent1"/>
            </a:solidFill>
            <a:round/>
            <a:headEnd/>
            <a:tailEnd/>
          </a:ln>
          <a:effectLst>
            <a:prstShdw prst="shdw17" dist="17961" dir="2700000">
              <a:srgbClr val="5C7A99">
                <a:alpha val="50000"/>
              </a:srgbClr>
            </a:prstShdw>
          </a:effectLst>
        </p:spPr>
        <p:txBody>
          <a:bodyPr/>
          <a:lstStyle/>
          <a:p>
            <a:endParaRPr lang="zh-CN" altLang="en-US"/>
          </a:p>
        </p:txBody>
      </p:sp>
      <p:sp>
        <p:nvSpPr>
          <p:cNvPr id="26631" name="Line 51"/>
          <p:cNvSpPr>
            <a:spLocks noChangeShapeType="1"/>
          </p:cNvSpPr>
          <p:nvPr/>
        </p:nvSpPr>
        <p:spPr bwMode="auto">
          <a:xfrm flipH="1">
            <a:off x="1806575" y="4937125"/>
            <a:ext cx="333375" cy="0"/>
          </a:xfrm>
          <a:prstGeom prst="line">
            <a:avLst/>
          </a:prstGeom>
          <a:noFill/>
          <a:ln w="6350">
            <a:solidFill>
              <a:schemeClr val="accent1"/>
            </a:solidFill>
            <a:round/>
            <a:headEnd/>
            <a:tailEnd/>
          </a:ln>
          <a:effectLst>
            <a:prstShdw prst="shdw17" dist="17961" dir="2700000">
              <a:srgbClr val="5C7A99">
                <a:alpha val="50000"/>
              </a:srgbClr>
            </a:prstShdw>
          </a:effectLst>
        </p:spPr>
        <p:txBody>
          <a:bodyPr/>
          <a:lstStyle/>
          <a:p>
            <a:endParaRPr lang="zh-CN" altLang="en-US"/>
          </a:p>
        </p:txBody>
      </p:sp>
      <p:grpSp>
        <p:nvGrpSpPr>
          <p:cNvPr id="26632" name="Group 8"/>
          <p:cNvGrpSpPr>
            <a:grpSpLocks/>
          </p:cNvGrpSpPr>
          <p:nvPr/>
        </p:nvGrpSpPr>
        <p:grpSpPr bwMode="auto">
          <a:xfrm>
            <a:off x="274638" y="2073275"/>
            <a:ext cx="1512887" cy="752475"/>
            <a:chOff x="0" y="0"/>
            <a:chExt cx="1867727" cy="1137955"/>
          </a:xfrm>
        </p:grpSpPr>
        <p:sp>
          <p:nvSpPr>
            <p:cNvPr id="26646" name="圆角矩形 25"/>
            <p:cNvSpPr>
              <a:spLocks noChangeArrowheads="1"/>
            </p:cNvSpPr>
            <p:nvPr/>
          </p:nvSpPr>
          <p:spPr bwMode="auto">
            <a:xfrm>
              <a:off x="117590" y="0"/>
              <a:ext cx="1750137" cy="1137955"/>
            </a:xfrm>
            <a:prstGeom prst="roundRect">
              <a:avLst>
                <a:gd name="adj" fmla="val 16667"/>
              </a:avLst>
            </a:prstGeom>
            <a:gradFill rotWithShape="1">
              <a:gsLst>
                <a:gs pos="0">
                  <a:srgbClr val="D8EBFF"/>
                </a:gs>
                <a:gs pos="50000">
                  <a:srgbClr val="C7E2FF"/>
                </a:gs>
                <a:gs pos="100000">
                  <a:srgbClr val="BEDFFF"/>
                </a:gs>
              </a:gsLst>
              <a:lin ang="5400000"/>
            </a:gradFill>
            <a:ln w="6350">
              <a:solidFill>
                <a:schemeClr val="accent1"/>
              </a:solidFill>
              <a:round/>
              <a:headEnd/>
              <a:tailEnd/>
            </a:ln>
          </p:spPr>
          <p:txBody>
            <a:bodyPr/>
            <a:lstStyle/>
            <a:p>
              <a:endParaRPr lang="zh-CN" altLang="en-US" sz="1600" b="1">
                <a:latin typeface="仿宋" pitchFamily="49" charset="-122"/>
                <a:ea typeface="仿宋" pitchFamily="49" charset="-122"/>
              </a:endParaRPr>
            </a:p>
          </p:txBody>
        </p:sp>
        <p:sp>
          <p:nvSpPr>
            <p:cNvPr id="26647" name="圆角矩形 4"/>
            <p:cNvSpPr>
              <a:spLocks noChangeArrowheads="1"/>
            </p:cNvSpPr>
            <p:nvPr/>
          </p:nvSpPr>
          <p:spPr bwMode="auto">
            <a:xfrm>
              <a:off x="0" y="21607"/>
              <a:ext cx="1867727" cy="1027521"/>
            </a:xfrm>
            <a:prstGeom prst="rect">
              <a:avLst/>
            </a:prstGeom>
            <a:gradFill rotWithShape="1">
              <a:gsLst>
                <a:gs pos="0">
                  <a:srgbClr val="D8EBFF"/>
                </a:gs>
                <a:gs pos="50000">
                  <a:srgbClr val="C7E2FF"/>
                </a:gs>
                <a:gs pos="100000">
                  <a:srgbClr val="BEDFFF"/>
                </a:gs>
              </a:gsLst>
              <a:lin ang="5400000"/>
            </a:gradFill>
            <a:ln w="6350">
              <a:solidFill>
                <a:schemeClr val="accent1"/>
              </a:solidFill>
              <a:miter lim="800000"/>
              <a:headEnd/>
              <a:tailEnd/>
            </a:ln>
          </p:spPr>
          <p:txBody>
            <a:bodyPr lIns="98474" tIns="98474" rIns="98474" bIns="98474" anchor="ctr"/>
            <a:lstStyle/>
            <a:p>
              <a:pPr algn="ctr" defTabSz="1244600">
                <a:lnSpc>
                  <a:spcPct val="90000"/>
                </a:lnSpc>
                <a:spcAft>
                  <a:spcPct val="35000"/>
                </a:spcAft>
              </a:pPr>
              <a:r>
                <a:rPr lang="zh-CN" altLang="en-US" sz="2300" b="1">
                  <a:latin typeface="仿宋" pitchFamily="49" charset="-122"/>
                  <a:ea typeface="仿宋" pitchFamily="49" charset="-122"/>
                </a:rPr>
                <a:t>联席会议</a:t>
              </a:r>
            </a:p>
          </p:txBody>
        </p:sp>
      </p:grpSp>
      <p:grpSp>
        <p:nvGrpSpPr>
          <p:cNvPr id="26633" name="Group 11"/>
          <p:cNvGrpSpPr>
            <a:grpSpLocks/>
          </p:cNvGrpSpPr>
          <p:nvPr/>
        </p:nvGrpSpPr>
        <p:grpSpPr bwMode="auto">
          <a:xfrm>
            <a:off x="274638" y="2921000"/>
            <a:ext cx="1512887" cy="750888"/>
            <a:chOff x="0" y="0"/>
            <a:chExt cx="1806255" cy="1137955"/>
          </a:xfrm>
        </p:grpSpPr>
        <p:sp>
          <p:nvSpPr>
            <p:cNvPr id="26644" name="圆角矩形 29"/>
            <p:cNvSpPr>
              <a:spLocks noChangeArrowheads="1"/>
            </p:cNvSpPr>
            <p:nvPr/>
          </p:nvSpPr>
          <p:spPr bwMode="auto">
            <a:xfrm>
              <a:off x="0" y="0"/>
              <a:ext cx="1806255" cy="1137955"/>
            </a:xfrm>
            <a:prstGeom prst="roundRect">
              <a:avLst>
                <a:gd name="adj" fmla="val 16667"/>
              </a:avLst>
            </a:prstGeom>
            <a:gradFill rotWithShape="1">
              <a:gsLst>
                <a:gs pos="0">
                  <a:srgbClr val="D8EBFF"/>
                </a:gs>
                <a:gs pos="50000">
                  <a:srgbClr val="C7E2FF"/>
                </a:gs>
                <a:gs pos="100000">
                  <a:srgbClr val="BEDFFF"/>
                </a:gs>
              </a:gsLst>
              <a:lin ang="5400000"/>
            </a:gradFill>
            <a:ln w="6350">
              <a:solidFill>
                <a:schemeClr val="accent1"/>
              </a:solidFill>
              <a:round/>
              <a:headEnd/>
              <a:tailEnd/>
            </a:ln>
          </p:spPr>
          <p:txBody>
            <a:bodyPr/>
            <a:lstStyle/>
            <a:p>
              <a:endParaRPr lang="zh-CN" altLang="en-US" sz="1600" b="1">
                <a:latin typeface="仿宋" pitchFamily="49" charset="-122"/>
                <a:ea typeface="仿宋" pitchFamily="49" charset="-122"/>
              </a:endParaRPr>
            </a:p>
          </p:txBody>
        </p:sp>
        <p:sp>
          <p:nvSpPr>
            <p:cNvPr id="26645" name="圆角矩形 4"/>
            <p:cNvSpPr>
              <a:spLocks noChangeArrowheads="1"/>
            </p:cNvSpPr>
            <p:nvPr/>
          </p:nvSpPr>
          <p:spPr bwMode="auto">
            <a:xfrm>
              <a:off x="0" y="21653"/>
              <a:ext cx="1806255" cy="1027286"/>
            </a:xfrm>
            <a:prstGeom prst="rect">
              <a:avLst/>
            </a:prstGeom>
            <a:gradFill rotWithShape="1">
              <a:gsLst>
                <a:gs pos="0">
                  <a:srgbClr val="D8EBFF"/>
                </a:gs>
                <a:gs pos="50000">
                  <a:srgbClr val="C7E2FF"/>
                </a:gs>
                <a:gs pos="100000">
                  <a:srgbClr val="BEDFFF"/>
                </a:gs>
              </a:gsLst>
              <a:lin ang="5400000"/>
            </a:gradFill>
            <a:ln w="6350">
              <a:solidFill>
                <a:schemeClr val="accent1"/>
              </a:solidFill>
              <a:miter lim="800000"/>
              <a:headEnd/>
              <a:tailEnd/>
            </a:ln>
          </p:spPr>
          <p:txBody>
            <a:bodyPr lIns="98474" tIns="98474" rIns="98474" bIns="98474" anchor="ctr"/>
            <a:lstStyle/>
            <a:p>
              <a:pPr algn="ctr" defTabSz="1244600">
                <a:lnSpc>
                  <a:spcPct val="90000"/>
                </a:lnSpc>
                <a:spcAft>
                  <a:spcPct val="35000"/>
                </a:spcAft>
              </a:pPr>
              <a:r>
                <a:rPr lang="zh-CN" altLang="en-US" sz="1800" b="1">
                  <a:latin typeface="仿宋" pitchFamily="49" charset="-122"/>
                  <a:ea typeface="仿宋" pitchFamily="49" charset="-122"/>
                </a:rPr>
                <a:t>特邀咨评委</a:t>
              </a:r>
            </a:p>
          </p:txBody>
        </p:sp>
      </p:grpSp>
      <p:grpSp>
        <p:nvGrpSpPr>
          <p:cNvPr id="26634" name="Group 14"/>
          <p:cNvGrpSpPr>
            <a:grpSpLocks/>
          </p:cNvGrpSpPr>
          <p:nvPr/>
        </p:nvGrpSpPr>
        <p:grpSpPr bwMode="auto">
          <a:xfrm>
            <a:off x="274638" y="3743325"/>
            <a:ext cx="1512887" cy="752475"/>
            <a:chOff x="0" y="0"/>
            <a:chExt cx="1863642" cy="1137955"/>
          </a:xfrm>
        </p:grpSpPr>
        <p:sp>
          <p:nvSpPr>
            <p:cNvPr id="26642" name="圆角矩形 33"/>
            <p:cNvSpPr>
              <a:spLocks noChangeArrowheads="1"/>
            </p:cNvSpPr>
            <p:nvPr/>
          </p:nvSpPr>
          <p:spPr bwMode="auto">
            <a:xfrm>
              <a:off x="76266" y="0"/>
              <a:ext cx="1787376" cy="1137955"/>
            </a:xfrm>
            <a:prstGeom prst="roundRect">
              <a:avLst>
                <a:gd name="adj" fmla="val 16667"/>
              </a:avLst>
            </a:prstGeom>
            <a:gradFill rotWithShape="1">
              <a:gsLst>
                <a:gs pos="0">
                  <a:srgbClr val="D8EBFF"/>
                </a:gs>
                <a:gs pos="50000">
                  <a:srgbClr val="C7E2FF"/>
                </a:gs>
                <a:gs pos="100000">
                  <a:srgbClr val="BEDFFF"/>
                </a:gs>
              </a:gsLst>
              <a:lin ang="5400000"/>
            </a:gradFill>
            <a:ln w="6350">
              <a:solidFill>
                <a:schemeClr val="accent1"/>
              </a:solidFill>
              <a:round/>
              <a:headEnd/>
              <a:tailEnd/>
            </a:ln>
          </p:spPr>
          <p:txBody>
            <a:bodyPr/>
            <a:lstStyle/>
            <a:p>
              <a:endParaRPr lang="zh-CN" altLang="en-US" sz="1600" b="1">
                <a:latin typeface="仿宋" pitchFamily="49" charset="-122"/>
                <a:ea typeface="仿宋" pitchFamily="49" charset="-122"/>
              </a:endParaRPr>
            </a:p>
          </p:txBody>
        </p:sp>
        <p:sp>
          <p:nvSpPr>
            <p:cNvPr id="26643" name="圆角矩形 4"/>
            <p:cNvSpPr>
              <a:spLocks noChangeArrowheads="1"/>
            </p:cNvSpPr>
            <p:nvPr/>
          </p:nvSpPr>
          <p:spPr bwMode="auto">
            <a:xfrm>
              <a:off x="0" y="21607"/>
              <a:ext cx="1863642" cy="1027521"/>
            </a:xfrm>
            <a:prstGeom prst="rect">
              <a:avLst/>
            </a:prstGeom>
            <a:gradFill rotWithShape="1">
              <a:gsLst>
                <a:gs pos="0">
                  <a:srgbClr val="D8EBFF"/>
                </a:gs>
                <a:gs pos="50000">
                  <a:srgbClr val="C7E2FF"/>
                </a:gs>
                <a:gs pos="100000">
                  <a:srgbClr val="BEDFFF"/>
                </a:gs>
              </a:gsLst>
              <a:lin ang="5400000"/>
            </a:gradFill>
            <a:ln w="6350">
              <a:solidFill>
                <a:schemeClr val="accent1"/>
              </a:solidFill>
              <a:miter lim="800000"/>
              <a:headEnd/>
              <a:tailEnd/>
            </a:ln>
          </p:spPr>
          <p:txBody>
            <a:bodyPr lIns="98474" tIns="98474" rIns="98474" bIns="98474" anchor="ctr"/>
            <a:lstStyle/>
            <a:p>
              <a:pPr algn="ctr" defTabSz="1244600">
                <a:lnSpc>
                  <a:spcPct val="90000"/>
                </a:lnSpc>
                <a:spcAft>
                  <a:spcPct val="35000"/>
                </a:spcAft>
              </a:pPr>
              <a:r>
                <a:rPr lang="zh-CN" altLang="en-US" sz="1800" b="1">
                  <a:latin typeface="仿宋" pitchFamily="49" charset="-122"/>
                  <a:ea typeface="仿宋" pitchFamily="49" charset="-122"/>
                </a:rPr>
                <a:t>专业机构</a:t>
              </a:r>
            </a:p>
          </p:txBody>
        </p:sp>
      </p:grpSp>
      <p:grpSp>
        <p:nvGrpSpPr>
          <p:cNvPr id="26635" name="Group 17"/>
          <p:cNvGrpSpPr>
            <a:grpSpLocks/>
          </p:cNvGrpSpPr>
          <p:nvPr/>
        </p:nvGrpSpPr>
        <p:grpSpPr bwMode="auto">
          <a:xfrm>
            <a:off x="274638" y="5419725"/>
            <a:ext cx="1503362" cy="752475"/>
            <a:chOff x="0" y="0"/>
            <a:chExt cx="1787373" cy="1137955"/>
          </a:xfrm>
        </p:grpSpPr>
        <p:sp>
          <p:nvSpPr>
            <p:cNvPr id="26640" name="圆角矩形 39"/>
            <p:cNvSpPr>
              <a:spLocks noChangeArrowheads="1"/>
            </p:cNvSpPr>
            <p:nvPr/>
          </p:nvSpPr>
          <p:spPr bwMode="auto">
            <a:xfrm>
              <a:off x="35860" y="0"/>
              <a:ext cx="1751513" cy="1137955"/>
            </a:xfrm>
            <a:prstGeom prst="roundRect">
              <a:avLst>
                <a:gd name="adj" fmla="val 16667"/>
              </a:avLst>
            </a:prstGeom>
            <a:gradFill rotWithShape="1">
              <a:gsLst>
                <a:gs pos="0">
                  <a:srgbClr val="D8EBFF"/>
                </a:gs>
                <a:gs pos="50000">
                  <a:srgbClr val="C7E2FF"/>
                </a:gs>
                <a:gs pos="100000">
                  <a:srgbClr val="BEDFFF"/>
                </a:gs>
              </a:gsLst>
              <a:lin ang="5400000"/>
            </a:gradFill>
            <a:ln w="6350">
              <a:solidFill>
                <a:schemeClr val="accent1"/>
              </a:solidFill>
              <a:round/>
              <a:headEnd/>
              <a:tailEnd/>
            </a:ln>
          </p:spPr>
          <p:txBody>
            <a:bodyPr/>
            <a:lstStyle/>
            <a:p>
              <a:endParaRPr lang="zh-CN" altLang="en-US" sz="1600" b="1">
                <a:latin typeface="仿宋" pitchFamily="49" charset="-122"/>
                <a:ea typeface="仿宋" pitchFamily="49" charset="-122"/>
              </a:endParaRPr>
            </a:p>
          </p:txBody>
        </p:sp>
        <p:sp>
          <p:nvSpPr>
            <p:cNvPr id="26641" name="圆角矩形 4"/>
            <p:cNvSpPr>
              <a:spLocks noChangeArrowheads="1"/>
            </p:cNvSpPr>
            <p:nvPr/>
          </p:nvSpPr>
          <p:spPr bwMode="auto">
            <a:xfrm>
              <a:off x="0" y="21607"/>
              <a:ext cx="1787373" cy="1027521"/>
            </a:xfrm>
            <a:prstGeom prst="rect">
              <a:avLst/>
            </a:prstGeom>
            <a:gradFill rotWithShape="1">
              <a:gsLst>
                <a:gs pos="0">
                  <a:srgbClr val="D8EBFF"/>
                </a:gs>
                <a:gs pos="50000">
                  <a:srgbClr val="C7E2FF"/>
                </a:gs>
                <a:gs pos="100000">
                  <a:srgbClr val="BEDFFF"/>
                </a:gs>
              </a:gsLst>
              <a:lin ang="5400000"/>
            </a:gradFill>
            <a:ln w="6350">
              <a:solidFill>
                <a:schemeClr val="accent1"/>
              </a:solidFill>
              <a:miter lim="800000"/>
              <a:headEnd/>
              <a:tailEnd/>
            </a:ln>
          </p:spPr>
          <p:txBody>
            <a:bodyPr lIns="98474" tIns="98474" rIns="98474" bIns="98474" anchor="ctr"/>
            <a:lstStyle/>
            <a:p>
              <a:pPr algn="ctr" defTabSz="1244600">
                <a:lnSpc>
                  <a:spcPct val="90000"/>
                </a:lnSpc>
                <a:spcAft>
                  <a:spcPct val="35000"/>
                </a:spcAft>
              </a:pPr>
              <a:r>
                <a:rPr lang="zh-CN" altLang="en-US" sz="1800" b="1">
                  <a:latin typeface="仿宋" pitchFamily="49" charset="-122"/>
                  <a:ea typeface="仿宋" pitchFamily="49" charset="-122"/>
                </a:rPr>
                <a:t>信息系统</a:t>
              </a:r>
            </a:p>
          </p:txBody>
        </p:sp>
      </p:grpSp>
      <p:grpSp>
        <p:nvGrpSpPr>
          <p:cNvPr id="6" name="Group 20"/>
          <p:cNvGrpSpPr>
            <a:grpSpLocks/>
          </p:cNvGrpSpPr>
          <p:nvPr/>
        </p:nvGrpSpPr>
        <p:grpSpPr bwMode="auto">
          <a:xfrm>
            <a:off x="274638" y="4575175"/>
            <a:ext cx="1524000" cy="752475"/>
            <a:chOff x="0" y="0"/>
            <a:chExt cx="1040" cy="514"/>
          </a:xfrm>
        </p:grpSpPr>
        <p:sp>
          <p:nvSpPr>
            <p:cNvPr id="26638" name="圆角矩形 36"/>
            <p:cNvSpPr>
              <a:spLocks noChangeArrowheads="1"/>
            </p:cNvSpPr>
            <p:nvPr/>
          </p:nvSpPr>
          <p:spPr bwMode="auto">
            <a:xfrm>
              <a:off x="35" y="0"/>
              <a:ext cx="1005" cy="514"/>
            </a:xfrm>
            <a:prstGeom prst="roundRect">
              <a:avLst>
                <a:gd name="adj" fmla="val 16667"/>
              </a:avLst>
            </a:prstGeom>
            <a:gradFill rotWithShape="1">
              <a:gsLst>
                <a:gs pos="0">
                  <a:srgbClr val="D8EBFF"/>
                </a:gs>
                <a:gs pos="50000">
                  <a:srgbClr val="C7E2FF"/>
                </a:gs>
                <a:gs pos="100000">
                  <a:srgbClr val="BEDFFF"/>
                </a:gs>
              </a:gsLst>
              <a:lin ang="5400000"/>
            </a:gradFill>
            <a:ln w="6350">
              <a:solidFill>
                <a:schemeClr val="accent1"/>
              </a:solidFill>
              <a:round/>
              <a:headEnd/>
              <a:tailEnd/>
            </a:ln>
          </p:spPr>
          <p:txBody>
            <a:bodyPr/>
            <a:lstStyle/>
            <a:p>
              <a:endParaRPr lang="zh-CN" altLang="en-US" sz="1600" b="1">
                <a:latin typeface="仿宋" pitchFamily="49" charset="-122"/>
                <a:ea typeface="仿宋" pitchFamily="49" charset="-122"/>
              </a:endParaRPr>
            </a:p>
          </p:txBody>
        </p:sp>
        <p:sp>
          <p:nvSpPr>
            <p:cNvPr id="26639" name="圆角矩形 4"/>
            <p:cNvSpPr>
              <a:spLocks noChangeArrowheads="1"/>
            </p:cNvSpPr>
            <p:nvPr/>
          </p:nvSpPr>
          <p:spPr bwMode="auto">
            <a:xfrm>
              <a:off x="0" y="10"/>
              <a:ext cx="991" cy="464"/>
            </a:xfrm>
            <a:prstGeom prst="rect">
              <a:avLst/>
            </a:prstGeom>
            <a:gradFill rotWithShape="1">
              <a:gsLst>
                <a:gs pos="0">
                  <a:srgbClr val="D8EBFF"/>
                </a:gs>
                <a:gs pos="50000">
                  <a:srgbClr val="C7E2FF"/>
                </a:gs>
                <a:gs pos="100000">
                  <a:srgbClr val="BEDFFF"/>
                </a:gs>
              </a:gsLst>
              <a:lin ang="5400000"/>
            </a:gradFill>
            <a:ln w="6350">
              <a:solidFill>
                <a:schemeClr val="accent1"/>
              </a:solidFill>
              <a:miter lim="800000"/>
              <a:headEnd/>
              <a:tailEnd/>
            </a:ln>
          </p:spPr>
          <p:txBody>
            <a:bodyPr lIns="98474" tIns="98474" rIns="98474" bIns="98474" anchor="ctr"/>
            <a:lstStyle/>
            <a:p>
              <a:pPr algn="ctr" defTabSz="1244600">
                <a:lnSpc>
                  <a:spcPct val="90000"/>
                </a:lnSpc>
                <a:spcAft>
                  <a:spcPct val="35000"/>
                </a:spcAft>
              </a:pPr>
              <a:r>
                <a:rPr lang="zh-CN" altLang="en-US" sz="1800" b="1">
                  <a:solidFill>
                    <a:srgbClr val="CC0000"/>
                  </a:solidFill>
                  <a:latin typeface="仿宋" pitchFamily="49" charset="-122"/>
                  <a:ea typeface="仿宋" pitchFamily="49" charset="-122"/>
                </a:rPr>
                <a:t> 监督评估</a:t>
              </a:r>
            </a:p>
          </p:txBody>
        </p:sp>
      </p:grpSp>
      <p:sp>
        <p:nvSpPr>
          <p:cNvPr id="24" name="标题 1"/>
          <p:cNvSpPr txBox="1">
            <a:spLocks noChangeArrowheads="1"/>
          </p:cNvSpPr>
          <p:nvPr/>
        </p:nvSpPr>
        <p:spPr bwMode="auto">
          <a:xfrm>
            <a:off x="34925" y="188913"/>
            <a:ext cx="9055100" cy="1055687"/>
          </a:xfrm>
          <a:prstGeom prst="rect">
            <a:avLst/>
          </a:prstGeom>
          <a:noFill/>
          <a:ln w="9525">
            <a:noFill/>
            <a:miter lim="800000"/>
          </a:ln>
        </p:spPr>
        <p:txBody>
          <a:bodyPr lIns="88375" tIns="44189" rIns="88375" bIns="44189" anchor="ctr"/>
          <a:lstStyle/>
          <a:p>
            <a:pPr algn="ctr" defTabSz="956945">
              <a:defRPr/>
            </a:pPr>
            <a:r>
              <a:rPr lang="zh-CN" altLang="en-US" b="1" dirty="0">
                <a:solidFill>
                  <a:srgbClr val="000099"/>
                </a:solidFill>
                <a:latin typeface="+mj-ea"/>
                <a:ea typeface="+mj-ea"/>
                <a:sym typeface="微软雅黑" panose="020B0503020204020204" pitchFamily="34" charset="-122"/>
              </a:rPr>
              <a:t>科技管理平台建设取得重要进展</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mph" presetSubtype="0" fill="hold" nodeType="withEffect">
                                  <p:stCondLst>
                                    <p:cond delay="0"/>
                                  </p:stCondLst>
                                  <p:childTnLst>
                                    <p:animScale>
                                      <p:cBhvr>
                                        <p:cTn id="6" dur="500" fill="hold"/>
                                        <p:tgtEl>
                                          <p:spTgt spid="6"/>
                                        </p:tgtEl>
                                      </p:cBhvr>
                                      <p:by x="120000" y="12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标题 1"/>
          <p:cNvSpPr>
            <a:spLocks noGrp="1"/>
          </p:cNvSpPr>
          <p:nvPr>
            <p:ph type="title"/>
          </p:nvPr>
        </p:nvSpPr>
        <p:spPr/>
        <p:txBody>
          <a:bodyPr/>
          <a:lstStyle/>
          <a:p>
            <a:r>
              <a:rPr lang="zh-CN" altLang="en-US" sz="2400" b="1" smtClean="0"/>
              <a:t>广西科技计划项目结题管理办法（试行） （桂科计字</a:t>
            </a:r>
            <a:r>
              <a:rPr lang="en-US" altLang="zh-CN" sz="2400" b="1" smtClean="0"/>
              <a:t>〔2016〕462</a:t>
            </a:r>
            <a:r>
              <a:rPr lang="zh-CN" altLang="en-US" sz="2400" b="1" smtClean="0"/>
              <a:t>号）要点解读</a:t>
            </a:r>
            <a:endParaRPr lang="zh-CN" altLang="en-US" sz="2400" smtClean="0"/>
          </a:p>
        </p:txBody>
      </p:sp>
      <p:sp>
        <p:nvSpPr>
          <p:cNvPr id="154627" name="内容占位符 2"/>
          <p:cNvSpPr>
            <a:spLocks noGrp="1"/>
          </p:cNvSpPr>
          <p:nvPr>
            <p:ph idx="1"/>
          </p:nvPr>
        </p:nvSpPr>
        <p:spPr/>
        <p:txBody>
          <a:bodyPr/>
          <a:lstStyle/>
          <a:p>
            <a:r>
              <a:rPr lang="zh-CN" altLang="zh-CN" sz="2400" smtClean="0"/>
              <a:t>【主动终止结题评估】项目管理机构组织专家、第三方机构对申请终止结题材料进行评估后出具评估意见，印发项目终止通知。专家或第三方机构出具的评估意见，应包括项目终止原因、责任判定、科研信用评价、处理建议等内容。</a:t>
            </a:r>
            <a:endParaRPr lang="en-US" altLang="zh-CN" sz="2400" smtClean="0"/>
          </a:p>
          <a:p>
            <a:r>
              <a:rPr lang="zh-CN" altLang="zh-CN" sz="2400" smtClean="0"/>
              <a:t>【主动终止结题经费退回】终止结题项目的剩余经费按原渠道退回。项目管理和经费使用规范合理，且无明显人为过错的，不记入不良科研信用档案；项目承担单位、参与单位和课题组成员存在弄虚作假、故意拖延、违规使用经费等情况的，须追回全部或部分已使用的财政资金，并记入不良科研信用档案，取消其</a:t>
            </a:r>
            <a:r>
              <a:rPr lang="en-US" altLang="zh-CN" sz="2400" smtClean="0"/>
              <a:t>2-5</a:t>
            </a:r>
            <a:r>
              <a:rPr lang="zh-CN" altLang="zh-CN" sz="2400" smtClean="0"/>
              <a:t>年申报自治区科技计划项目及推荐其申报国家级各类科技计划项目的资格。</a:t>
            </a:r>
            <a:endParaRPr lang="zh-CN" altLang="en-US" sz="2400" smtClean="0"/>
          </a:p>
        </p:txBody>
      </p:sp>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标题 1"/>
          <p:cNvSpPr>
            <a:spLocks noGrp="1"/>
          </p:cNvSpPr>
          <p:nvPr>
            <p:ph type="title"/>
          </p:nvPr>
        </p:nvSpPr>
        <p:spPr/>
        <p:txBody>
          <a:bodyPr/>
          <a:lstStyle/>
          <a:p>
            <a:r>
              <a:rPr lang="zh-CN" altLang="en-US" sz="2400" b="1" smtClean="0"/>
              <a:t>广西科技计划项目结题管理办法（试行） （桂科计字</a:t>
            </a:r>
            <a:r>
              <a:rPr lang="en-US" altLang="zh-CN" sz="2400" b="1" smtClean="0"/>
              <a:t>〔2016〕462</a:t>
            </a:r>
            <a:r>
              <a:rPr lang="zh-CN" altLang="en-US" sz="2400" b="1" smtClean="0"/>
              <a:t>号）要点解读</a:t>
            </a:r>
            <a:endParaRPr lang="zh-CN" altLang="en-US" sz="2400" smtClean="0"/>
          </a:p>
        </p:txBody>
      </p:sp>
      <p:sp>
        <p:nvSpPr>
          <p:cNvPr id="155651" name="内容占位符 2"/>
          <p:cNvSpPr>
            <a:spLocks noGrp="1"/>
          </p:cNvSpPr>
          <p:nvPr>
            <p:ph idx="1"/>
          </p:nvPr>
        </p:nvSpPr>
        <p:spPr/>
        <p:txBody>
          <a:bodyPr/>
          <a:lstStyle/>
          <a:p>
            <a:r>
              <a:rPr lang="zh-CN" altLang="zh-CN" sz="2000" smtClean="0"/>
              <a:t>无申请终止结题</a:t>
            </a:r>
            <a:r>
              <a:rPr lang="zh-CN" altLang="en-US" sz="2000" smtClean="0"/>
              <a:t>条件：</a:t>
            </a:r>
            <a:endParaRPr lang="zh-CN" altLang="zh-CN" sz="2000" smtClean="0"/>
          </a:p>
          <a:p>
            <a:r>
              <a:rPr lang="zh-CN" altLang="zh-CN" sz="2000" smtClean="0"/>
              <a:t>（一）项目立项后，因承担单位原因导致项目合同书签订或实施进度严重滞后，项目超过一年或项目实施周期过半仍没有使用财政资金的。</a:t>
            </a:r>
          </a:p>
          <a:p>
            <a:r>
              <a:rPr lang="zh-CN" altLang="zh-CN" sz="2000" smtClean="0"/>
              <a:t>（二）合同到期后</a:t>
            </a:r>
            <a:r>
              <a:rPr lang="en-US" altLang="zh-CN" sz="2000" smtClean="0"/>
              <a:t>6</a:t>
            </a:r>
            <a:r>
              <a:rPr lang="zh-CN" altLang="zh-CN" sz="2000" smtClean="0"/>
              <a:t>个月内不提交结题申请的。</a:t>
            </a:r>
          </a:p>
          <a:p>
            <a:r>
              <a:rPr lang="zh-CN" altLang="zh-CN" sz="2000" smtClean="0"/>
              <a:t>（三）项目在验收结题过程中存在推诿、弄虚作假等严重不当行为的。</a:t>
            </a:r>
          </a:p>
          <a:p>
            <a:r>
              <a:rPr lang="zh-CN" altLang="zh-CN" sz="2000" smtClean="0"/>
              <a:t>（四）项目承担单位经核实已停止经营活动或注销的。</a:t>
            </a:r>
          </a:p>
          <a:p>
            <a:r>
              <a:rPr lang="zh-CN" altLang="zh-CN" sz="2000" smtClean="0"/>
              <a:t>（五）项目承担单位或项目负责人在项目技术开发、经费使用、科研信用等方面出现重大违规违法行为，导致项目实施无法进行或面临重大风险的。</a:t>
            </a:r>
          </a:p>
          <a:p>
            <a:r>
              <a:rPr lang="zh-CN" altLang="zh-CN" sz="2000" smtClean="0"/>
              <a:t>（六）按照本办法第三十二条规定应申请终止但故意拖延不办理的，或者有其他原因需要终止的。</a:t>
            </a:r>
            <a:endParaRPr lang="zh-CN" altLang="en-US" sz="2000" smtClean="0"/>
          </a:p>
        </p:txBody>
      </p:sp>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标题 1"/>
          <p:cNvSpPr>
            <a:spLocks noGrp="1"/>
          </p:cNvSpPr>
          <p:nvPr>
            <p:ph type="title"/>
          </p:nvPr>
        </p:nvSpPr>
        <p:spPr/>
        <p:txBody>
          <a:bodyPr/>
          <a:lstStyle/>
          <a:p>
            <a:r>
              <a:rPr lang="zh-CN" altLang="en-US" sz="2400" b="1" smtClean="0"/>
              <a:t>广西科技计划项目结题管理办法（试行） （桂科计字</a:t>
            </a:r>
            <a:r>
              <a:rPr lang="en-US" altLang="zh-CN" sz="2400" b="1" smtClean="0"/>
              <a:t>〔2016〕462</a:t>
            </a:r>
            <a:r>
              <a:rPr lang="zh-CN" altLang="en-US" sz="2400" b="1" smtClean="0"/>
              <a:t>号）要点解读</a:t>
            </a:r>
            <a:endParaRPr lang="zh-CN" altLang="en-US" sz="2400" smtClean="0"/>
          </a:p>
        </p:txBody>
      </p:sp>
      <p:sp>
        <p:nvSpPr>
          <p:cNvPr id="156675" name="内容占位符 2"/>
          <p:cNvSpPr>
            <a:spLocks noGrp="1"/>
          </p:cNvSpPr>
          <p:nvPr>
            <p:ph idx="1"/>
          </p:nvPr>
        </p:nvSpPr>
        <p:spPr/>
        <p:txBody>
          <a:bodyPr/>
          <a:lstStyle/>
          <a:p>
            <a:r>
              <a:rPr lang="zh-CN" altLang="zh-CN" sz="2400" smtClean="0"/>
              <a:t>无申请终止项目的参与单位有明显人为过错的，参照对项目承担单位的处理措施予以相应的处理。属于以下情况的，不追究参与单位的责任：</a:t>
            </a:r>
          </a:p>
          <a:p>
            <a:r>
              <a:rPr lang="zh-CN" altLang="zh-CN" sz="2400" smtClean="0"/>
              <a:t>（一）已按照合同约定完成自己承担的目标任务，且财政资金使用合规合理的。</a:t>
            </a:r>
          </a:p>
          <a:p>
            <a:r>
              <a:rPr lang="zh-CN" altLang="zh-CN" sz="2400" smtClean="0"/>
              <a:t>（二）因项目承担单位过错，导致其无法参与项目实施，且主动退回财政资金的。</a:t>
            </a:r>
          </a:p>
          <a:p>
            <a:r>
              <a:rPr lang="zh-CN" altLang="zh-CN" sz="2400" smtClean="0"/>
              <a:t>（三）在终止结题前，及时向项目管理机构反映项目实施出现的有关问题，积极配合终止结题工作，且自身没有明显过错和违规违法行为的。</a:t>
            </a:r>
          </a:p>
          <a:p>
            <a:r>
              <a:rPr lang="zh-CN" altLang="zh-CN" sz="2400" smtClean="0"/>
              <a:t>（四）其他合规合理原因的。</a:t>
            </a:r>
          </a:p>
          <a:p>
            <a:endParaRPr lang="zh-CN" altLang="en-US" smtClean="0"/>
          </a:p>
        </p:txBody>
      </p:sp>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标题 1"/>
          <p:cNvSpPr>
            <a:spLocks noGrp="1"/>
          </p:cNvSpPr>
          <p:nvPr>
            <p:ph type="title"/>
          </p:nvPr>
        </p:nvSpPr>
        <p:spPr/>
        <p:txBody>
          <a:bodyPr/>
          <a:lstStyle/>
          <a:p>
            <a:r>
              <a:rPr lang="zh-CN" altLang="en-US" sz="2400" b="1" smtClean="0"/>
              <a:t>广西科技计划项目结题管理办法（试行） （桂科计字</a:t>
            </a:r>
            <a:r>
              <a:rPr lang="en-US" altLang="zh-CN" sz="2400" b="1" smtClean="0"/>
              <a:t>〔2016〕462</a:t>
            </a:r>
            <a:r>
              <a:rPr lang="zh-CN" altLang="en-US" sz="2400" b="1" smtClean="0"/>
              <a:t>号）要点解读</a:t>
            </a:r>
            <a:endParaRPr lang="zh-CN" altLang="en-US" sz="2400" smtClean="0"/>
          </a:p>
        </p:txBody>
      </p:sp>
      <p:sp>
        <p:nvSpPr>
          <p:cNvPr id="157699" name="内容占位符 2"/>
          <p:cNvSpPr>
            <a:spLocks noGrp="1"/>
          </p:cNvSpPr>
          <p:nvPr>
            <p:ph idx="1"/>
          </p:nvPr>
        </p:nvSpPr>
        <p:spPr/>
        <p:txBody>
          <a:bodyPr/>
          <a:lstStyle/>
          <a:p>
            <a:r>
              <a:rPr lang="zh-CN" altLang="zh-CN" sz="2400" smtClean="0"/>
              <a:t>为国家科技计划项目（课题）提供配套经费的项目，不单独进行验收结题，其结题结论参照国家科技计划项目（课题）的结题结论。</a:t>
            </a:r>
            <a:endParaRPr lang="zh-CN" altLang="en-US" sz="2400" smtClean="0"/>
          </a:p>
        </p:txBody>
      </p:sp>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633412"/>
          </a:xfrm>
        </p:spPr>
        <p:txBody>
          <a:bodyPr/>
          <a:lstStyle/>
          <a:p>
            <a:pPr>
              <a:defRPr/>
            </a:pPr>
            <a:r>
              <a:rPr lang="zh-CN" altLang="zh-CN" sz="2400" dirty="0" smtClean="0">
                <a:latin typeface="+mn-ea"/>
                <a:ea typeface="+mn-ea"/>
              </a:rPr>
              <a:t>修订</a:t>
            </a:r>
            <a:r>
              <a:rPr lang="zh-CN" altLang="en-US" sz="2400" dirty="0" smtClean="0">
                <a:latin typeface="+mn-ea"/>
                <a:ea typeface="+mn-ea"/>
              </a:rPr>
              <a:t>后管理办法亮点</a:t>
            </a:r>
            <a:endParaRPr lang="zh-CN" altLang="en-US" sz="2400" dirty="0">
              <a:latin typeface="+mn-ea"/>
              <a:ea typeface="+mn-ea"/>
            </a:endParaRPr>
          </a:p>
        </p:txBody>
      </p:sp>
      <p:sp>
        <p:nvSpPr>
          <p:cNvPr id="158723" name="内容占位符 2"/>
          <p:cNvSpPr>
            <a:spLocks noGrp="1"/>
          </p:cNvSpPr>
          <p:nvPr>
            <p:ph idx="1"/>
          </p:nvPr>
        </p:nvSpPr>
        <p:spPr>
          <a:xfrm>
            <a:off x="457200" y="1052513"/>
            <a:ext cx="8229600" cy="5233987"/>
          </a:xfrm>
        </p:spPr>
        <p:txBody>
          <a:bodyPr/>
          <a:lstStyle/>
          <a:p>
            <a:r>
              <a:rPr lang="zh-CN" altLang="zh-CN" sz="1800" smtClean="0"/>
              <a:t>（一）、突出问题导向</a:t>
            </a:r>
            <a:r>
              <a:rPr lang="zh-CN" altLang="en-US" sz="1800" smtClean="0"/>
              <a:t>。</a:t>
            </a:r>
            <a:r>
              <a:rPr lang="zh-CN" altLang="zh-CN" sz="1800" smtClean="0"/>
              <a:t>原有项目验收管理制度不完善，</a:t>
            </a:r>
            <a:r>
              <a:rPr lang="zh-CN" altLang="zh-CN" sz="1800" b="1" smtClean="0"/>
              <a:t>对于非人为因素造成达不到验收标准的项目如何结题没有明确规定，这是造成因没有完成任务、达不到验收条件而出现的课题不结题问题的“硬伤”，给这部分项目一个合理的结题途径是修订工作的重要任务。</a:t>
            </a:r>
            <a:endParaRPr lang="en-US" altLang="zh-CN" sz="1800" b="1" smtClean="0"/>
          </a:p>
          <a:p>
            <a:r>
              <a:rPr lang="zh-CN" altLang="zh-CN" sz="1800" smtClean="0"/>
              <a:t>（二）、体现改革精神</a:t>
            </a:r>
            <a:r>
              <a:rPr lang="zh-CN" altLang="en-US" sz="1800" smtClean="0"/>
              <a:t>。</a:t>
            </a:r>
            <a:r>
              <a:rPr lang="zh-CN" altLang="zh-CN" sz="1800" smtClean="0"/>
              <a:t>通过公开竞争等方式，</a:t>
            </a:r>
            <a:r>
              <a:rPr lang="zh-CN" altLang="zh-CN" sz="1800" b="1" smtClean="0"/>
              <a:t>择优遴选项目管理专业机构管理项目，同时按管理和验收相分离的原则，分类分批委托专业机构独立开展项目结题验收。</a:t>
            </a:r>
            <a:endParaRPr lang="en-US" altLang="zh-CN" sz="1800" b="1" smtClean="0"/>
          </a:p>
          <a:p>
            <a:r>
              <a:rPr lang="zh-CN" altLang="zh-CN" sz="1800" smtClean="0"/>
              <a:t>（三）、遵循科研规律</a:t>
            </a:r>
            <a:r>
              <a:rPr lang="zh-CN" altLang="en-US" sz="1800" smtClean="0"/>
              <a:t>。</a:t>
            </a:r>
            <a:r>
              <a:rPr lang="zh-CN" altLang="zh-CN" sz="1800" smtClean="0"/>
              <a:t>落实“大力营造勇于探索、鼓励创新、宽容失败的文化和社会氛围”精神，</a:t>
            </a:r>
            <a:r>
              <a:rPr lang="zh-CN" altLang="zh-CN" sz="1800" b="1" smtClean="0"/>
              <a:t>对于承担单位尽管已尽责开展创新活动，无违规使用经费，没有达到预期效果或者因非人为因素没有完成项目任务的，允许以适当方式予以结题，杜绝因为制度限制造成项目不结题问题。</a:t>
            </a:r>
            <a:endParaRPr lang="zh-CN" altLang="zh-CN" sz="1800" smtClean="0"/>
          </a:p>
          <a:p>
            <a:r>
              <a:rPr lang="zh-CN" altLang="zh-CN" sz="2000" smtClean="0"/>
              <a:t>（四）、加强信息公开</a:t>
            </a:r>
            <a:r>
              <a:rPr lang="zh-CN" altLang="en-US" sz="2000" smtClean="0"/>
              <a:t>。</a:t>
            </a:r>
            <a:r>
              <a:rPr lang="zh-CN" altLang="zh-CN" sz="2000" b="1" smtClean="0"/>
              <a:t>科技项目的申报指南、项目申报、立项结果、项目验收结题等关键节点信息，面向社会公开，做到业务管理公开透明，接受社会的监督。</a:t>
            </a:r>
            <a:endParaRPr lang="zh-CN" altLang="zh-CN" sz="2000" smtClean="0"/>
          </a:p>
          <a:p>
            <a:endParaRPr lang="zh-CN" altLang="zh-CN" sz="2000" smtClean="0"/>
          </a:p>
          <a:p>
            <a:endParaRPr lang="zh-CN" altLang="en-US" sz="2000" smtClean="0"/>
          </a:p>
        </p:txBody>
      </p:sp>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4418" name="矩形 1724417"/>
          <p:cNvSpPr/>
          <p:nvPr/>
        </p:nvSpPr>
        <p:spPr>
          <a:xfrm>
            <a:off x="323850" y="260350"/>
            <a:ext cx="8424863" cy="584200"/>
          </a:xfrm>
          <a:prstGeom prst="rect">
            <a:avLst/>
          </a:prstGeom>
          <a:noFill/>
          <a:ln w="9525">
            <a:noFill/>
            <a:miter/>
          </a:ln>
        </p:spPr>
        <p:txBody>
          <a:bodyPr>
            <a:spAutoFit/>
          </a:bodyPr>
          <a:lstStyle/>
          <a:p>
            <a:pPr>
              <a:buFont typeface="Arial" panose="020B0604020202020204" pitchFamily="34" charset="0"/>
              <a:buNone/>
              <a:defRPr/>
            </a:pPr>
            <a:r>
              <a:rPr lang="zh-CN" altLang="en-US" b="1" noProof="1">
                <a:solidFill>
                  <a:srgbClr val="000099"/>
                </a:solidFill>
                <a:latin typeface="黑体" panose="02010609060101010101" pitchFamily="49" charset="-122"/>
                <a:ea typeface="黑体" panose="02010609060101010101" pitchFamily="49" charset="-122"/>
                <a:cs typeface="+mn-ea"/>
              </a:rPr>
              <a:t>         </a:t>
            </a:r>
            <a:r>
              <a:rPr lang="zh-CN" altLang="en-US" b="1" noProof="1" smtClean="0">
                <a:solidFill>
                  <a:srgbClr val="000099"/>
                </a:solidFill>
                <a:latin typeface="黑体" panose="02010609060101010101" pitchFamily="49" charset="-122"/>
                <a:ea typeface="黑体" panose="02010609060101010101" pitchFamily="49" charset="-122"/>
                <a:cs typeface="+mn-ea"/>
              </a:rPr>
              <a:t>六、</a:t>
            </a:r>
            <a:r>
              <a:rPr lang="zh-CN" altLang="en-US" b="1" noProof="1">
                <a:solidFill>
                  <a:srgbClr val="000099"/>
                </a:solidFill>
                <a:latin typeface="黑体" panose="02010609060101010101" pitchFamily="49" charset="-122"/>
                <a:ea typeface="黑体" panose="02010609060101010101" pitchFamily="49" charset="-122"/>
                <a:cs typeface="+mn-ea"/>
              </a:rPr>
              <a:t>信用管理与监督</a:t>
            </a:r>
            <a:endParaRPr lang="zh-CN" altLang="en-US" b="1" noProof="1">
              <a:solidFill>
                <a:srgbClr val="000099"/>
              </a:solidFill>
              <a:latin typeface="黑体" panose="02010609060101010101" pitchFamily="49" charset="-122"/>
              <a:ea typeface="黑体" panose="02010609060101010101" pitchFamily="49" charset="-122"/>
            </a:endParaRPr>
          </a:p>
        </p:txBody>
      </p:sp>
      <p:sp>
        <p:nvSpPr>
          <p:cNvPr id="1724419" name="矩形 1724418"/>
          <p:cNvSpPr/>
          <p:nvPr/>
        </p:nvSpPr>
        <p:spPr>
          <a:xfrm>
            <a:off x="250825" y="1268413"/>
            <a:ext cx="8424863" cy="3490912"/>
          </a:xfrm>
          <a:prstGeom prst="rect">
            <a:avLst/>
          </a:prstGeom>
          <a:noFill/>
          <a:ln w="9525">
            <a:noFill/>
            <a:miter/>
          </a:ln>
        </p:spPr>
        <p:txBody>
          <a:bodyPr>
            <a:spAutoFit/>
          </a:bodyPr>
          <a:lstStyle/>
          <a:p>
            <a:pPr>
              <a:lnSpc>
                <a:spcPct val="120000"/>
              </a:lnSpc>
              <a:buClr>
                <a:srgbClr val="D63818"/>
              </a:buClr>
              <a:buFont typeface="Wingdings" panose="05000000000000000000" pitchFamily="2" charset="2"/>
              <a:buNone/>
              <a:defRPr/>
            </a:pPr>
            <a:r>
              <a:rPr lang="zh-CN" altLang="en-US" sz="2800" b="1" noProof="1">
                <a:solidFill>
                  <a:srgbClr val="000099"/>
                </a:solidFill>
                <a:latin typeface="宋体" panose="02010600030101010101" pitchFamily="2" charset="-122"/>
                <a:ea typeface="黑体" panose="02010609060101010101" pitchFamily="49" charset="-122"/>
              </a:rPr>
              <a:t>   </a:t>
            </a:r>
            <a:r>
              <a:rPr lang="zh-CN" altLang="en-US" sz="2400" b="1" noProof="1">
                <a:solidFill>
                  <a:srgbClr val="000099"/>
                </a:solidFill>
                <a:latin typeface="宋体" panose="02010600030101010101" pitchFamily="2" charset="-122"/>
                <a:ea typeface="黑体" panose="02010609060101010101" pitchFamily="49" charset="-122"/>
              </a:rPr>
              <a:t>（一）总体要求</a:t>
            </a:r>
            <a:endParaRPr lang="zh-CN" altLang="en-US" sz="2400" b="1" noProof="1">
              <a:solidFill>
                <a:srgbClr val="000099"/>
              </a:solidFill>
              <a:latin typeface="宋体" panose="02010600030101010101" pitchFamily="2" charset="-122"/>
            </a:endParaRPr>
          </a:p>
          <a:p>
            <a:pPr>
              <a:lnSpc>
                <a:spcPct val="120000"/>
              </a:lnSpc>
              <a:buClr>
                <a:srgbClr val="D63818"/>
              </a:buClr>
              <a:buFont typeface="Wingdings" panose="05000000000000000000" pitchFamily="2" charset="2"/>
              <a:buNone/>
              <a:defRPr/>
            </a:pPr>
            <a:endParaRPr lang="zh-CN" altLang="en-US" b="1" noProof="1">
              <a:solidFill>
                <a:srgbClr val="000099"/>
              </a:solidFill>
              <a:effectLst>
                <a:outerShdw blurRad="38100" dist="38100" dir="2700000" algn="tl">
                  <a:srgbClr val="C0C0C0"/>
                </a:outerShdw>
              </a:effectLst>
              <a:latin typeface="宋体" panose="02010600030101010101" pitchFamily="2" charset="-122"/>
            </a:endParaRPr>
          </a:p>
          <a:p>
            <a:pPr>
              <a:lnSpc>
                <a:spcPct val="120000"/>
              </a:lnSpc>
              <a:buClr>
                <a:srgbClr val="D63818"/>
              </a:buClr>
              <a:buFont typeface="Wingdings" panose="05000000000000000000" pitchFamily="2" charset="2"/>
              <a:buNone/>
              <a:defRPr/>
            </a:pPr>
            <a:r>
              <a:rPr lang="zh-CN" altLang="en-US" sz="2800" b="1" noProof="1">
                <a:solidFill>
                  <a:srgbClr val="000099"/>
                </a:solidFill>
                <a:effectLst>
                  <a:outerShdw blurRad="38100" dist="38100" dir="2700000" algn="tl">
                    <a:srgbClr val="C0C0C0"/>
                  </a:outerShdw>
                </a:effectLst>
                <a:latin typeface="宋体" panose="02010600030101010101" pitchFamily="2" charset="-122"/>
                <a:ea typeface="黑体" panose="02010609060101010101" pitchFamily="49" charset="-122"/>
              </a:rPr>
              <a:t>　　</a:t>
            </a:r>
            <a:r>
              <a:rPr lang="zh-CN" altLang="en-US" sz="2400" b="1" noProof="1">
                <a:solidFill>
                  <a:srgbClr val="000099"/>
                </a:solidFill>
                <a:latin typeface="宋体" panose="02010600030101010101" pitchFamily="2" charset="-122"/>
                <a:ea typeface="黑体" panose="02010609060101010101" pitchFamily="49" charset="-122"/>
              </a:rPr>
              <a:t>建立项目信用管理制度。对项目立项、实施、验收等过程中的相关单位和个人（包括咨询专家）进行信用记录和信用评价。</a:t>
            </a:r>
            <a:endParaRPr lang="zh-CN" altLang="en-US" sz="2400" b="1" noProof="1">
              <a:solidFill>
                <a:srgbClr val="000099"/>
              </a:solidFill>
              <a:latin typeface="宋体" panose="02010600030101010101" pitchFamily="2" charset="-122"/>
            </a:endParaRPr>
          </a:p>
          <a:p>
            <a:pPr>
              <a:lnSpc>
                <a:spcPct val="120000"/>
              </a:lnSpc>
              <a:buFont typeface="Arial" panose="020B0604020202020204" pitchFamily="34" charset="0"/>
              <a:buNone/>
              <a:defRPr/>
            </a:pPr>
            <a:endParaRPr lang="zh-CN" altLang="en-US" sz="2400" b="1" noProof="1">
              <a:solidFill>
                <a:srgbClr val="000099"/>
              </a:solidFill>
              <a:latin typeface="宋体" panose="02010600030101010101" pitchFamily="2" charset="-122"/>
            </a:endParaRPr>
          </a:p>
          <a:p>
            <a:pPr>
              <a:lnSpc>
                <a:spcPct val="120000"/>
              </a:lnSpc>
              <a:buClr>
                <a:srgbClr val="D63818"/>
              </a:buClr>
              <a:buFont typeface="Wingdings" panose="05000000000000000000" pitchFamily="2" charset="2"/>
              <a:buNone/>
              <a:defRPr/>
            </a:pPr>
            <a:r>
              <a:rPr lang="zh-CN" altLang="en-US" sz="2400" b="1" noProof="1">
                <a:solidFill>
                  <a:srgbClr val="000099"/>
                </a:solidFill>
                <a:latin typeface="宋体" panose="02010600030101010101" pitchFamily="2" charset="-122"/>
                <a:ea typeface="黑体" panose="02010609060101010101" pitchFamily="49" charset="-122"/>
              </a:rPr>
              <a:t>　　单位和个人信用状况作为项目决策的重要参考依据。 </a:t>
            </a:r>
            <a:endParaRPr lang="zh-CN" altLang="en-US" sz="2400" b="1" noProof="1">
              <a:solidFill>
                <a:srgbClr val="000099"/>
              </a:solidFill>
              <a:latin typeface="宋体" panose="02010600030101010101" pitchFamily="2" charset="-122"/>
            </a:endParaRPr>
          </a:p>
        </p:txBody>
      </p:sp>
      <p:sp>
        <p:nvSpPr>
          <p:cNvPr id="159748" name="灯片编号占位符 2"/>
          <p:cNvSpPr>
            <a:spLocks noGrp="1" noChangeArrowheads="1"/>
          </p:cNvSpPr>
          <p:nvPr>
            <p:ph type="sldNum" sz="quarter" idx="12"/>
          </p:nvPr>
        </p:nvSpPr>
        <p:spPr bwMode="auto">
          <a:xfrm>
            <a:off x="7010400" y="6248400"/>
            <a:ext cx="2133600" cy="476250"/>
          </a:xfrm>
          <a:noFill/>
          <a:ln>
            <a:miter lim="800000"/>
            <a:headEnd/>
            <a:tailEnd/>
          </a:ln>
        </p:spPr>
        <p:txBody>
          <a:bodyPr wrap="square" tIns="45720" bIns="45720" numCol="1" anchorCtr="0" compatLnSpc="1">
            <a:prstTxWarp prst="textNoShape">
              <a:avLst/>
            </a:prstTxWarp>
          </a:bodyPr>
          <a:lstStyle/>
          <a:p>
            <a:fld id="{569F0E90-143E-4EBA-A408-ADC304496885}" type="slidenum">
              <a:rPr lang="zh-CN" altLang="en-US" smtClean="0"/>
              <a:pPr/>
              <a:t>135</a:t>
            </a:fld>
            <a:endParaRPr lang="zh-CN" altLang="en-US" smtClean="0"/>
          </a:p>
        </p:txBody>
      </p:sp>
    </p:spTree>
    <p:custDataLst>
      <p:tags r:id="rId1"/>
    </p:custDataLst>
  </p:cSld>
  <p:clrMapOvr>
    <a:masterClrMapping/>
  </p:clrMapOvr>
  <p:transition>
    <p:random/>
  </p:transition>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矩形 1725441"/>
          <p:cNvSpPr>
            <a:spLocks noChangeArrowheads="1"/>
          </p:cNvSpPr>
          <p:nvPr/>
        </p:nvSpPr>
        <p:spPr bwMode="auto">
          <a:xfrm>
            <a:off x="250825" y="1125538"/>
            <a:ext cx="8424863" cy="3711575"/>
          </a:xfrm>
          <a:prstGeom prst="rect">
            <a:avLst/>
          </a:prstGeom>
          <a:noFill/>
          <a:ln w="9525">
            <a:noFill/>
            <a:miter lim="800000"/>
            <a:headEnd/>
            <a:tailEnd/>
          </a:ln>
        </p:spPr>
        <p:txBody>
          <a:bodyPr>
            <a:spAutoFit/>
          </a:bodyPr>
          <a:lstStyle/>
          <a:p>
            <a:pPr>
              <a:lnSpc>
                <a:spcPct val="120000"/>
              </a:lnSpc>
              <a:buClr>
                <a:srgbClr val="D63818"/>
              </a:buClr>
              <a:buFont typeface="Wingdings" pitchFamily="2" charset="2"/>
              <a:buNone/>
              <a:defRPr/>
            </a:pPr>
            <a:r>
              <a:rPr lang="zh-CN" altLang="en-US" sz="2600" b="1" dirty="0">
                <a:solidFill>
                  <a:srgbClr val="000099"/>
                </a:solidFill>
                <a:latin typeface="+mn-ea"/>
                <a:ea typeface="+mn-ea"/>
              </a:rPr>
              <a:t>   （二）对项目单位的信用管理与监督 </a:t>
            </a:r>
          </a:p>
          <a:p>
            <a:pPr>
              <a:lnSpc>
                <a:spcPct val="120000"/>
              </a:lnSpc>
              <a:buClr>
                <a:srgbClr val="D63818"/>
              </a:buClr>
              <a:buFont typeface="Wingdings" pitchFamily="2" charset="2"/>
              <a:buNone/>
              <a:defRPr/>
            </a:pPr>
            <a:endParaRPr lang="zh-CN" altLang="en-US" sz="2400" b="1" dirty="0">
              <a:solidFill>
                <a:srgbClr val="000099"/>
              </a:solidFill>
              <a:latin typeface="宋体" pitchFamily="2" charset="-122"/>
            </a:endParaRPr>
          </a:p>
          <a:p>
            <a:pPr>
              <a:lnSpc>
                <a:spcPct val="120000"/>
              </a:lnSpc>
              <a:buClr>
                <a:srgbClr val="D63818"/>
              </a:buClr>
              <a:buFont typeface="Wingdings" pitchFamily="2" charset="2"/>
              <a:buNone/>
              <a:defRPr/>
            </a:pPr>
            <a:r>
              <a:rPr lang="zh-CN" altLang="en-US" sz="2400" b="1" dirty="0">
                <a:solidFill>
                  <a:srgbClr val="000099"/>
                </a:solidFill>
                <a:latin typeface="宋体" pitchFamily="2" charset="-122"/>
              </a:rPr>
              <a:t>　　在项目立项、实施、验收等过程中，项目承担（申请）单位及有关人员有下列情况之一的，由自治区科技厅记入不良信用记录，视情节轻重给予警告、通报批评、中止并撤销项目，追回已拨付的财政补助经费，在</a:t>
            </a:r>
            <a:r>
              <a:rPr lang="en-US" altLang="zh-CN" sz="2400" b="1" dirty="0">
                <a:solidFill>
                  <a:srgbClr val="000099"/>
                </a:solidFill>
                <a:latin typeface="宋体" pitchFamily="2" charset="-122"/>
              </a:rPr>
              <a:t>1</a:t>
            </a:r>
            <a:r>
              <a:rPr lang="zh-CN" altLang="en-US" sz="2400" b="1" dirty="0">
                <a:solidFill>
                  <a:srgbClr val="000099"/>
                </a:solidFill>
                <a:latin typeface="宋体" pitchFamily="2" charset="-122"/>
              </a:rPr>
              <a:t>－</a:t>
            </a:r>
            <a:r>
              <a:rPr lang="en-US" altLang="zh-CN" sz="2400" b="1" dirty="0">
                <a:solidFill>
                  <a:srgbClr val="000099"/>
                </a:solidFill>
                <a:latin typeface="宋体" pitchFamily="2" charset="-122"/>
              </a:rPr>
              <a:t>3</a:t>
            </a:r>
            <a:r>
              <a:rPr lang="zh-CN" altLang="en-US" sz="2400" b="1" dirty="0">
                <a:solidFill>
                  <a:srgbClr val="000099"/>
                </a:solidFill>
                <a:latin typeface="宋体" pitchFamily="2" charset="-122"/>
              </a:rPr>
              <a:t>年内取消该单位或相关人员的项目申请资格等处理。涉嫌犯罪的，依法移送司法机关处理。 </a:t>
            </a:r>
          </a:p>
        </p:txBody>
      </p:sp>
      <p:sp>
        <p:nvSpPr>
          <p:cNvPr id="160771" name="灯片编号占位符 2"/>
          <p:cNvSpPr>
            <a:spLocks noGrp="1" noChangeArrowheads="1"/>
          </p:cNvSpPr>
          <p:nvPr>
            <p:ph type="sldNum" sz="quarter" idx="12"/>
          </p:nvPr>
        </p:nvSpPr>
        <p:spPr bwMode="auto">
          <a:xfrm>
            <a:off x="7010400" y="6248400"/>
            <a:ext cx="2133600" cy="476250"/>
          </a:xfrm>
          <a:noFill/>
          <a:ln>
            <a:miter lim="800000"/>
            <a:headEnd/>
            <a:tailEnd/>
          </a:ln>
        </p:spPr>
        <p:txBody>
          <a:bodyPr wrap="square" tIns="45720" bIns="45720" numCol="1" anchorCtr="0" compatLnSpc="1">
            <a:prstTxWarp prst="textNoShape">
              <a:avLst/>
            </a:prstTxWarp>
          </a:bodyPr>
          <a:lstStyle/>
          <a:p>
            <a:fld id="{9A344F0F-4F4E-436E-B511-D11263B7902B}" type="slidenum">
              <a:rPr lang="zh-CN" altLang="en-US" smtClean="0"/>
              <a:pPr/>
              <a:t>136</a:t>
            </a:fld>
            <a:endParaRPr lang="zh-CN" altLang="en-US" smtClean="0"/>
          </a:p>
        </p:txBody>
      </p:sp>
    </p:spTree>
    <p:custDataLst>
      <p:tags r:id="rId1"/>
    </p:custDataLst>
  </p:cSld>
  <p:clrMapOvr>
    <a:masterClrMapping/>
  </p:clrMapOvr>
  <p:transition>
    <p:random/>
  </p:transition>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6466" name="矩形 1726465"/>
          <p:cNvSpPr/>
          <p:nvPr/>
        </p:nvSpPr>
        <p:spPr>
          <a:xfrm>
            <a:off x="323850" y="1196975"/>
            <a:ext cx="8424863" cy="3846513"/>
          </a:xfrm>
          <a:prstGeom prst="rect">
            <a:avLst/>
          </a:prstGeom>
          <a:noFill/>
          <a:ln w="9525">
            <a:noFill/>
            <a:miter/>
          </a:ln>
        </p:spPr>
        <p:txBody>
          <a:bodyPr>
            <a:spAutoFit/>
          </a:bodyPr>
          <a:lstStyle/>
          <a:p>
            <a:pPr>
              <a:buFont typeface="Arial" panose="020B0604020202020204" pitchFamily="34" charset="0"/>
              <a:buNone/>
              <a:defRPr/>
            </a:pPr>
            <a:r>
              <a:rPr lang="zh-CN" altLang="en-US" sz="2800" b="1" noProof="1">
                <a:solidFill>
                  <a:srgbClr val="000099"/>
                </a:solidFill>
                <a:effectLst>
                  <a:outerShdw blurRad="38100" dist="38100" dir="2700000" algn="tl">
                    <a:srgbClr val="C0C0C0"/>
                  </a:outerShdw>
                </a:effectLst>
                <a:latin typeface="宋体" panose="02010600030101010101" pitchFamily="2" charset="-122"/>
                <a:ea typeface="黑体" panose="02010609060101010101" pitchFamily="49" charset="-122"/>
              </a:rPr>
              <a:t>　　</a:t>
            </a:r>
            <a:r>
              <a:rPr lang="zh-CN" altLang="zh-CN" sz="2400" b="1" noProof="1">
                <a:solidFill>
                  <a:srgbClr val="000099"/>
                </a:solidFill>
                <a:latin typeface="宋体" panose="02010600030101010101" pitchFamily="2" charset="-122"/>
                <a:ea typeface="黑体" panose="02010609060101010101" pitchFamily="49" charset="-122"/>
              </a:rPr>
              <a:t>1</a:t>
            </a:r>
            <a:r>
              <a:rPr lang="zh-CN" altLang="en-US" sz="2400" b="1" noProof="1">
                <a:solidFill>
                  <a:srgbClr val="000099"/>
                </a:solidFill>
                <a:latin typeface="宋体" panose="02010600030101010101" pitchFamily="2" charset="-122"/>
                <a:ea typeface="黑体" panose="02010609060101010101" pitchFamily="49" charset="-122"/>
              </a:rPr>
              <a:t>、无故不履行项目合同（或课题任务书）或因人为因素致使项目难以实施的；</a:t>
            </a:r>
            <a:endParaRPr lang="zh-CN" altLang="en-US" sz="2400" b="1" noProof="1">
              <a:solidFill>
                <a:srgbClr val="000099"/>
              </a:solidFill>
              <a:latin typeface="宋体" panose="02010600030101010101" pitchFamily="2" charset="-122"/>
            </a:endParaRPr>
          </a:p>
          <a:p>
            <a:pPr>
              <a:buFont typeface="Arial" panose="020B0604020202020204" pitchFamily="34" charset="0"/>
              <a:buNone/>
              <a:defRPr/>
            </a:pPr>
            <a:r>
              <a:rPr lang="zh-CN" altLang="en-US" sz="2400" b="1" noProof="1">
                <a:solidFill>
                  <a:srgbClr val="000099"/>
                </a:solidFill>
                <a:latin typeface="宋体" panose="02010600030101010101" pitchFamily="2" charset="-122"/>
                <a:ea typeface="黑体" panose="02010609060101010101" pitchFamily="49" charset="-122"/>
              </a:rPr>
              <a:t>　　</a:t>
            </a:r>
            <a:r>
              <a:rPr lang="zh-CN" altLang="zh-CN" sz="2400" b="1" noProof="1">
                <a:solidFill>
                  <a:srgbClr val="000099"/>
                </a:solidFill>
                <a:latin typeface="宋体" panose="02010600030101010101" pitchFamily="2" charset="-122"/>
                <a:ea typeface="黑体" panose="02010609060101010101" pitchFamily="49" charset="-122"/>
              </a:rPr>
              <a:t>2</a:t>
            </a:r>
            <a:r>
              <a:rPr lang="zh-CN" altLang="en-US" sz="2400" b="1" noProof="1">
                <a:solidFill>
                  <a:srgbClr val="000099"/>
                </a:solidFill>
                <a:latin typeface="宋体" panose="02010600030101010101" pitchFamily="2" charset="-122"/>
                <a:ea typeface="黑体" panose="02010609060101010101" pitchFamily="49" charset="-122"/>
              </a:rPr>
              <a:t>、随意变更项目合同</a:t>
            </a:r>
            <a:r>
              <a:rPr lang="zh-CN" altLang="zh-CN" sz="2400" b="1" noProof="1">
                <a:solidFill>
                  <a:srgbClr val="000099"/>
                </a:solidFill>
                <a:latin typeface="宋体" panose="02010600030101010101" pitchFamily="2" charset="-122"/>
                <a:ea typeface="黑体" panose="02010609060101010101" pitchFamily="49" charset="-122"/>
              </a:rPr>
              <a:t>(</a:t>
            </a:r>
            <a:r>
              <a:rPr lang="zh-CN" altLang="en-US" sz="2400" b="1" noProof="1">
                <a:solidFill>
                  <a:srgbClr val="000099"/>
                </a:solidFill>
                <a:latin typeface="宋体" panose="02010600030101010101" pitchFamily="2" charset="-122"/>
                <a:ea typeface="黑体" panose="02010609060101010101" pitchFamily="49" charset="-122"/>
              </a:rPr>
              <a:t>或课题任务书</a:t>
            </a:r>
            <a:r>
              <a:rPr lang="zh-CN" altLang="zh-CN" sz="2400" b="1" noProof="1">
                <a:solidFill>
                  <a:srgbClr val="000099"/>
                </a:solidFill>
                <a:latin typeface="宋体" panose="02010600030101010101" pitchFamily="2" charset="-122"/>
                <a:ea typeface="黑体" panose="02010609060101010101" pitchFamily="49" charset="-122"/>
              </a:rPr>
              <a:t>)</a:t>
            </a:r>
            <a:r>
              <a:rPr lang="zh-CN" altLang="en-US" sz="2400" b="1" noProof="1">
                <a:solidFill>
                  <a:srgbClr val="000099"/>
                </a:solidFill>
                <a:latin typeface="宋体" panose="02010600030101010101" pitchFamily="2" charset="-122"/>
                <a:ea typeface="黑体" panose="02010609060101010101" pitchFamily="49" charset="-122"/>
              </a:rPr>
              <a:t>内容的；</a:t>
            </a:r>
            <a:endParaRPr lang="zh-CN" altLang="en-US" sz="2400" b="1" noProof="1">
              <a:solidFill>
                <a:srgbClr val="000099"/>
              </a:solidFill>
              <a:latin typeface="宋体" panose="02010600030101010101" pitchFamily="2" charset="-122"/>
            </a:endParaRPr>
          </a:p>
          <a:p>
            <a:pPr>
              <a:buFont typeface="Arial" panose="020B0604020202020204" pitchFamily="34" charset="0"/>
              <a:buNone/>
              <a:defRPr/>
            </a:pPr>
            <a:r>
              <a:rPr lang="zh-CN" altLang="en-US" sz="2400" b="1" noProof="1">
                <a:solidFill>
                  <a:srgbClr val="000099"/>
                </a:solidFill>
                <a:latin typeface="宋体" panose="02010600030101010101" pitchFamily="2" charset="-122"/>
                <a:ea typeface="黑体" panose="02010609060101010101" pitchFamily="49" charset="-122"/>
              </a:rPr>
              <a:t>　　</a:t>
            </a:r>
            <a:r>
              <a:rPr lang="zh-CN" altLang="zh-CN" sz="2400" b="1" noProof="1">
                <a:solidFill>
                  <a:srgbClr val="000099"/>
                </a:solidFill>
                <a:latin typeface="宋体" panose="02010600030101010101" pitchFamily="2" charset="-122"/>
                <a:ea typeface="黑体" panose="02010609060101010101" pitchFamily="49" charset="-122"/>
              </a:rPr>
              <a:t>3</a:t>
            </a:r>
            <a:r>
              <a:rPr lang="zh-CN" altLang="en-US" sz="2400" b="1" noProof="1">
                <a:solidFill>
                  <a:srgbClr val="000099"/>
                </a:solidFill>
                <a:latin typeface="宋体" panose="02010600030101010101" pitchFamily="2" charset="-122"/>
                <a:ea typeface="黑体" panose="02010609060101010101" pitchFamily="49" charset="-122"/>
              </a:rPr>
              <a:t>、项目到期不申请验收或因人为因素造成项目不能通过验收的；</a:t>
            </a:r>
            <a:endParaRPr lang="zh-CN" altLang="en-US" sz="2400" b="1" noProof="1">
              <a:solidFill>
                <a:srgbClr val="000099"/>
              </a:solidFill>
              <a:latin typeface="宋体" panose="02010600030101010101" pitchFamily="2" charset="-122"/>
            </a:endParaRPr>
          </a:p>
          <a:p>
            <a:pPr>
              <a:buFont typeface="Arial" panose="020B0604020202020204" pitchFamily="34" charset="0"/>
              <a:buNone/>
              <a:defRPr/>
            </a:pPr>
            <a:r>
              <a:rPr lang="zh-CN" altLang="en-US" sz="2400" b="1" noProof="1">
                <a:solidFill>
                  <a:srgbClr val="000099"/>
                </a:solidFill>
                <a:latin typeface="宋体" panose="02010600030101010101" pitchFamily="2" charset="-122"/>
                <a:ea typeface="黑体" panose="02010609060101010101" pitchFamily="49" charset="-122"/>
              </a:rPr>
              <a:t>　　</a:t>
            </a:r>
            <a:r>
              <a:rPr lang="zh-CN" altLang="zh-CN" sz="2400" b="1" noProof="1">
                <a:solidFill>
                  <a:srgbClr val="000099"/>
                </a:solidFill>
                <a:latin typeface="宋体" panose="02010600030101010101" pitchFamily="2" charset="-122"/>
                <a:ea typeface="黑体" panose="02010609060101010101" pitchFamily="49" charset="-122"/>
              </a:rPr>
              <a:t>4</a:t>
            </a:r>
            <a:r>
              <a:rPr lang="zh-CN" altLang="en-US" sz="2400" b="1" noProof="1">
                <a:solidFill>
                  <a:srgbClr val="000099"/>
                </a:solidFill>
                <a:latin typeface="宋体" panose="02010600030101010101" pitchFamily="2" charset="-122"/>
                <a:ea typeface="黑体" panose="02010609060101010101" pitchFamily="49" charset="-122"/>
              </a:rPr>
              <a:t>、不按规定报送项目实施进展情况相关材料的；</a:t>
            </a:r>
            <a:endParaRPr lang="zh-CN" altLang="en-US" sz="2400" b="1" noProof="1">
              <a:solidFill>
                <a:srgbClr val="000099"/>
              </a:solidFill>
              <a:latin typeface="宋体" panose="02010600030101010101" pitchFamily="2" charset="-122"/>
            </a:endParaRPr>
          </a:p>
          <a:p>
            <a:pPr>
              <a:buFont typeface="Arial" panose="020B0604020202020204" pitchFamily="34" charset="0"/>
              <a:buNone/>
              <a:defRPr/>
            </a:pPr>
            <a:r>
              <a:rPr lang="zh-CN" altLang="en-US" sz="2400" b="1" noProof="1">
                <a:solidFill>
                  <a:srgbClr val="000099"/>
                </a:solidFill>
                <a:latin typeface="宋体" panose="02010600030101010101" pitchFamily="2" charset="-122"/>
                <a:ea typeface="黑体" panose="02010609060101010101" pitchFamily="49" charset="-122"/>
              </a:rPr>
              <a:t>　　</a:t>
            </a:r>
            <a:r>
              <a:rPr lang="zh-CN" altLang="zh-CN" sz="2400" b="1" noProof="1">
                <a:solidFill>
                  <a:srgbClr val="000099"/>
                </a:solidFill>
                <a:latin typeface="宋体" panose="02010600030101010101" pitchFamily="2" charset="-122"/>
                <a:ea typeface="黑体" panose="02010609060101010101" pitchFamily="49" charset="-122"/>
              </a:rPr>
              <a:t>5</a:t>
            </a:r>
            <a:r>
              <a:rPr lang="zh-CN" altLang="en-US" sz="2400" b="1" noProof="1">
                <a:solidFill>
                  <a:srgbClr val="000099"/>
                </a:solidFill>
                <a:latin typeface="宋体" panose="02010600030101010101" pitchFamily="2" charset="-122"/>
                <a:ea typeface="黑体" panose="02010609060101010101" pitchFamily="49" charset="-122"/>
              </a:rPr>
              <a:t>、同一申报单位的同一项目（课题）内容，在同一年度重复申报或者拆分另行申报；</a:t>
            </a:r>
            <a:endParaRPr lang="zh-CN" altLang="en-US" sz="2400" b="1" noProof="1">
              <a:solidFill>
                <a:srgbClr val="000099"/>
              </a:solidFill>
              <a:latin typeface="宋体" panose="02010600030101010101" pitchFamily="2" charset="-122"/>
            </a:endParaRPr>
          </a:p>
          <a:p>
            <a:pPr>
              <a:buFont typeface="Arial" panose="020B0604020202020204" pitchFamily="34" charset="0"/>
              <a:buNone/>
              <a:defRPr/>
            </a:pPr>
            <a:r>
              <a:rPr lang="zh-CN" altLang="en-US" sz="2400" b="1" noProof="1">
                <a:solidFill>
                  <a:srgbClr val="000099"/>
                </a:solidFill>
                <a:latin typeface="宋体" panose="02010600030101010101" pitchFamily="2" charset="-122"/>
                <a:ea typeface="黑体" panose="02010609060101010101" pitchFamily="49" charset="-122"/>
              </a:rPr>
              <a:t>　　</a:t>
            </a:r>
            <a:r>
              <a:rPr lang="zh-CN" altLang="zh-CN" sz="2400" b="1" noProof="1">
                <a:solidFill>
                  <a:srgbClr val="000099"/>
                </a:solidFill>
                <a:latin typeface="宋体" panose="02010600030101010101" pitchFamily="2" charset="-122"/>
                <a:ea typeface="黑体" panose="02010609060101010101" pitchFamily="49" charset="-122"/>
              </a:rPr>
              <a:t>6</a:t>
            </a:r>
            <a:r>
              <a:rPr lang="zh-CN" altLang="en-US" sz="2400" b="1" noProof="1">
                <a:solidFill>
                  <a:srgbClr val="000099"/>
                </a:solidFill>
                <a:latin typeface="宋体" panose="02010600030101010101" pitchFamily="2" charset="-122"/>
                <a:ea typeface="黑体" panose="02010609060101010101" pitchFamily="49" charset="-122"/>
              </a:rPr>
              <a:t>、有弄虚作假、徇私舞弊等不端行为的；</a:t>
            </a:r>
            <a:endParaRPr lang="zh-CN" altLang="en-US" sz="2400" b="1" noProof="1">
              <a:solidFill>
                <a:srgbClr val="000099"/>
              </a:solidFill>
              <a:latin typeface="宋体" panose="02010600030101010101" pitchFamily="2" charset="-122"/>
            </a:endParaRPr>
          </a:p>
          <a:p>
            <a:pPr>
              <a:buFont typeface="Arial" panose="020B0604020202020204" pitchFamily="34" charset="0"/>
              <a:buNone/>
              <a:defRPr/>
            </a:pPr>
            <a:r>
              <a:rPr lang="zh-CN" altLang="en-US" sz="2400" b="1" noProof="1">
                <a:solidFill>
                  <a:srgbClr val="000099"/>
                </a:solidFill>
                <a:latin typeface="宋体" panose="02010600030101010101" pitchFamily="2" charset="-122"/>
                <a:ea typeface="黑体" panose="02010609060101010101" pitchFamily="49" charset="-122"/>
              </a:rPr>
              <a:t>　　</a:t>
            </a:r>
            <a:r>
              <a:rPr lang="zh-CN" altLang="zh-CN" sz="2400" b="1" noProof="1">
                <a:solidFill>
                  <a:srgbClr val="000099"/>
                </a:solidFill>
                <a:latin typeface="宋体" panose="02010600030101010101" pitchFamily="2" charset="-122"/>
                <a:ea typeface="黑体" panose="02010609060101010101" pitchFamily="49" charset="-122"/>
              </a:rPr>
              <a:t>7</a:t>
            </a:r>
            <a:r>
              <a:rPr lang="zh-CN" altLang="en-US" sz="2400" b="1" noProof="1">
                <a:solidFill>
                  <a:srgbClr val="000099"/>
                </a:solidFill>
                <a:latin typeface="宋体" panose="02010600030101010101" pitchFamily="2" charset="-122"/>
                <a:ea typeface="黑体" panose="02010609060101010101" pitchFamily="49" charset="-122"/>
              </a:rPr>
              <a:t>、其他违反项目管理办法规定的。</a:t>
            </a:r>
            <a:endParaRPr lang="zh-CN" altLang="en-US" sz="2400" b="1" noProof="1">
              <a:solidFill>
                <a:srgbClr val="000099"/>
              </a:solidFill>
              <a:latin typeface="宋体" panose="02010600030101010101" pitchFamily="2" charset="-122"/>
            </a:endParaRPr>
          </a:p>
        </p:txBody>
      </p:sp>
      <p:sp>
        <p:nvSpPr>
          <p:cNvPr id="161795" name="灯片编号占位符 2"/>
          <p:cNvSpPr>
            <a:spLocks noGrp="1" noChangeArrowheads="1"/>
          </p:cNvSpPr>
          <p:nvPr>
            <p:ph type="sldNum" sz="quarter" idx="12"/>
          </p:nvPr>
        </p:nvSpPr>
        <p:spPr bwMode="auto">
          <a:xfrm>
            <a:off x="7010400" y="6248400"/>
            <a:ext cx="2133600" cy="476250"/>
          </a:xfrm>
          <a:noFill/>
          <a:ln>
            <a:miter lim="800000"/>
            <a:headEnd/>
            <a:tailEnd/>
          </a:ln>
        </p:spPr>
        <p:txBody>
          <a:bodyPr wrap="square" tIns="45720" bIns="45720" numCol="1" anchorCtr="0" compatLnSpc="1">
            <a:prstTxWarp prst="textNoShape">
              <a:avLst/>
            </a:prstTxWarp>
          </a:bodyPr>
          <a:lstStyle/>
          <a:p>
            <a:fld id="{5C7A1B2C-57EB-4507-9689-6CA29D6233AE}" type="slidenum">
              <a:rPr lang="zh-CN" altLang="en-US" smtClean="0"/>
              <a:pPr/>
              <a:t>137</a:t>
            </a:fld>
            <a:endParaRPr lang="zh-CN" altLang="en-US" smtClean="0"/>
          </a:p>
        </p:txBody>
      </p:sp>
    </p:spTree>
    <p:custDataLst>
      <p:tags r:id="rId1"/>
    </p:custDataLst>
  </p:cSld>
  <p:clrMapOvr>
    <a:masterClrMapping/>
  </p:clrMapOvr>
  <p:transition>
    <p:random/>
  </p:transition>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矩形 1727489"/>
          <p:cNvSpPr>
            <a:spLocks noChangeArrowheads="1"/>
          </p:cNvSpPr>
          <p:nvPr/>
        </p:nvSpPr>
        <p:spPr bwMode="auto">
          <a:xfrm>
            <a:off x="323850" y="1196975"/>
            <a:ext cx="8424863" cy="4154488"/>
          </a:xfrm>
          <a:prstGeom prst="rect">
            <a:avLst/>
          </a:prstGeom>
          <a:noFill/>
          <a:ln w="9525">
            <a:noFill/>
            <a:miter lim="800000"/>
            <a:headEnd/>
            <a:tailEnd/>
          </a:ln>
        </p:spPr>
        <p:txBody>
          <a:bodyPr>
            <a:spAutoFit/>
          </a:bodyPr>
          <a:lstStyle/>
          <a:p>
            <a:pPr>
              <a:buClr>
                <a:srgbClr val="D63818"/>
              </a:buClr>
              <a:buFont typeface="Wingdings" pitchFamily="2" charset="2"/>
              <a:buNone/>
            </a:pPr>
            <a:r>
              <a:rPr lang="zh-CN" altLang="en-US" sz="2400" b="1">
                <a:solidFill>
                  <a:srgbClr val="000099"/>
                </a:solidFill>
                <a:latin typeface="宋体" pitchFamily="2" charset="-122"/>
                <a:ea typeface="黑体" pitchFamily="49" charset="-122"/>
              </a:rPr>
              <a:t>（三）对工作人员的信用管理与监督 </a:t>
            </a:r>
            <a:endParaRPr lang="zh-CN" altLang="en-US" sz="2400" b="1">
              <a:solidFill>
                <a:srgbClr val="000099"/>
              </a:solidFill>
              <a:latin typeface="宋体" pitchFamily="2" charset="-122"/>
            </a:endParaRPr>
          </a:p>
          <a:p>
            <a:pPr>
              <a:buClr>
                <a:srgbClr val="D63818"/>
              </a:buClr>
              <a:buFont typeface="Wingdings" pitchFamily="2" charset="2"/>
              <a:buNone/>
            </a:pPr>
            <a:endParaRPr lang="zh-CN" altLang="en-US" sz="2400" b="1">
              <a:solidFill>
                <a:srgbClr val="000099"/>
              </a:solidFill>
              <a:latin typeface="宋体" pitchFamily="2" charset="-122"/>
            </a:endParaRPr>
          </a:p>
          <a:p>
            <a:pPr>
              <a:buClr>
                <a:srgbClr val="D63818"/>
              </a:buClr>
              <a:buFont typeface="Wingdings" pitchFamily="2" charset="2"/>
              <a:buNone/>
            </a:pPr>
            <a:r>
              <a:rPr lang="zh-CN" altLang="en-US" sz="2400" b="1">
                <a:solidFill>
                  <a:srgbClr val="000099"/>
                </a:solidFill>
                <a:latin typeface="宋体" pitchFamily="2" charset="-122"/>
                <a:ea typeface="黑体" pitchFamily="49" charset="-122"/>
              </a:rPr>
              <a:t>　　在项目立项、实施、验收等过程中，有关工作人员（包括咨询专家）违规操作，有玩忽职守、滥用职权、索贿受贿等行为的，由自治区科技厅记入不良信用记录，视情节轻重给予批评教育或行政处分（或建议有关单位给予行政处分）。涉嫌犯罪的，依法移送司法机关处理。</a:t>
            </a:r>
            <a:endParaRPr lang="zh-CN" altLang="en-US" sz="2400" b="1">
              <a:solidFill>
                <a:srgbClr val="000099"/>
              </a:solidFill>
              <a:latin typeface="宋体" pitchFamily="2" charset="-122"/>
            </a:endParaRPr>
          </a:p>
          <a:p>
            <a:pPr>
              <a:buClr>
                <a:srgbClr val="D63818"/>
              </a:buClr>
              <a:buFont typeface="Wingdings" pitchFamily="2" charset="2"/>
              <a:buNone/>
            </a:pPr>
            <a:endParaRPr lang="zh-CN" altLang="en-US" sz="2400" b="1">
              <a:solidFill>
                <a:srgbClr val="000099"/>
              </a:solidFill>
              <a:latin typeface="宋体" pitchFamily="2" charset="-122"/>
            </a:endParaRPr>
          </a:p>
          <a:p>
            <a:pPr>
              <a:buClr>
                <a:srgbClr val="D63818"/>
              </a:buClr>
              <a:buFont typeface="Wingdings" pitchFamily="2" charset="2"/>
              <a:buNone/>
            </a:pPr>
            <a:r>
              <a:rPr lang="zh-CN" altLang="en-US" sz="2400" b="1">
                <a:solidFill>
                  <a:srgbClr val="000099"/>
                </a:solidFill>
                <a:latin typeface="宋体" pitchFamily="2" charset="-122"/>
                <a:ea typeface="黑体" pitchFamily="49" charset="-122"/>
              </a:rPr>
              <a:t>　　在项目立项、实施、验收等过程中，咨询专家侵犯他人知识产权或其他合法权益的，应当承担相应的法律责任，同时</a:t>
            </a:r>
            <a:r>
              <a:rPr lang="zh-CN" altLang="zh-CN" sz="2400" b="1">
                <a:solidFill>
                  <a:srgbClr val="000099"/>
                </a:solidFill>
                <a:latin typeface="宋体" pitchFamily="2" charset="-122"/>
                <a:ea typeface="黑体" pitchFamily="49" charset="-122"/>
              </a:rPr>
              <a:t>,</a:t>
            </a:r>
            <a:r>
              <a:rPr lang="zh-CN" altLang="en-US" sz="2400" b="1">
                <a:solidFill>
                  <a:srgbClr val="000099"/>
                </a:solidFill>
                <a:latin typeface="宋体" pitchFamily="2" charset="-122"/>
                <a:ea typeface="黑体" pitchFamily="49" charset="-122"/>
              </a:rPr>
              <a:t>由自治区科技厅记入不良信用记录。</a:t>
            </a:r>
            <a:endParaRPr lang="zh-CN" altLang="en-US" sz="2400" b="1">
              <a:solidFill>
                <a:srgbClr val="000099"/>
              </a:solidFill>
              <a:latin typeface="宋体" pitchFamily="2" charset="-122"/>
            </a:endParaRPr>
          </a:p>
        </p:txBody>
      </p:sp>
      <p:sp>
        <p:nvSpPr>
          <p:cNvPr id="162819" name="灯片编号占位符 2"/>
          <p:cNvSpPr>
            <a:spLocks noGrp="1" noChangeArrowheads="1"/>
          </p:cNvSpPr>
          <p:nvPr>
            <p:ph type="sldNum" sz="quarter" idx="12"/>
          </p:nvPr>
        </p:nvSpPr>
        <p:spPr bwMode="auto">
          <a:xfrm>
            <a:off x="7010400" y="6248400"/>
            <a:ext cx="2133600" cy="476250"/>
          </a:xfrm>
          <a:noFill/>
          <a:ln>
            <a:miter lim="800000"/>
            <a:headEnd/>
            <a:tailEnd/>
          </a:ln>
        </p:spPr>
        <p:txBody>
          <a:bodyPr wrap="square" tIns="45720" bIns="45720" numCol="1" anchorCtr="0" compatLnSpc="1">
            <a:prstTxWarp prst="textNoShape">
              <a:avLst/>
            </a:prstTxWarp>
          </a:bodyPr>
          <a:lstStyle/>
          <a:p>
            <a:fld id="{9895D016-13F0-4152-8920-A17426AE4477}" type="slidenum">
              <a:rPr lang="zh-CN" altLang="en-US" smtClean="0"/>
              <a:pPr/>
              <a:t>138</a:t>
            </a:fld>
            <a:endParaRPr lang="zh-CN" altLang="en-US" smtClean="0"/>
          </a:p>
        </p:txBody>
      </p:sp>
    </p:spTree>
    <p:custDataLst>
      <p:tags r:id="rId1"/>
    </p:custDataLst>
  </p:cSld>
  <p:clrMapOvr>
    <a:masterClrMapping/>
  </p:clrMapOvr>
  <p:transition>
    <p:random/>
  </p:transition>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8514" name="矩形 1728513"/>
          <p:cNvSpPr/>
          <p:nvPr/>
        </p:nvSpPr>
        <p:spPr>
          <a:xfrm>
            <a:off x="179388" y="908050"/>
            <a:ext cx="8424862" cy="604838"/>
          </a:xfrm>
          <a:prstGeom prst="rect">
            <a:avLst/>
          </a:prstGeom>
          <a:noFill/>
          <a:ln w="9525">
            <a:noFill/>
            <a:miter/>
          </a:ln>
        </p:spPr>
        <p:txBody>
          <a:bodyPr>
            <a:spAutoFit/>
          </a:bodyPr>
          <a:lstStyle/>
          <a:p>
            <a:pPr algn="ctr">
              <a:lnSpc>
                <a:spcPct val="120000"/>
              </a:lnSpc>
              <a:buFont typeface="Arial" panose="020B0604020202020204" pitchFamily="34" charset="0"/>
              <a:buNone/>
              <a:defRPr/>
            </a:pPr>
            <a:r>
              <a:rPr lang="zh-CN" altLang="en-US" b="1" noProof="1">
                <a:solidFill>
                  <a:srgbClr val="000099"/>
                </a:solidFill>
                <a:latin typeface="黑体" panose="02010609060101010101" pitchFamily="49" charset="-122"/>
                <a:ea typeface="黑体" panose="02010609060101010101" pitchFamily="49" charset="-122"/>
                <a:cs typeface="+mn-ea"/>
              </a:rPr>
              <a:t>项目过程管理主要注意点</a:t>
            </a:r>
            <a:endParaRPr lang="zh-CN" altLang="en-US" b="1" noProof="1">
              <a:solidFill>
                <a:srgbClr val="000099"/>
              </a:solidFill>
              <a:latin typeface="黑体" panose="02010609060101010101" pitchFamily="49" charset="-122"/>
              <a:ea typeface="黑体" panose="02010609060101010101" pitchFamily="49" charset="-122"/>
            </a:endParaRPr>
          </a:p>
        </p:txBody>
      </p:sp>
      <p:sp>
        <p:nvSpPr>
          <p:cNvPr id="163843" name="矩形 1728514"/>
          <p:cNvSpPr>
            <a:spLocks noChangeArrowheads="1"/>
          </p:cNvSpPr>
          <p:nvPr/>
        </p:nvSpPr>
        <p:spPr bwMode="auto">
          <a:xfrm>
            <a:off x="395288" y="1916113"/>
            <a:ext cx="8424862" cy="3194050"/>
          </a:xfrm>
          <a:prstGeom prst="rect">
            <a:avLst/>
          </a:prstGeom>
          <a:noFill/>
          <a:ln w="9525">
            <a:noFill/>
            <a:miter lim="800000"/>
            <a:headEnd/>
            <a:tailEnd/>
          </a:ln>
        </p:spPr>
        <p:txBody>
          <a:bodyPr>
            <a:spAutoFit/>
          </a:bodyPr>
          <a:lstStyle/>
          <a:p>
            <a:pPr>
              <a:lnSpc>
                <a:spcPct val="120000"/>
              </a:lnSpc>
              <a:buFont typeface="Arial" pitchFamily="34" charset="0"/>
              <a:buNone/>
            </a:pPr>
            <a:r>
              <a:rPr lang="zh-CN" altLang="en-US" sz="2800" b="1">
                <a:solidFill>
                  <a:srgbClr val="000099"/>
                </a:solidFill>
                <a:latin typeface="宋体" pitchFamily="2" charset="-122"/>
                <a:ea typeface="黑体" pitchFamily="49" charset="-122"/>
              </a:rPr>
              <a:t>     一、项目资源整合</a:t>
            </a:r>
            <a:endParaRPr lang="zh-CN" altLang="en-US" sz="2800" b="1">
              <a:solidFill>
                <a:srgbClr val="000099"/>
              </a:solidFill>
              <a:latin typeface="宋体" pitchFamily="2" charset="-122"/>
            </a:endParaRPr>
          </a:p>
          <a:p>
            <a:pPr>
              <a:lnSpc>
                <a:spcPct val="120000"/>
              </a:lnSpc>
              <a:buFont typeface="Arial" pitchFamily="34" charset="0"/>
              <a:buNone/>
            </a:pPr>
            <a:r>
              <a:rPr lang="zh-CN" altLang="en-US" sz="2800" b="1">
                <a:solidFill>
                  <a:srgbClr val="000099"/>
                </a:solidFill>
                <a:latin typeface="宋体" pitchFamily="2" charset="-122"/>
                <a:ea typeface="黑体" pitchFamily="49" charset="-122"/>
              </a:rPr>
              <a:t>     二、按项目合同约定组织实施</a:t>
            </a:r>
            <a:endParaRPr lang="zh-CN" altLang="en-US" sz="2800" b="1">
              <a:solidFill>
                <a:srgbClr val="000099"/>
              </a:solidFill>
              <a:latin typeface="宋体" pitchFamily="2" charset="-122"/>
            </a:endParaRPr>
          </a:p>
          <a:p>
            <a:pPr>
              <a:lnSpc>
                <a:spcPct val="120000"/>
              </a:lnSpc>
              <a:buFont typeface="Arial" pitchFamily="34" charset="0"/>
              <a:buNone/>
            </a:pPr>
            <a:r>
              <a:rPr lang="zh-CN" altLang="en-US" sz="2800" b="1">
                <a:solidFill>
                  <a:srgbClr val="000099"/>
                </a:solidFill>
                <a:latin typeface="宋体" pitchFamily="2" charset="-122"/>
                <a:ea typeface="黑体" pitchFamily="49" charset="-122"/>
              </a:rPr>
              <a:t>     三、按要求报送项目进展情况</a:t>
            </a:r>
            <a:endParaRPr lang="zh-CN" altLang="en-US" sz="2800" b="1">
              <a:solidFill>
                <a:srgbClr val="000099"/>
              </a:solidFill>
              <a:latin typeface="宋体" pitchFamily="2" charset="-122"/>
            </a:endParaRPr>
          </a:p>
          <a:p>
            <a:pPr>
              <a:lnSpc>
                <a:spcPct val="120000"/>
              </a:lnSpc>
              <a:buFont typeface="Arial" pitchFamily="34" charset="0"/>
              <a:buNone/>
            </a:pPr>
            <a:r>
              <a:rPr lang="zh-CN" altLang="en-US" sz="2800" b="1">
                <a:solidFill>
                  <a:srgbClr val="000099"/>
                </a:solidFill>
                <a:latin typeface="宋体" pitchFamily="2" charset="-122"/>
                <a:ea typeface="黑体" pitchFamily="49" charset="-122"/>
              </a:rPr>
              <a:t>     四、项目调整（或延期）要及时申请</a:t>
            </a:r>
            <a:endParaRPr lang="zh-CN" altLang="en-US" sz="2800" b="1">
              <a:solidFill>
                <a:srgbClr val="000099"/>
              </a:solidFill>
              <a:latin typeface="宋体" pitchFamily="2" charset="-122"/>
            </a:endParaRPr>
          </a:p>
          <a:p>
            <a:pPr>
              <a:lnSpc>
                <a:spcPct val="120000"/>
              </a:lnSpc>
              <a:buFont typeface="Arial" pitchFamily="34" charset="0"/>
              <a:buNone/>
            </a:pPr>
            <a:r>
              <a:rPr lang="zh-CN" altLang="en-US" sz="2800" b="1">
                <a:solidFill>
                  <a:srgbClr val="000099"/>
                </a:solidFill>
                <a:latin typeface="宋体" pitchFamily="2" charset="-122"/>
                <a:ea typeface="黑体" pitchFamily="49" charset="-122"/>
              </a:rPr>
              <a:t>     五、项目不能实施要及撤销（或中止）申请</a:t>
            </a:r>
            <a:endParaRPr lang="zh-CN" altLang="en-US" sz="2800" b="1">
              <a:solidFill>
                <a:srgbClr val="000099"/>
              </a:solidFill>
              <a:latin typeface="宋体" pitchFamily="2" charset="-122"/>
            </a:endParaRPr>
          </a:p>
          <a:p>
            <a:pPr>
              <a:lnSpc>
                <a:spcPct val="120000"/>
              </a:lnSpc>
              <a:buFont typeface="Arial" pitchFamily="34" charset="0"/>
              <a:buNone/>
            </a:pPr>
            <a:r>
              <a:rPr lang="zh-CN" altLang="en-US" sz="2800" b="1">
                <a:solidFill>
                  <a:srgbClr val="000099"/>
                </a:solidFill>
                <a:latin typeface="宋体" pitchFamily="2" charset="-122"/>
                <a:ea typeface="黑体" pitchFamily="49" charset="-122"/>
              </a:rPr>
              <a:t>     六、项目完成后及时办理验收手续</a:t>
            </a:r>
            <a:endParaRPr lang="zh-CN" altLang="en-US" sz="2800" b="1">
              <a:solidFill>
                <a:srgbClr val="000099"/>
              </a:solidFill>
              <a:latin typeface="宋体" pitchFamily="2" charset="-122"/>
            </a:endParaRPr>
          </a:p>
        </p:txBody>
      </p:sp>
      <p:sp>
        <p:nvSpPr>
          <p:cNvPr id="163844" name="灯片编号占位符 2"/>
          <p:cNvSpPr>
            <a:spLocks noGrp="1" noChangeArrowheads="1"/>
          </p:cNvSpPr>
          <p:nvPr>
            <p:ph type="sldNum" sz="quarter" idx="12"/>
          </p:nvPr>
        </p:nvSpPr>
        <p:spPr bwMode="auto">
          <a:xfrm>
            <a:off x="7010400" y="6248400"/>
            <a:ext cx="2133600" cy="476250"/>
          </a:xfrm>
          <a:noFill/>
          <a:ln>
            <a:miter lim="800000"/>
            <a:headEnd/>
            <a:tailEnd/>
          </a:ln>
        </p:spPr>
        <p:txBody>
          <a:bodyPr wrap="square" tIns="45720" bIns="45720" numCol="1" anchorCtr="0" compatLnSpc="1">
            <a:prstTxWarp prst="textNoShape">
              <a:avLst/>
            </a:prstTxWarp>
          </a:bodyPr>
          <a:lstStyle/>
          <a:p>
            <a:fld id="{C61759D8-D2DB-4B71-9FC1-B9BE7602A071}" type="slidenum">
              <a:rPr lang="zh-CN" altLang="en-US" smtClean="0"/>
              <a:pPr/>
              <a:t>139</a:t>
            </a:fld>
            <a:endParaRPr lang="zh-CN" altLang="en-US" smtClean="0"/>
          </a:p>
        </p:txBody>
      </p:sp>
    </p:spTree>
    <p:custDataLst>
      <p:tags r:id="rId1"/>
    </p:custDataLst>
  </p:cSld>
  <p:clrMapOvr>
    <a:masterClrMapping/>
  </p:clrMapOvr>
  <p:transition>
    <p:random/>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圆角矩形 1"/>
          <p:cNvSpPr>
            <a:spLocks noChangeArrowheads="1"/>
          </p:cNvSpPr>
          <p:nvPr/>
        </p:nvSpPr>
        <p:spPr bwMode="auto">
          <a:xfrm>
            <a:off x="2228850" y="2184400"/>
            <a:ext cx="6310313" cy="3197225"/>
          </a:xfrm>
          <a:prstGeom prst="roundRect">
            <a:avLst>
              <a:gd name="adj" fmla="val 16667"/>
            </a:avLst>
          </a:prstGeom>
          <a:noFill/>
          <a:ln w="9525">
            <a:noFill/>
            <a:round/>
            <a:headEnd/>
            <a:tailEnd/>
          </a:ln>
        </p:spPr>
        <p:txBody>
          <a:bodyPr anchor="ctr"/>
          <a:lstStyle/>
          <a:p>
            <a:pPr algn="just">
              <a:lnSpc>
                <a:spcPts val="3688"/>
              </a:lnSpc>
              <a:spcAft>
                <a:spcPct val="50000"/>
              </a:spcAft>
            </a:pPr>
            <a:r>
              <a:rPr lang="zh-CN" altLang="en-US" sz="2400" b="1">
                <a:solidFill>
                  <a:srgbClr val="000099"/>
                </a:solidFill>
                <a:latin typeface="宋体" pitchFamily="2" charset="-122"/>
              </a:rPr>
              <a:t>       完成了重点研发计划多个管理模块的开发，实现了重大专项项目资源的集成。专家库入库专家规模已达到7.4万余人。形成了《专家库管理办法》和《项目评审专家选取使用细则》，强化专家参与的公开、公平和公正。</a:t>
            </a:r>
            <a:endParaRPr lang="en-US" altLang="zh-CN" sz="2400" b="1">
              <a:solidFill>
                <a:srgbClr val="000099"/>
              </a:solidFill>
              <a:latin typeface="宋体" pitchFamily="2" charset="-122"/>
            </a:endParaRPr>
          </a:p>
        </p:txBody>
      </p:sp>
      <p:sp>
        <p:nvSpPr>
          <p:cNvPr id="27651" name="灯片编号占位符 2"/>
          <p:cNvSpPr txBox="1">
            <a:spLocks noGrp="1"/>
          </p:cNvSpPr>
          <p:nvPr/>
        </p:nvSpPr>
        <p:spPr bwMode="auto">
          <a:xfrm>
            <a:off x="6935788" y="6092825"/>
            <a:ext cx="2133600" cy="336550"/>
          </a:xfrm>
          <a:prstGeom prst="rect">
            <a:avLst/>
          </a:prstGeom>
          <a:noFill/>
          <a:ln w="9525">
            <a:noFill/>
            <a:miter lim="800000"/>
            <a:headEnd/>
            <a:tailEnd/>
          </a:ln>
        </p:spPr>
        <p:txBody>
          <a:bodyPr anchor="ctr"/>
          <a:lstStyle/>
          <a:p>
            <a:pPr algn="r"/>
            <a:fld id="{E360FAF0-ECA5-48F3-A05C-E92493F9884F}" type="slidenum">
              <a:rPr lang="zh-CN" altLang="en-US" sz="1600" b="1">
                <a:solidFill>
                  <a:schemeClr val="bg1"/>
                </a:solidFill>
                <a:latin typeface="仿宋" pitchFamily="49" charset="-122"/>
                <a:ea typeface="仿宋" pitchFamily="49" charset="-122"/>
                <a:sym typeface="微软雅黑" pitchFamily="34" charset="-122"/>
              </a:rPr>
              <a:pPr algn="r"/>
              <a:t>14</a:t>
            </a:fld>
            <a:endParaRPr lang="zh-CN" altLang="en-US" sz="1600" b="1">
              <a:solidFill>
                <a:schemeClr val="bg1"/>
              </a:solidFill>
              <a:latin typeface="仿宋" pitchFamily="49" charset="-122"/>
              <a:ea typeface="仿宋" pitchFamily="49" charset="-122"/>
              <a:sym typeface="微软雅黑" pitchFamily="34" charset="-122"/>
            </a:endParaRPr>
          </a:p>
        </p:txBody>
      </p:sp>
      <p:sp>
        <p:nvSpPr>
          <p:cNvPr id="27652" name="Text Box 47"/>
          <p:cNvSpPr txBox="1">
            <a:spLocks noChangeArrowheads="1"/>
          </p:cNvSpPr>
          <p:nvPr/>
        </p:nvSpPr>
        <p:spPr bwMode="auto">
          <a:xfrm>
            <a:off x="1895475" y="1387475"/>
            <a:ext cx="6991350" cy="503238"/>
          </a:xfrm>
          <a:prstGeom prst="rect">
            <a:avLst/>
          </a:prstGeom>
          <a:noFill/>
          <a:ln w="9525">
            <a:noFill/>
            <a:miter lim="800000"/>
            <a:headEnd/>
            <a:tailEnd/>
          </a:ln>
          <a:effectLst>
            <a:prstShdw prst="shdw17" dist="17961" dir="2700000">
              <a:srgbClr val="999999">
                <a:alpha val="50000"/>
              </a:srgbClr>
            </a:prstShdw>
          </a:effectLst>
        </p:spPr>
        <p:txBody>
          <a:bodyPr>
            <a:spAutoFit/>
          </a:bodyPr>
          <a:lstStyle/>
          <a:p>
            <a:pPr algn="ctr">
              <a:lnSpc>
                <a:spcPts val="3225"/>
              </a:lnSpc>
              <a:spcAft>
                <a:spcPct val="30000"/>
              </a:spcAft>
            </a:pPr>
            <a:r>
              <a:rPr lang="zh-CN" altLang="en-US" sz="3100" b="1">
                <a:solidFill>
                  <a:srgbClr val="000099"/>
                </a:solidFill>
                <a:latin typeface="宋体" pitchFamily="2" charset="-122"/>
                <a:sym typeface="微软雅黑" pitchFamily="34" charset="-122"/>
              </a:rPr>
              <a:t>已能够支持科技计划管理改革工作</a:t>
            </a:r>
          </a:p>
        </p:txBody>
      </p:sp>
      <p:sp>
        <p:nvSpPr>
          <p:cNvPr id="27653" name="Line 48"/>
          <p:cNvSpPr>
            <a:spLocks noChangeShapeType="1"/>
          </p:cNvSpPr>
          <p:nvPr/>
        </p:nvSpPr>
        <p:spPr bwMode="auto">
          <a:xfrm flipV="1">
            <a:off x="2151063" y="1970088"/>
            <a:ext cx="6040437" cy="12700"/>
          </a:xfrm>
          <a:prstGeom prst="line">
            <a:avLst/>
          </a:prstGeom>
          <a:noFill/>
          <a:ln w="6350">
            <a:solidFill>
              <a:schemeClr val="accent1"/>
            </a:solidFill>
            <a:round/>
            <a:headEnd/>
            <a:tailEnd/>
          </a:ln>
          <a:effectLst>
            <a:prstShdw prst="shdw17" dist="17961" dir="2700000">
              <a:srgbClr val="5C7A99">
                <a:alpha val="50000"/>
              </a:srgbClr>
            </a:prstShdw>
          </a:effectLst>
        </p:spPr>
        <p:txBody>
          <a:bodyPr/>
          <a:lstStyle/>
          <a:p>
            <a:endParaRPr lang="zh-CN" altLang="en-US"/>
          </a:p>
        </p:txBody>
      </p:sp>
      <p:sp>
        <p:nvSpPr>
          <p:cNvPr id="27654" name="Line 49"/>
          <p:cNvSpPr>
            <a:spLocks noChangeShapeType="1"/>
          </p:cNvSpPr>
          <p:nvPr/>
        </p:nvSpPr>
        <p:spPr bwMode="auto">
          <a:xfrm>
            <a:off x="2151063" y="1981200"/>
            <a:ext cx="1587" cy="3186113"/>
          </a:xfrm>
          <a:prstGeom prst="line">
            <a:avLst/>
          </a:prstGeom>
          <a:noFill/>
          <a:ln w="6350">
            <a:solidFill>
              <a:schemeClr val="accent1"/>
            </a:solidFill>
            <a:round/>
            <a:headEnd/>
            <a:tailEnd/>
          </a:ln>
          <a:effectLst>
            <a:prstShdw prst="shdw17" dist="17961" dir="2700000">
              <a:srgbClr val="5C7A99">
                <a:alpha val="50000"/>
              </a:srgbClr>
            </a:prstShdw>
          </a:effectLst>
        </p:spPr>
        <p:txBody>
          <a:bodyPr/>
          <a:lstStyle/>
          <a:p>
            <a:endParaRPr lang="zh-CN" altLang="en-US"/>
          </a:p>
        </p:txBody>
      </p:sp>
      <p:sp>
        <p:nvSpPr>
          <p:cNvPr id="27655" name="Line 50"/>
          <p:cNvSpPr>
            <a:spLocks noChangeShapeType="1"/>
          </p:cNvSpPr>
          <p:nvPr/>
        </p:nvSpPr>
        <p:spPr bwMode="auto">
          <a:xfrm flipH="1">
            <a:off x="1806575" y="5145088"/>
            <a:ext cx="333375" cy="0"/>
          </a:xfrm>
          <a:prstGeom prst="line">
            <a:avLst/>
          </a:prstGeom>
          <a:noFill/>
          <a:ln w="6350">
            <a:solidFill>
              <a:schemeClr val="accent1"/>
            </a:solidFill>
            <a:round/>
            <a:headEnd/>
            <a:tailEnd/>
          </a:ln>
          <a:effectLst>
            <a:prstShdw prst="shdw17" dist="17961" dir="2700000">
              <a:srgbClr val="5C7A99">
                <a:alpha val="50000"/>
              </a:srgbClr>
            </a:prstShdw>
          </a:effectLst>
        </p:spPr>
        <p:txBody>
          <a:bodyPr/>
          <a:lstStyle/>
          <a:p>
            <a:endParaRPr lang="zh-CN" altLang="en-US"/>
          </a:p>
        </p:txBody>
      </p:sp>
      <p:grpSp>
        <p:nvGrpSpPr>
          <p:cNvPr id="27656" name="Group 8"/>
          <p:cNvGrpSpPr>
            <a:grpSpLocks/>
          </p:cNvGrpSpPr>
          <p:nvPr/>
        </p:nvGrpSpPr>
        <p:grpSpPr bwMode="auto">
          <a:xfrm>
            <a:off x="274638" y="1460500"/>
            <a:ext cx="1512887" cy="752475"/>
            <a:chOff x="0" y="0"/>
            <a:chExt cx="1867727" cy="1137955"/>
          </a:xfrm>
        </p:grpSpPr>
        <p:sp>
          <p:nvSpPr>
            <p:cNvPr id="27670" name="圆角矩形 25"/>
            <p:cNvSpPr>
              <a:spLocks noChangeArrowheads="1"/>
            </p:cNvSpPr>
            <p:nvPr/>
          </p:nvSpPr>
          <p:spPr bwMode="auto">
            <a:xfrm>
              <a:off x="117590" y="0"/>
              <a:ext cx="1750137" cy="1137955"/>
            </a:xfrm>
            <a:prstGeom prst="roundRect">
              <a:avLst>
                <a:gd name="adj" fmla="val 16667"/>
              </a:avLst>
            </a:prstGeom>
            <a:gradFill rotWithShape="1">
              <a:gsLst>
                <a:gs pos="0">
                  <a:srgbClr val="D8EBFF"/>
                </a:gs>
                <a:gs pos="50000">
                  <a:srgbClr val="C7E2FF"/>
                </a:gs>
                <a:gs pos="100000">
                  <a:srgbClr val="BEDFFF"/>
                </a:gs>
              </a:gsLst>
              <a:lin ang="5400000"/>
            </a:gradFill>
            <a:ln w="6350">
              <a:solidFill>
                <a:schemeClr val="accent1"/>
              </a:solidFill>
              <a:round/>
              <a:headEnd/>
              <a:tailEnd/>
            </a:ln>
          </p:spPr>
          <p:txBody>
            <a:bodyPr/>
            <a:lstStyle/>
            <a:p>
              <a:endParaRPr lang="zh-CN" altLang="en-US" sz="1600" b="1">
                <a:latin typeface="仿宋" pitchFamily="49" charset="-122"/>
                <a:ea typeface="仿宋" pitchFamily="49" charset="-122"/>
              </a:endParaRPr>
            </a:p>
          </p:txBody>
        </p:sp>
        <p:sp>
          <p:nvSpPr>
            <p:cNvPr id="27671" name="圆角矩形 4"/>
            <p:cNvSpPr>
              <a:spLocks noChangeArrowheads="1"/>
            </p:cNvSpPr>
            <p:nvPr/>
          </p:nvSpPr>
          <p:spPr bwMode="auto">
            <a:xfrm>
              <a:off x="0" y="21607"/>
              <a:ext cx="1867727" cy="1027521"/>
            </a:xfrm>
            <a:prstGeom prst="rect">
              <a:avLst/>
            </a:prstGeom>
            <a:gradFill rotWithShape="1">
              <a:gsLst>
                <a:gs pos="0">
                  <a:srgbClr val="D8EBFF"/>
                </a:gs>
                <a:gs pos="50000">
                  <a:srgbClr val="C7E2FF"/>
                </a:gs>
                <a:gs pos="100000">
                  <a:srgbClr val="BEDFFF"/>
                </a:gs>
              </a:gsLst>
              <a:lin ang="5400000"/>
            </a:gradFill>
            <a:ln w="6350">
              <a:solidFill>
                <a:schemeClr val="accent1"/>
              </a:solidFill>
              <a:miter lim="800000"/>
              <a:headEnd/>
              <a:tailEnd/>
            </a:ln>
          </p:spPr>
          <p:txBody>
            <a:bodyPr lIns="98474" tIns="98474" rIns="98474" bIns="98474" anchor="ctr"/>
            <a:lstStyle/>
            <a:p>
              <a:pPr algn="ctr" defTabSz="1244600">
                <a:lnSpc>
                  <a:spcPct val="90000"/>
                </a:lnSpc>
                <a:spcAft>
                  <a:spcPct val="35000"/>
                </a:spcAft>
              </a:pPr>
              <a:r>
                <a:rPr lang="zh-CN" altLang="en-US" sz="2300" b="1">
                  <a:latin typeface="仿宋" pitchFamily="49" charset="-122"/>
                  <a:ea typeface="仿宋" pitchFamily="49" charset="-122"/>
                </a:rPr>
                <a:t>联席会议</a:t>
              </a:r>
            </a:p>
          </p:txBody>
        </p:sp>
      </p:grpSp>
      <p:grpSp>
        <p:nvGrpSpPr>
          <p:cNvPr id="27657" name="Group 11"/>
          <p:cNvGrpSpPr>
            <a:grpSpLocks/>
          </p:cNvGrpSpPr>
          <p:nvPr/>
        </p:nvGrpSpPr>
        <p:grpSpPr bwMode="auto">
          <a:xfrm>
            <a:off x="274638" y="2308225"/>
            <a:ext cx="1512887" cy="750888"/>
            <a:chOff x="0" y="0"/>
            <a:chExt cx="1806255" cy="1137955"/>
          </a:xfrm>
        </p:grpSpPr>
        <p:sp>
          <p:nvSpPr>
            <p:cNvPr id="27668" name="圆角矩形 29"/>
            <p:cNvSpPr>
              <a:spLocks noChangeArrowheads="1"/>
            </p:cNvSpPr>
            <p:nvPr/>
          </p:nvSpPr>
          <p:spPr bwMode="auto">
            <a:xfrm>
              <a:off x="0" y="0"/>
              <a:ext cx="1806255" cy="1137955"/>
            </a:xfrm>
            <a:prstGeom prst="roundRect">
              <a:avLst>
                <a:gd name="adj" fmla="val 16667"/>
              </a:avLst>
            </a:prstGeom>
            <a:gradFill rotWithShape="1">
              <a:gsLst>
                <a:gs pos="0">
                  <a:srgbClr val="D8EBFF"/>
                </a:gs>
                <a:gs pos="50000">
                  <a:srgbClr val="C7E2FF"/>
                </a:gs>
                <a:gs pos="100000">
                  <a:srgbClr val="BEDFFF"/>
                </a:gs>
              </a:gsLst>
              <a:lin ang="5400000"/>
            </a:gradFill>
            <a:ln w="6350">
              <a:solidFill>
                <a:schemeClr val="accent1"/>
              </a:solidFill>
              <a:round/>
              <a:headEnd/>
              <a:tailEnd/>
            </a:ln>
          </p:spPr>
          <p:txBody>
            <a:bodyPr/>
            <a:lstStyle/>
            <a:p>
              <a:endParaRPr lang="zh-CN" altLang="en-US" sz="1600" b="1">
                <a:latin typeface="仿宋" pitchFamily="49" charset="-122"/>
                <a:ea typeface="仿宋" pitchFamily="49" charset="-122"/>
              </a:endParaRPr>
            </a:p>
          </p:txBody>
        </p:sp>
        <p:sp>
          <p:nvSpPr>
            <p:cNvPr id="27669" name="圆角矩形 4"/>
            <p:cNvSpPr>
              <a:spLocks noChangeArrowheads="1"/>
            </p:cNvSpPr>
            <p:nvPr/>
          </p:nvSpPr>
          <p:spPr bwMode="auto">
            <a:xfrm>
              <a:off x="0" y="21653"/>
              <a:ext cx="1806255" cy="1027286"/>
            </a:xfrm>
            <a:prstGeom prst="rect">
              <a:avLst/>
            </a:prstGeom>
            <a:gradFill rotWithShape="1">
              <a:gsLst>
                <a:gs pos="0">
                  <a:srgbClr val="D8EBFF"/>
                </a:gs>
                <a:gs pos="50000">
                  <a:srgbClr val="C7E2FF"/>
                </a:gs>
                <a:gs pos="100000">
                  <a:srgbClr val="BEDFFF"/>
                </a:gs>
              </a:gsLst>
              <a:lin ang="5400000"/>
            </a:gradFill>
            <a:ln w="6350">
              <a:solidFill>
                <a:schemeClr val="accent1"/>
              </a:solidFill>
              <a:miter lim="800000"/>
              <a:headEnd/>
              <a:tailEnd/>
            </a:ln>
          </p:spPr>
          <p:txBody>
            <a:bodyPr lIns="98474" tIns="98474" rIns="98474" bIns="98474" anchor="ctr"/>
            <a:lstStyle/>
            <a:p>
              <a:pPr algn="ctr" defTabSz="1244600">
                <a:lnSpc>
                  <a:spcPct val="90000"/>
                </a:lnSpc>
                <a:spcAft>
                  <a:spcPct val="35000"/>
                </a:spcAft>
              </a:pPr>
              <a:r>
                <a:rPr lang="zh-CN" altLang="en-US" sz="1800" b="1">
                  <a:latin typeface="仿宋" pitchFamily="49" charset="-122"/>
                  <a:ea typeface="仿宋" pitchFamily="49" charset="-122"/>
                </a:rPr>
                <a:t>特邀咨评委</a:t>
              </a:r>
            </a:p>
          </p:txBody>
        </p:sp>
      </p:grpSp>
      <p:grpSp>
        <p:nvGrpSpPr>
          <p:cNvPr id="27658" name="Group 14"/>
          <p:cNvGrpSpPr>
            <a:grpSpLocks/>
          </p:cNvGrpSpPr>
          <p:nvPr/>
        </p:nvGrpSpPr>
        <p:grpSpPr bwMode="auto">
          <a:xfrm>
            <a:off x="274638" y="3130550"/>
            <a:ext cx="1512887" cy="752475"/>
            <a:chOff x="0" y="0"/>
            <a:chExt cx="1863642" cy="1137955"/>
          </a:xfrm>
        </p:grpSpPr>
        <p:sp>
          <p:nvSpPr>
            <p:cNvPr id="27666" name="圆角矩形 33"/>
            <p:cNvSpPr>
              <a:spLocks noChangeArrowheads="1"/>
            </p:cNvSpPr>
            <p:nvPr/>
          </p:nvSpPr>
          <p:spPr bwMode="auto">
            <a:xfrm>
              <a:off x="76266" y="0"/>
              <a:ext cx="1787376" cy="1137955"/>
            </a:xfrm>
            <a:prstGeom prst="roundRect">
              <a:avLst>
                <a:gd name="adj" fmla="val 16667"/>
              </a:avLst>
            </a:prstGeom>
            <a:gradFill rotWithShape="1">
              <a:gsLst>
                <a:gs pos="0">
                  <a:srgbClr val="D8EBFF"/>
                </a:gs>
                <a:gs pos="50000">
                  <a:srgbClr val="C7E2FF"/>
                </a:gs>
                <a:gs pos="100000">
                  <a:srgbClr val="BEDFFF"/>
                </a:gs>
              </a:gsLst>
              <a:lin ang="5400000"/>
            </a:gradFill>
            <a:ln w="6350">
              <a:solidFill>
                <a:schemeClr val="accent1"/>
              </a:solidFill>
              <a:round/>
              <a:headEnd/>
              <a:tailEnd/>
            </a:ln>
          </p:spPr>
          <p:txBody>
            <a:bodyPr/>
            <a:lstStyle/>
            <a:p>
              <a:endParaRPr lang="zh-CN" altLang="en-US" sz="1600" b="1">
                <a:latin typeface="仿宋" pitchFamily="49" charset="-122"/>
                <a:ea typeface="仿宋" pitchFamily="49" charset="-122"/>
              </a:endParaRPr>
            </a:p>
          </p:txBody>
        </p:sp>
        <p:sp>
          <p:nvSpPr>
            <p:cNvPr id="27667" name="圆角矩形 4"/>
            <p:cNvSpPr>
              <a:spLocks noChangeArrowheads="1"/>
            </p:cNvSpPr>
            <p:nvPr/>
          </p:nvSpPr>
          <p:spPr bwMode="auto">
            <a:xfrm>
              <a:off x="0" y="21607"/>
              <a:ext cx="1863642" cy="1027521"/>
            </a:xfrm>
            <a:prstGeom prst="rect">
              <a:avLst/>
            </a:prstGeom>
            <a:gradFill rotWithShape="1">
              <a:gsLst>
                <a:gs pos="0">
                  <a:srgbClr val="D8EBFF"/>
                </a:gs>
                <a:gs pos="50000">
                  <a:srgbClr val="C7E2FF"/>
                </a:gs>
                <a:gs pos="100000">
                  <a:srgbClr val="BEDFFF"/>
                </a:gs>
              </a:gsLst>
              <a:lin ang="5400000"/>
            </a:gradFill>
            <a:ln w="6350">
              <a:solidFill>
                <a:schemeClr val="accent1"/>
              </a:solidFill>
              <a:miter lim="800000"/>
              <a:headEnd/>
              <a:tailEnd/>
            </a:ln>
          </p:spPr>
          <p:txBody>
            <a:bodyPr lIns="98474" tIns="98474" rIns="98474" bIns="98474" anchor="ctr"/>
            <a:lstStyle/>
            <a:p>
              <a:pPr algn="ctr" defTabSz="1244600">
                <a:lnSpc>
                  <a:spcPct val="90000"/>
                </a:lnSpc>
                <a:spcAft>
                  <a:spcPct val="35000"/>
                </a:spcAft>
              </a:pPr>
              <a:r>
                <a:rPr lang="zh-CN" altLang="en-US" sz="1800" b="1">
                  <a:latin typeface="仿宋" pitchFamily="49" charset="-122"/>
                  <a:ea typeface="仿宋" pitchFamily="49" charset="-122"/>
                </a:rPr>
                <a:t>专业机构</a:t>
              </a:r>
            </a:p>
          </p:txBody>
        </p:sp>
      </p:grpSp>
      <p:grpSp>
        <p:nvGrpSpPr>
          <p:cNvPr id="27659" name="Group 17"/>
          <p:cNvGrpSpPr>
            <a:grpSpLocks/>
          </p:cNvGrpSpPr>
          <p:nvPr/>
        </p:nvGrpSpPr>
        <p:grpSpPr bwMode="auto">
          <a:xfrm>
            <a:off x="274638" y="3962400"/>
            <a:ext cx="1524000" cy="752475"/>
            <a:chOff x="0" y="0"/>
            <a:chExt cx="1040" cy="514"/>
          </a:xfrm>
        </p:grpSpPr>
        <p:sp>
          <p:nvSpPr>
            <p:cNvPr id="27664" name="圆角矩形 36"/>
            <p:cNvSpPr>
              <a:spLocks noChangeArrowheads="1"/>
            </p:cNvSpPr>
            <p:nvPr/>
          </p:nvSpPr>
          <p:spPr bwMode="auto">
            <a:xfrm>
              <a:off x="35" y="0"/>
              <a:ext cx="1005" cy="514"/>
            </a:xfrm>
            <a:prstGeom prst="roundRect">
              <a:avLst>
                <a:gd name="adj" fmla="val 16667"/>
              </a:avLst>
            </a:prstGeom>
            <a:gradFill rotWithShape="1">
              <a:gsLst>
                <a:gs pos="0">
                  <a:srgbClr val="D8EBFF"/>
                </a:gs>
                <a:gs pos="50000">
                  <a:srgbClr val="C7E2FF"/>
                </a:gs>
                <a:gs pos="100000">
                  <a:srgbClr val="BEDFFF"/>
                </a:gs>
              </a:gsLst>
              <a:lin ang="5400000"/>
            </a:gradFill>
            <a:ln w="6350">
              <a:solidFill>
                <a:schemeClr val="accent1"/>
              </a:solidFill>
              <a:round/>
              <a:headEnd/>
              <a:tailEnd/>
            </a:ln>
          </p:spPr>
          <p:txBody>
            <a:bodyPr/>
            <a:lstStyle/>
            <a:p>
              <a:endParaRPr lang="zh-CN" altLang="en-US" sz="1600" b="1">
                <a:latin typeface="仿宋" pitchFamily="49" charset="-122"/>
                <a:ea typeface="仿宋" pitchFamily="49" charset="-122"/>
              </a:endParaRPr>
            </a:p>
          </p:txBody>
        </p:sp>
        <p:sp>
          <p:nvSpPr>
            <p:cNvPr id="27665" name="圆角矩形 4"/>
            <p:cNvSpPr>
              <a:spLocks noChangeArrowheads="1"/>
            </p:cNvSpPr>
            <p:nvPr/>
          </p:nvSpPr>
          <p:spPr bwMode="auto">
            <a:xfrm>
              <a:off x="0" y="10"/>
              <a:ext cx="991" cy="464"/>
            </a:xfrm>
            <a:prstGeom prst="rect">
              <a:avLst/>
            </a:prstGeom>
            <a:gradFill rotWithShape="1">
              <a:gsLst>
                <a:gs pos="0">
                  <a:srgbClr val="D8EBFF"/>
                </a:gs>
                <a:gs pos="50000">
                  <a:srgbClr val="C7E2FF"/>
                </a:gs>
                <a:gs pos="100000">
                  <a:srgbClr val="BEDFFF"/>
                </a:gs>
              </a:gsLst>
              <a:lin ang="5400000"/>
            </a:gradFill>
            <a:ln w="6350">
              <a:solidFill>
                <a:schemeClr val="accent1"/>
              </a:solidFill>
              <a:miter lim="800000"/>
              <a:headEnd/>
              <a:tailEnd/>
            </a:ln>
          </p:spPr>
          <p:txBody>
            <a:bodyPr lIns="98474" tIns="98474" rIns="98474" bIns="98474" anchor="ctr"/>
            <a:lstStyle/>
            <a:p>
              <a:pPr algn="ctr" defTabSz="1244600">
                <a:lnSpc>
                  <a:spcPct val="90000"/>
                </a:lnSpc>
                <a:spcAft>
                  <a:spcPct val="35000"/>
                </a:spcAft>
              </a:pPr>
              <a:r>
                <a:rPr lang="zh-CN" altLang="en-US" sz="1800" b="1">
                  <a:solidFill>
                    <a:srgbClr val="808080"/>
                  </a:solidFill>
                  <a:latin typeface="仿宋" pitchFamily="49" charset="-122"/>
                  <a:ea typeface="仿宋" pitchFamily="49" charset="-122"/>
                </a:rPr>
                <a:t> </a:t>
              </a:r>
              <a:r>
                <a:rPr lang="zh-CN" altLang="en-US" sz="1800" b="1">
                  <a:latin typeface="仿宋" pitchFamily="49" charset="-122"/>
                  <a:ea typeface="仿宋" pitchFamily="49" charset="-122"/>
                </a:rPr>
                <a:t>监督评估</a:t>
              </a:r>
            </a:p>
          </p:txBody>
        </p:sp>
      </p:grpSp>
      <p:grpSp>
        <p:nvGrpSpPr>
          <p:cNvPr id="6" name="Group 20"/>
          <p:cNvGrpSpPr>
            <a:grpSpLocks/>
          </p:cNvGrpSpPr>
          <p:nvPr/>
        </p:nvGrpSpPr>
        <p:grpSpPr bwMode="auto">
          <a:xfrm>
            <a:off x="274638" y="4806950"/>
            <a:ext cx="1503362" cy="752475"/>
            <a:chOff x="0" y="0"/>
            <a:chExt cx="1787373" cy="1137955"/>
          </a:xfrm>
        </p:grpSpPr>
        <p:sp>
          <p:nvSpPr>
            <p:cNvPr id="27662" name="圆角矩形 39"/>
            <p:cNvSpPr>
              <a:spLocks noChangeArrowheads="1"/>
            </p:cNvSpPr>
            <p:nvPr/>
          </p:nvSpPr>
          <p:spPr bwMode="auto">
            <a:xfrm>
              <a:off x="35860" y="0"/>
              <a:ext cx="1751513" cy="1137955"/>
            </a:xfrm>
            <a:prstGeom prst="roundRect">
              <a:avLst>
                <a:gd name="adj" fmla="val 16667"/>
              </a:avLst>
            </a:prstGeom>
            <a:gradFill rotWithShape="1">
              <a:gsLst>
                <a:gs pos="0">
                  <a:srgbClr val="D8EBFF"/>
                </a:gs>
                <a:gs pos="50000">
                  <a:srgbClr val="C7E2FF"/>
                </a:gs>
                <a:gs pos="100000">
                  <a:srgbClr val="BEDFFF"/>
                </a:gs>
              </a:gsLst>
              <a:lin ang="5400000"/>
            </a:gradFill>
            <a:ln w="6350">
              <a:solidFill>
                <a:schemeClr val="accent1"/>
              </a:solidFill>
              <a:round/>
              <a:headEnd/>
              <a:tailEnd/>
            </a:ln>
          </p:spPr>
          <p:txBody>
            <a:bodyPr/>
            <a:lstStyle/>
            <a:p>
              <a:endParaRPr lang="zh-CN" altLang="en-US" sz="1600" b="1">
                <a:latin typeface="仿宋" pitchFamily="49" charset="-122"/>
                <a:ea typeface="仿宋" pitchFamily="49" charset="-122"/>
              </a:endParaRPr>
            </a:p>
          </p:txBody>
        </p:sp>
        <p:sp>
          <p:nvSpPr>
            <p:cNvPr id="27663" name="圆角矩形 4"/>
            <p:cNvSpPr>
              <a:spLocks noChangeArrowheads="1"/>
            </p:cNvSpPr>
            <p:nvPr/>
          </p:nvSpPr>
          <p:spPr bwMode="auto">
            <a:xfrm>
              <a:off x="0" y="21607"/>
              <a:ext cx="1787373" cy="1027521"/>
            </a:xfrm>
            <a:prstGeom prst="rect">
              <a:avLst/>
            </a:prstGeom>
            <a:gradFill rotWithShape="1">
              <a:gsLst>
                <a:gs pos="0">
                  <a:srgbClr val="D8EBFF"/>
                </a:gs>
                <a:gs pos="50000">
                  <a:srgbClr val="C7E2FF"/>
                </a:gs>
                <a:gs pos="100000">
                  <a:srgbClr val="BEDFFF"/>
                </a:gs>
              </a:gsLst>
              <a:lin ang="5400000"/>
            </a:gradFill>
            <a:ln w="6350">
              <a:solidFill>
                <a:schemeClr val="accent1"/>
              </a:solidFill>
              <a:miter lim="800000"/>
              <a:headEnd/>
              <a:tailEnd/>
            </a:ln>
          </p:spPr>
          <p:txBody>
            <a:bodyPr lIns="98474" tIns="98474" rIns="98474" bIns="98474" anchor="ctr"/>
            <a:lstStyle/>
            <a:p>
              <a:pPr algn="ctr" defTabSz="1244600">
                <a:lnSpc>
                  <a:spcPct val="90000"/>
                </a:lnSpc>
                <a:spcAft>
                  <a:spcPct val="35000"/>
                </a:spcAft>
              </a:pPr>
              <a:r>
                <a:rPr lang="zh-CN" altLang="en-US" sz="1800" b="1">
                  <a:solidFill>
                    <a:srgbClr val="CC0000"/>
                  </a:solidFill>
                  <a:latin typeface="仿宋" pitchFamily="49" charset="-122"/>
                  <a:ea typeface="仿宋" pitchFamily="49" charset="-122"/>
                </a:rPr>
                <a:t>信息系统</a:t>
              </a:r>
            </a:p>
          </p:txBody>
        </p:sp>
      </p:grpSp>
      <p:sp>
        <p:nvSpPr>
          <p:cNvPr id="24" name="标题 1"/>
          <p:cNvSpPr txBox="1">
            <a:spLocks noChangeArrowheads="1"/>
          </p:cNvSpPr>
          <p:nvPr/>
        </p:nvSpPr>
        <p:spPr bwMode="auto">
          <a:xfrm>
            <a:off x="34925" y="188913"/>
            <a:ext cx="9055100" cy="1055687"/>
          </a:xfrm>
          <a:prstGeom prst="rect">
            <a:avLst/>
          </a:prstGeom>
          <a:noFill/>
          <a:ln w="9525">
            <a:noFill/>
            <a:miter lim="800000"/>
          </a:ln>
        </p:spPr>
        <p:txBody>
          <a:bodyPr lIns="88375" tIns="44189" rIns="88375" bIns="44189" anchor="ctr"/>
          <a:lstStyle/>
          <a:p>
            <a:pPr algn="ctr" defTabSz="956945">
              <a:defRPr/>
            </a:pPr>
            <a:r>
              <a:rPr lang="zh-CN" altLang="en-US" b="1" dirty="0">
                <a:solidFill>
                  <a:srgbClr val="000099"/>
                </a:solidFill>
                <a:latin typeface="+mj-ea"/>
                <a:ea typeface="+mj-ea"/>
                <a:sym typeface="微软雅黑" panose="020B0503020204020204" pitchFamily="34" charset="-122"/>
              </a:rPr>
              <a:t>科技管理平台建设取得重要进展</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mph" presetSubtype="0" fill="hold" nodeType="withEffect">
                                  <p:stCondLst>
                                    <p:cond delay="0"/>
                                  </p:stCondLst>
                                  <p:childTnLst>
                                    <p:animScale>
                                      <p:cBhvr>
                                        <p:cTn id="6" dur="500" fill="hold"/>
                                        <p:tgtEl>
                                          <p:spTgt spid="6"/>
                                        </p:tgtEl>
                                      </p:cBhvr>
                                      <p:by x="120000" y="12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标题 1729537"/>
          <p:cNvSpPr>
            <a:spLocks noGrp="1" noRot="1" noChangeArrowheads="1"/>
          </p:cNvSpPr>
          <p:nvPr>
            <p:ph type="title"/>
          </p:nvPr>
        </p:nvSpPr>
        <p:spPr>
          <a:xfrm>
            <a:off x="611188" y="1916113"/>
            <a:ext cx="8229600" cy="2665412"/>
          </a:xfrm>
        </p:spPr>
        <p:txBody>
          <a:bodyPr rtlCol="0">
            <a:noAutofit/>
          </a:bodyPr>
          <a:lstStyle/>
          <a:p>
            <a:pPr eaLnBrk="1" fontAlgn="auto" hangingPunct="1">
              <a:spcAft>
                <a:spcPts val="0"/>
              </a:spcAft>
              <a:defRPr/>
            </a:pPr>
            <a:r>
              <a:rPr lang="zh-CN" altLang="en-US" sz="8800" b="1" dirty="0" smtClean="0">
                <a:solidFill>
                  <a:srgbClr val="000099"/>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rPr>
              <a:t>谢谢大家！</a:t>
            </a:r>
          </a:p>
        </p:txBody>
      </p:sp>
      <p:sp>
        <p:nvSpPr>
          <p:cNvPr id="164867" name="灯片编号占位符 2"/>
          <p:cNvSpPr>
            <a:spLocks noGrp="1" noChangeArrowheads="1"/>
          </p:cNvSpPr>
          <p:nvPr>
            <p:ph type="sldNum" sz="quarter" idx="12"/>
          </p:nvPr>
        </p:nvSpPr>
        <p:spPr bwMode="auto">
          <a:xfrm>
            <a:off x="7010400" y="6248400"/>
            <a:ext cx="2133600" cy="476250"/>
          </a:xfrm>
          <a:noFill/>
          <a:ln>
            <a:miter lim="800000"/>
            <a:headEnd/>
            <a:tailEnd/>
          </a:ln>
        </p:spPr>
        <p:txBody>
          <a:bodyPr wrap="square" tIns="45720" bIns="45720" numCol="1" anchorCtr="0" compatLnSpc="1">
            <a:prstTxWarp prst="textNoShape">
              <a:avLst/>
            </a:prstTxWarp>
          </a:bodyPr>
          <a:lstStyle/>
          <a:p>
            <a:fld id="{E9051CC6-3A02-4207-90F9-5C8FE59F17AF}" type="slidenum">
              <a:rPr lang="zh-CN" altLang="en-US" smtClean="0"/>
              <a:pPr/>
              <a:t>140</a:t>
            </a:fld>
            <a:endParaRPr lang="zh-CN" altLang="en-US" smtClean="0"/>
          </a:p>
        </p:txBody>
      </p:sp>
    </p:spTree>
    <p:custDataLst>
      <p:tags r:id="rId1"/>
    </p:custDataLst>
  </p:cSld>
  <p:clrMapOvr>
    <a:masterClrMapping/>
  </p:clrMapOvr>
  <p:transition>
    <p:random/>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文本框 1"/>
          <p:cNvSpPr txBox="1">
            <a:spLocks noChangeArrowheads="1"/>
          </p:cNvSpPr>
          <p:nvPr/>
        </p:nvSpPr>
        <p:spPr bwMode="auto">
          <a:xfrm>
            <a:off x="900113" y="549275"/>
            <a:ext cx="7180262" cy="4648200"/>
          </a:xfrm>
          <a:prstGeom prst="rect">
            <a:avLst/>
          </a:prstGeom>
          <a:noFill/>
          <a:ln>
            <a:noFill/>
          </a:ln>
        </p:spPr>
        <p:txBody>
          <a:bodyPr>
            <a:spAutoFit/>
          </a:bodyPr>
          <a:lstStyle/>
          <a:p>
            <a:pPr algn="ctr">
              <a:lnSpc>
                <a:spcPct val="150000"/>
              </a:lnSpc>
              <a:buFont typeface="Arial" panose="020B0604020202020204" pitchFamily="34" charset="0"/>
              <a:buNone/>
              <a:defRPr/>
            </a:pPr>
            <a:r>
              <a:rPr lang="zh-CN" altLang="en-US" sz="3600" b="1" noProof="1">
                <a:solidFill>
                  <a:srgbClr val="000099"/>
                </a:solidFill>
                <a:latin typeface="+mj-ea"/>
                <a:ea typeface="+mj-ea"/>
                <a:sym typeface="+mn-ea"/>
              </a:rPr>
              <a:t>第二节   </a:t>
            </a:r>
          </a:p>
          <a:p>
            <a:pPr eaLnBrk="0" hangingPunct="0">
              <a:defRPr/>
            </a:pPr>
            <a:r>
              <a:rPr lang="en-US" altLang="zh-CN" sz="3600" b="1" dirty="0">
                <a:solidFill>
                  <a:srgbClr val="000099"/>
                </a:solidFill>
                <a:latin typeface="+mj-ea"/>
                <a:ea typeface="+mj-ea"/>
                <a:sym typeface="+mn-ea"/>
              </a:rPr>
              <a:t> </a:t>
            </a:r>
            <a:r>
              <a:rPr lang="zh-CN" altLang="en-US" sz="3600" b="1" noProof="1">
                <a:solidFill>
                  <a:srgbClr val="000099"/>
                </a:solidFill>
                <a:latin typeface="+mj-ea"/>
                <a:ea typeface="+mj-ea"/>
                <a:sym typeface="+mn-ea"/>
              </a:rPr>
              <a:t>自治区科技计划管理改革进展</a:t>
            </a:r>
            <a:endParaRPr lang="en-US" altLang="zh-CN" sz="3600" b="1" dirty="0">
              <a:solidFill>
                <a:srgbClr val="000099"/>
              </a:solidFill>
              <a:latin typeface="+mj-ea"/>
              <a:ea typeface="+mj-ea"/>
              <a:sym typeface="+mn-ea"/>
            </a:endParaRPr>
          </a:p>
          <a:p>
            <a:pPr eaLnBrk="0" hangingPunct="0">
              <a:defRPr/>
            </a:pPr>
            <a:endParaRPr lang="en-US" altLang="zh-CN" sz="4400" b="1" dirty="0">
              <a:solidFill>
                <a:srgbClr val="000099"/>
              </a:solidFill>
              <a:latin typeface="黑体" panose="02010609060101010101" pitchFamily="49" charset="-122"/>
              <a:ea typeface="黑体" panose="02010609060101010101" pitchFamily="49" charset="-122"/>
              <a:sym typeface="+mn-ea"/>
            </a:endParaRPr>
          </a:p>
          <a:p>
            <a:pPr eaLnBrk="0" hangingPunct="0">
              <a:defRPr/>
            </a:pPr>
            <a:r>
              <a:rPr lang="zh-CN" altLang="en-US" b="1" dirty="0">
                <a:solidFill>
                  <a:srgbClr val="000099"/>
                </a:solidFill>
                <a:latin typeface="宋体" panose="02010600030101010101" pitchFamily="2" charset="-122"/>
                <a:ea typeface="黑体" panose="02010609060101010101" pitchFamily="49" charset="-122"/>
                <a:sym typeface="黑体" panose="02010609060101010101" pitchFamily="49" charset="-122"/>
              </a:rPr>
              <a:t>一、</a:t>
            </a:r>
            <a:r>
              <a:rPr lang="en-US" altLang="zh-CN" b="1" dirty="0">
                <a:solidFill>
                  <a:srgbClr val="000099"/>
                </a:solidFill>
                <a:latin typeface="宋体" panose="02010600030101010101" pitchFamily="2" charset="-122"/>
                <a:ea typeface="黑体" panose="02010609060101010101" pitchFamily="49" charset="-122"/>
                <a:sym typeface="黑体" panose="02010609060101010101" pitchFamily="49" charset="-122"/>
              </a:rPr>
              <a:t>《</a:t>
            </a:r>
            <a:r>
              <a:rPr lang="zh-CN" altLang="en-US" b="1" dirty="0">
                <a:solidFill>
                  <a:srgbClr val="000099"/>
                </a:solidFill>
                <a:latin typeface="宋体" panose="02010600030101010101" pitchFamily="2" charset="-122"/>
                <a:ea typeface="黑体" panose="02010609060101010101" pitchFamily="49" charset="-122"/>
                <a:sym typeface="黑体" panose="02010609060101010101" pitchFamily="49" charset="-122"/>
              </a:rPr>
              <a:t>实施方案</a:t>
            </a:r>
            <a:r>
              <a:rPr lang="en-US" altLang="zh-CN" b="1" dirty="0">
                <a:solidFill>
                  <a:srgbClr val="000099"/>
                </a:solidFill>
                <a:latin typeface="宋体" panose="02010600030101010101" pitchFamily="2" charset="-122"/>
                <a:ea typeface="黑体" panose="02010609060101010101" pitchFamily="49" charset="-122"/>
                <a:sym typeface="黑体" panose="02010609060101010101" pitchFamily="49" charset="-122"/>
              </a:rPr>
              <a:t>》</a:t>
            </a:r>
            <a:r>
              <a:rPr lang="zh-CN" altLang="en-US" b="1" dirty="0">
                <a:solidFill>
                  <a:srgbClr val="000099"/>
                </a:solidFill>
                <a:latin typeface="宋体" panose="02010600030101010101" pitchFamily="2" charset="-122"/>
                <a:ea typeface="黑体" panose="02010609060101010101" pitchFamily="49" charset="-122"/>
                <a:sym typeface="黑体" panose="02010609060101010101" pitchFamily="49" charset="-122"/>
              </a:rPr>
              <a:t>起草及修改过程。</a:t>
            </a:r>
            <a:endParaRPr lang="en-US" altLang="zh-CN" b="1" dirty="0">
              <a:solidFill>
                <a:srgbClr val="000099"/>
              </a:solidFill>
              <a:latin typeface="宋体" panose="02010600030101010101" pitchFamily="2" charset="-122"/>
              <a:ea typeface="黑体" panose="02010609060101010101" pitchFamily="49" charset="-122"/>
              <a:sym typeface="黑体" panose="02010609060101010101" pitchFamily="49" charset="-122"/>
            </a:endParaRPr>
          </a:p>
          <a:p>
            <a:pPr eaLnBrk="0" hangingPunct="0">
              <a:defRPr/>
            </a:pPr>
            <a:r>
              <a:rPr lang="zh-CN" altLang="en-US" b="1" dirty="0">
                <a:solidFill>
                  <a:srgbClr val="000099"/>
                </a:solidFill>
                <a:latin typeface="宋体" panose="02010600030101010101" pitchFamily="2" charset="-122"/>
                <a:ea typeface="黑体" panose="02010609060101010101" pitchFamily="49" charset="-122"/>
                <a:sym typeface="黑体" panose="02010609060101010101" pitchFamily="49" charset="-122"/>
              </a:rPr>
              <a:t>二、</a:t>
            </a:r>
            <a:r>
              <a:rPr lang="en-US" altLang="zh-CN" b="1" dirty="0">
                <a:solidFill>
                  <a:srgbClr val="000099"/>
                </a:solidFill>
                <a:latin typeface="宋体" panose="02010600030101010101" pitchFamily="2" charset="-122"/>
                <a:ea typeface="黑体" panose="02010609060101010101" pitchFamily="49" charset="-122"/>
                <a:sym typeface="黑体" panose="02010609060101010101" pitchFamily="49" charset="-122"/>
              </a:rPr>
              <a:t>《</a:t>
            </a:r>
            <a:r>
              <a:rPr lang="zh-CN" altLang="en-US" b="1" dirty="0">
                <a:solidFill>
                  <a:srgbClr val="000099"/>
                </a:solidFill>
                <a:latin typeface="宋体" panose="02010600030101010101" pitchFamily="2" charset="-122"/>
                <a:ea typeface="黑体" panose="02010609060101010101" pitchFamily="49" charset="-122"/>
                <a:sym typeface="黑体" panose="02010609060101010101" pitchFamily="49" charset="-122"/>
              </a:rPr>
              <a:t>实施方案</a:t>
            </a:r>
            <a:r>
              <a:rPr lang="en-US" altLang="zh-CN" b="1" dirty="0">
                <a:solidFill>
                  <a:srgbClr val="000099"/>
                </a:solidFill>
                <a:latin typeface="宋体" panose="02010600030101010101" pitchFamily="2" charset="-122"/>
                <a:ea typeface="黑体" panose="02010609060101010101" pitchFamily="49" charset="-122"/>
                <a:sym typeface="黑体" panose="02010609060101010101" pitchFamily="49" charset="-122"/>
              </a:rPr>
              <a:t>》</a:t>
            </a:r>
            <a:r>
              <a:rPr lang="zh-CN" altLang="en-US" b="1" dirty="0">
                <a:solidFill>
                  <a:srgbClr val="000099"/>
                </a:solidFill>
                <a:latin typeface="宋体" panose="02010600030101010101" pitchFamily="2" charset="-122"/>
                <a:ea typeface="黑体" panose="02010609060101010101" pitchFamily="49" charset="-122"/>
                <a:sym typeface="黑体" panose="02010609060101010101" pitchFamily="49" charset="-122"/>
              </a:rPr>
              <a:t>主要内容</a:t>
            </a:r>
          </a:p>
          <a:p>
            <a:pPr eaLnBrk="0" hangingPunct="0">
              <a:defRPr/>
            </a:pPr>
            <a:r>
              <a:rPr lang="zh-CN" altLang="en-US" b="1" dirty="0">
                <a:solidFill>
                  <a:srgbClr val="000099"/>
                </a:solidFill>
                <a:latin typeface="宋体" panose="02010600030101010101" pitchFamily="2" charset="-122"/>
                <a:ea typeface="黑体" panose="02010609060101010101" pitchFamily="49" charset="-122"/>
                <a:sym typeface="黑体" panose="02010609060101010101" pitchFamily="49" charset="-122"/>
              </a:rPr>
              <a:t>三、改革进展及近期主要工作。</a:t>
            </a:r>
          </a:p>
          <a:p>
            <a:pPr>
              <a:lnSpc>
                <a:spcPct val="150000"/>
              </a:lnSpc>
              <a:defRPr/>
            </a:pPr>
            <a:r>
              <a:rPr lang="en-US" altLang="zh-CN" sz="4400" b="1" dirty="0">
                <a:solidFill>
                  <a:srgbClr val="000099"/>
                </a:solidFill>
                <a:effectLst>
                  <a:outerShdw blurRad="38100" dist="38100" dir="2700000" algn="tl">
                    <a:srgbClr val="C0C0C0"/>
                  </a:outerShdw>
                </a:effectLst>
                <a:latin typeface="宋体" panose="02010600030101010101" pitchFamily="2" charset="-122"/>
                <a:ea typeface="黑体" panose="02010609060101010101" pitchFamily="49" charset="-122"/>
                <a:sym typeface="+mn-ea"/>
              </a:rPr>
              <a:t> </a:t>
            </a:r>
            <a:endParaRPr lang="en-US" altLang="en-US" sz="4400" b="1" noProof="1">
              <a:solidFill>
                <a:srgbClr val="000099"/>
              </a:solidFill>
              <a:effectLst>
                <a:outerShdw blurRad="38100" dist="38100" dir="2700000" algn="tl">
                  <a:srgbClr val="C0C0C0"/>
                </a:outerShdw>
              </a:effectLst>
              <a:latin typeface="宋体" panose="02010600030101010101" pitchFamily="2" charset="-122"/>
              <a:ea typeface="黑体" panose="02010609060101010101" pitchFamily="49" charset="-122"/>
              <a:sym typeface="+mn-ea"/>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矩形 1"/>
          <p:cNvSpPr>
            <a:spLocks noChangeArrowheads="1"/>
          </p:cNvSpPr>
          <p:nvPr/>
        </p:nvSpPr>
        <p:spPr bwMode="auto">
          <a:xfrm>
            <a:off x="1143000" y="357188"/>
            <a:ext cx="7358063" cy="6094412"/>
          </a:xfrm>
          <a:prstGeom prst="rect">
            <a:avLst/>
          </a:prstGeom>
          <a:noFill/>
          <a:ln w="9525">
            <a:noFill/>
            <a:miter lim="800000"/>
            <a:headEnd/>
            <a:tailEnd/>
          </a:ln>
        </p:spPr>
        <p:txBody>
          <a:bodyPr>
            <a:spAutoFit/>
          </a:bodyPr>
          <a:lstStyle/>
          <a:p>
            <a:pPr>
              <a:lnSpc>
                <a:spcPts val="3600"/>
              </a:lnSpc>
              <a:defRPr/>
            </a:pPr>
            <a:r>
              <a:rPr lang="zh-CN" altLang="en-US" sz="2400" b="1" dirty="0">
                <a:solidFill>
                  <a:srgbClr val="000099"/>
                </a:solidFill>
                <a:latin typeface="+mj-ea"/>
                <a:ea typeface="+mj-ea"/>
                <a:sym typeface="黑体" pitchFamily="49" charset="-122"/>
              </a:rPr>
              <a:t>一、</a:t>
            </a:r>
            <a:r>
              <a:rPr lang="en-US" altLang="zh-CN" sz="2400" b="1" dirty="0">
                <a:solidFill>
                  <a:srgbClr val="000099"/>
                </a:solidFill>
                <a:latin typeface="+mj-ea"/>
                <a:ea typeface="+mj-ea"/>
                <a:sym typeface="黑体" pitchFamily="49" charset="-122"/>
              </a:rPr>
              <a:t>《</a:t>
            </a:r>
            <a:r>
              <a:rPr lang="zh-CN" altLang="en-US" sz="2400" b="1" dirty="0">
                <a:solidFill>
                  <a:srgbClr val="000099"/>
                </a:solidFill>
                <a:latin typeface="+mj-ea"/>
                <a:ea typeface="+mj-ea"/>
                <a:sym typeface="黑体" pitchFamily="49" charset="-122"/>
              </a:rPr>
              <a:t>实施方案</a:t>
            </a:r>
            <a:r>
              <a:rPr lang="en-US" altLang="zh-CN" sz="2400" b="1" dirty="0">
                <a:solidFill>
                  <a:srgbClr val="000099"/>
                </a:solidFill>
                <a:latin typeface="+mj-ea"/>
                <a:ea typeface="+mj-ea"/>
                <a:sym typeface="黑体" pitchFamily="49" charset="-122"/>
              </a:rPr>
              <a:t>》</a:t>
            </a:r>
            <a:r>
              <a:rPr lang="zh-CN" altLang="en-US" sz="2400" b="1" dirty="0">
                <a:solidFill>
                  <a:srgbClr val="000099"/>
                </a:solidFill>
                <a:latin typeface="+mj-ea"/>
                <a:ea typeface="+mj-ea"/>
                <a:sym typeface="黑体" pitchFamily="49" charset="-122"/>
              </a:rPr>
              <a:t>起草及修改过程</a:t>
            </a:r>
            <a:endParaRPr lang="en-US" altLang="zh-CN" sz="2400" b="1" dirty="0">
              <a:solidFill>
                <a:srgbClr val="000099"/>
              </a:solidFill>
              <a:latin typeface="+mj-ea"/>
              <a:ea typeface="+mj-ea"/>
              <a:sym typeface="黑体" pitchFamily="49" charset="-122"/>
            </a:endParaRPr>
          </a:p>
          <a:p>
            <a:pPr>
              <a:lnSpc>
                <a:spcPts val="3600"/>
              </a:lnSpc>
              <a:defRPr/>
            </a:pPr>
            <a:r>
              <a:rPr lang="en-US" altLang="zh-CN" sz="2300" b="1" dirty="0">
                <a:solidFill>
                  <a:srgbClr val="000099"/>
                </a:solidFill>
                <a:latin typeface="宋体" pitchFamily="2" charset="-122"/>
                <a:sym typeface="仿宋_GB2312" pitchFamily="49" charset="-122"/>
              </a:rPr>
              <a:t>2015</a:t>
            </a:r>
            <a:r>
              <a:rPr lang="zh-CN" altLang="en-US" sz="2300" b="1" dirty="0">
                <a:solidFill>
                  <a:srgbClr val="000099"/>
                </a:solidFill>
                <a:latin typeface="宋体" pitchFamily="2" charset="-122"/>
                <a:sym typeface="仿宋_GB2312" pitchFamily="49" charset="-122"/>
              </a:rPr>
              <a:t>年</a:t>
            </a:r>
            <a:r>
              <a:rPr lang="en-US" altLang="zh-CN" sz="2300" b="1" dirty="0">
                <a:solidFill>
                  <a:srgbClr val="000099"/>
                </a:solidFill>
                <a:latin typeface="宋体" pitchFamily="2" charset="-122"/>
                <a:sym typeface="仿宋_GB2312" pitchFamily="49" charset="-122"/>
              </a:rPr>
              <a:t>2-4</a:t>
            </a:r>
            <a:r>
              <a:rPr lang="zh-CN" altLang="en-US" sz="2300" b="1" dirty="0">
                <a:solidFill>
                  <a:srgbClr val="000099"/>
                </a:solidFill>
                <a:latin typeface="宋体" pitchFamily="2" charset="-122"/>
                <a:sym typeface="仿宋_GB2312" pitchFamily="49" charset="-122"/>
              </a:rPr>
              <a:t>月文件起草；</a:t>
            </a:r>
            <a:endParaRPr lang="en-US" altLang="zh-CN" sz="2300" b="1" dirty="0">
              <a:solidFill>
                <a:srgbClr val="000099"/>
              </a:solidFill>
              <a:latin typeface="宋体" pitchFamily="2" charset="-122"/>
              <a:sym typeface="仿宋_GB2312" pitchFamily="49" charset="-122"/>
            </a:endParaRPr>
          </a:p>
          <a:p>
            <a:pPr>
              <a:lnSpc>
                <a:spcPts val="3600"/>
              </a:lnSpc>
              <a:defRPr/>
            </a:pPr>
            <a:r>
              <a:rPr lang="en-US" altLang="zh-CN" sz="2300" b="1" dirty="0">
                <a:solidFill>
                  <a:srgbClr val="000099"/>
                </a:solidFill>
                <a:latin typeface="宋体" pitchFamily="2" charset="-122"/>
                <a:sym typeface="仿宋_GB2312" pitchFamily="49" charset="-122"/>
              </a:rPr>
              <a:t>2015</a:t>
            </a:r>
            <a:r>
              <a:rPr lang="zh-CN" altLang="en-US" sz="2300" b="1" dirty="0">
                <a:solidFill>
                  <a:srgbClr val="000099"/>
                </a:solidFill>
                <a:latin typeface="宋体" pitchFamily="2" charset="-122"/>
                <a:sym typeface="仿宋_GB2312" pitchFamily="49" charset="-122"/>
              </a:rPr>
              <a:t>年5月:科技厅、财政厅联合上报自治区政府；</a:t>
            </a:r>
          </a:p>
          <a:p>
            <a:pPr>
              <a:lnSpc>
                <a:spcPts val="3600"/>
              </a:lnSpc>
              <a:defRPr/>
            </a:pPr>
            <a:r>
              <a:rPr lang="en-US" altLang="zh-CN" sz="2300" b="1" dirty="0">
                <a:solidFill>
                  <a:srgbClr val="000099"/>
                </a:solidFill>
                <a:latin typeface="宋体" pitchFamily="2" charset="-122"/>
                <a:sym typeface="仿宋_GB2312" pitchFamily="49" charset="-122"/>
              </a:rPr>
              <a:t>2015</a:t>
            </a:r>
            <a:r>
              <a:rPr lang="zh-CN" altLang="en-US" sz="2300" b="1" dirty="0">
                <a:solidFill>
                  <a:srgbClr val="000099"/>
                </a:solidFill>
                <a:latin typeface="宋体" pitchFamily="2" charset="-122"/>
                <a:sym typeface="仿宋_GB2312" pitchFamily="49" charset="-122"/>
              </a:rPr>
              <a:t>年6月初:黄日波副主席主持召开21个部门的协调会重新联合上报自治区政府；</a:t>
            </a:r>
          </a:p>
          <a:p>
            <a:pPr>
              <a:lnSpc>
                <a:spcPts val="3600"/>
              </a:lnSpc>
              <a:defRPr/>
            </a:pPr>
            <a:r>
              <a:rPr lang="en-US" altLang="zh-CN" sz="2300" b="1" dirty="0">
                <a:solidFill>
                  <a:srgbClr val="000099"/>
                </a:solidFill>
                <a:latin typeface="宋体" pitchFamily="2" charset="-122"/>
                <a:sym typeface="仿宋_GB2312" pitchFamily="49" charset="-122"/>
              </a:rPr>
              <a:t>2015</a:t>
            </a:r>
            <a:r>
              <a:rPr lang="zh-CN" altLang="en-US" sz="2300" b="1" dirty="0">
                <a:solidFill>
                  <a:srgbClr val="000099"/>
                </a:solidFill>
                <a:latin typeface="宋体" pitchFamily="2" charset="-122"/>
                <a:sym typeface="仿宋_GB2312" pitchFamily="49" charset="-122"/>
              </a:rPr>
              <a:t>年7月2日:通过自治区法制办合法性审查；</a:t>
            </a:r>
          </a:p>
          <a:p>
            <a:pPr>
              <a:lnSpc>
                <a:spcPts val="3600"/>
              </a:lnSpc>
              <a:defRPr/>
            </a:pPr>
            <a:r>
              <a:rPr lang="en-US" altLang="zh-CN" sz="2300" b="1" dirty="0">
                <a:solidFill>
                  <a:srgbClr val="000099"/>
                </a:solidFill>
                <a:latin typeface="宋体" pitchFamily="2" charset="-122"/>
                <a:sym typeface="仿宋_GB2312" pitchFamily="49" charset="-122"/>
              </a:rPr>
              <a:t>2015</a:t>
            </a:r>
            <a:r>
              <a:rPr lang="zh-CN" altLang="en-US" sz="2300" b="1" dirty="0">
                <a:solidFill>
                  <a:srgbClr val="000099"/>
                </a:solidFill>
                <a:latin typeface="宋体" pitchFamily="2" charset="-122"/>
                <a:sym typeface="仿宋_GB2312" pitchFamily="49" charset="-122"/>
              </a:rPr>
              <a:t>年7月31日:通过自治区人民政府常务会议审议；</a:t>
            </a:r>
          </a:p>
          <a:p>
            <a:pPr>
              <a:lnSpc>
                <a:spcPts val="3600"/>
              </a:lnSpc>
              <a:defRPr/>
            </a:pPr>
            <a:r>
              <a:rPr lang="en-US" altLang="zh-CN" sz="2300" b="1" dirty="0">
                <a:solidFill>
                  <a:srgbClr val="000099"/>
                </a:solidFill>
                <a:latin typeface="宋体" pitchFamily="2" charset="-122"/>
                <a:sym typeface="仿宋_GB2312" pitchFamily="49" charset="-122"/>
              </a:rPr>
              <a:t>2015</a:t>
            </a:r>
            <a:r>
              <a:rPr lang="zh-CN" altLang="en-US" sz="2300" b="1" dirty="0">
                <a:solidFill>
                  <a:srgbClr val="000099"/>
                </a:solidFill>
                <a:latin typeface="宋体" pitchFamily="2" charset="-122"/>
                <a:sym typeface="仿宋_GB2312" pitchFamily="49" charset="-122"/>
              </a:rPr>
              <a:t>年8月4日:上报自治区深改办专项小组办公室；</a:t>
            </a:r>
          </a:p>
          <a:p>
            <a:pPr>
              <a:lnSpc>
                <a:spcPts val="3600"/>
              </a:lnSpc>
              <a:defRPr/>
            </a:pPr>
            <a:r>
              <a:rPr lang="en-US" altLang="zh-CN" sz="2300" b="1" dirty="0">
                <a:solidFill>
                  <a:srgbClr val="000099"/>
                </a:solidFill>
                <a:latin typeface="宋体" pitchFamily="2" charset="-122"/>
                <a:sym typeface="仿宋_GB2312" pitchFamily="49" charset="-122"/>
              </a:rPr>
              <a:t>2015</a:t>
            </a:r>
            <a:r>
              <a:rPr lang="zh-CN" altLang="en-US" sz="2300" b="1" dirty="0">
                <a:solidFill>
                  <a:srgbClr val="000099"/>
                </a:solidFill>
                <a:latin typeface="宋体" pitchFamily="2" charset="-122"/>
                <a:sym typeface="仿宋_GB2312" pitchFamily="49" charset="-122"/>
              </a:rPr>
              <a:t>年10月8日:通过自治区党委深改领导小组会议审议；</a:t>
            </a:r>
            <a:endParaRPr lang="en-US" altLang="zh-CN" sz="2300" b="1" dirty="0">
              <a:solidFill>
                <a:srgbClr val="000099"/>
              </a:solidFill>
              <a:latin typeface="宋体" pitchFamily="2" charset="-122"/>
              <a:sym typeface="仿宋_GB2312" pitchFamily="49" charset="-122"/>
            </a:endParaRPr>
          </a:p>
          <a:p>
            <a:pPr>
              <a:lnSpc>
                <a:spcPts val="3600"/>
              </a:lnSpc>
              <a:defRPr/>
            </a:pPr>
            <a:r>
              <a:rPr lang="en-US" altLang="zh-CN" sz="2300" b="1" dirty="0">
                <a:solidFill>
                  <a:srgbClr val="000099"/>
                </a:solidFill>
                <a:latin typeface="宋体" pitchFamily="2" charset="-122"/>
                <a:sym typeface="仿宋_GB2312" pitchFamily="49" charset="-122"/>
              </a:rPr>
              <a:t>2015</a:t>
            </a:r>
            <a:r>
              <a:rPr lang="zh-CN" altLang="en-US" sz="2300" b="1" dirty="0">
                <a:solidFill>
                  <a:srgbClr val="000099"/>
                </a:solidFill>
                <a:latin typeface="宋体" pitchFamily="2" charset="-122"/>
                <a:sym typeface="仿宋_GB2312" pitchFamily="49" charset="-122"/>
              </a:rPr>
              <a:t>年</a:t>
            </a:r>
            <a:r>
              <a:rPr lang="en-US" altLang="zh-CN" sz="2300" b="1" dirty="0">
                <a:solidFill>
                  <a:srgbClr val="000099"/>
                </a:solidFill>
                <a:latin typeface="宋体" pitchFamily="2" charset="-122"/>
                <a:sym typeface="仿宋_GB2312" pitchFamily="49" charset="-122"/>
              </a:rPr>
              <a:t>11</a:t>
            </a:r>
            <a:r>
              <a:rPr lang="zh-CN" altLang="en-US" sz="2300" b="1" dirty="0">
                <a:solidFill>
                  <a:srgbClr val="000099"/>
                </a:solidFill>
                <a:latin typeface="宋体" pitchFamily="2" charset="-122"/>
                <a:sym typeface="仿宋_GB2312" pitchFamily="49" charset="-122"/>
              </a:rPr>
              <a:t>月</a:t>
            </a:r>
            <a:r>
              <a:rPr lang="en-US" altLang="zh-CN" sz="2300" b="1" dirty="0">
                <a:solidFill>
                  <a:srgbClr val="000099"/>
                </a:solidFill>
                <a:latin typeface="宋体" pitchFamily="2" charset="-122"/>
                <a:sym typeface="仿宋_GB2312" pitchFamily="49" charset="-122"/>
              </a:rPr>
              <a:t>23</a:t>
            </a:r>
            <a:r>
              <a:rPr lang="zh-CN" altLang="en-US" sz="2300" b="1" dirty="0">
                <a:solidFill>
                  <a:srgbClr val="000099"/>
                </a:solidFill>
                <a:latin typeface="宋体" pitchFamily="2" charset="-122"/>
                <a:sym typeface="仿宋_GB2312" pitchFamily="49" charset="-122"/>
              </a:rPr>
              <a:t>日：自治区人民政府印发</a:t>
            </a:r>
            <a:r>
              <a:rPr lang="en-US" altLang="zh-CN" sz="2300" b="1" dirty="0">
                <a:solidFill>
                  <a:srgbClr val="000099"/>
                </a:solidFill>
                <a:latin typeface="宋体" pitchFamily="2" charset="-122"/>
                <a:sym typeface="仿宋_GB2312" pitchFamily="49" charset="-122"/>
              </a:rPr>
              <a:t>《</a:t>
            </a:r>
            <a:r>
              <a:rPr lang="zh-CN" altLang="en-US" sz="2300" b="1" dirty="0">
                <a:solidFill>
                  <a:srgbClr val="000099"/>
                </a:solidFill>
                <a:latin typeface="宋体" pitchFamily="2" charset="-122"/>
                <a:sym typeface="仿宋_GB2312" pitchFamily="49" charset="-122"/>
              </a:rPr>
              <a:t>广西壮族自治区人民政府印发关于深化自治区本级财政科技计划和科技项目管理改革实施方案的通知</a:t>
            </a:r>
            <a:r>
              <a:rPr lang="en-US" altLang="zh-CN" sz="2300" b="1" dirty="0">
                <a:solidFill>
                  <a:srgbClr val="000099"/>
                </a:solidFill>
                <a:latin typeface="宋体" pitchFamily="2" charset="-122"/>
                <a:sym typeface="仿宋_GB2312" pitchFamily="49" charset="-122"/>
              </a:rPr>
              <a:t>》</a:t>
            </a:r>
            <a:r>
              <a:rPr lang="zh-CN" altLang="en-US" sz="2300" b="1" dirty="0">
                <a:solidFill>
                  <a:srgbClr val="000099"/>
                </a:solidFill>
                <a:latin typeface="宋体" pitchFamily="2" charset="-122"/>
                <a:sym typeface="仿宋_GB2312" pitchFamily="49" charset="-122"/>
              </a:rPr>
              <a:t>（桂政发</a:t>
            </a:r>
            <a:r>
              <a:rPr lang="en-US" altLang="zh-CN" sz="2300" b="1" dirty="0">
                <a:solidFill>
                  <a:srgbClr val="000099"/>
                </a:solidFill>
                <a:latin typeface="宋体" pitchFamily="2" charset="-122"/>
                <a:sym typeface="仿宋_GB2312" pitchFamily="49" charset="-122"/>
              </a:rPr>
              <a:t>〔2015〕57</a:t>
            </a:r>
            <a:r>
              <a:rPr lang="zh-CN" altLang="en-US" sz="2300" b="1" dirty="0">
                <a:solidFill>
                  <a:srgbClr val="000099"/>
                </a:solidFill>
                <a:latin typeface="宋体" pitchFamily="2" charset="-122"/>
                <a:sym typeface="仿宋_GB2312" pitchFamily="49" charset="-122"/>
              </a:rPr>
              <a:t>号）。</a:t>
            </a:r>
            <a:endParaRPr lang="en-US" altLang="zh-CN" sz="2300" b="1" dirty="0">
              <a:solidFill>
                <a:srgbClr val="000099"/>
              </a:solidFill>
              <a:latin typeface="宋体" pitchFamily="2" charset="-122"/>
              <a:sym typeface="仿宋_GB2312" pitchFamily="49" charset="-122"/>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p:cNvPicPr>
          <p:nvPr/>
        </p:nvPicPr>
        <p:blipFill>
          <a:blip r:embed="rId2" cstate="print"/>
          <a:srcRect/>
          <a:stretch>
            <a:fillRect/>
          </a:stretch>
        </p:blipFill>
        <p:spPr bwMode="auto">
          <a:xfrm>
            <a:off x="1404938" y="333375"/>
            <a:ext cx="6334125" cy="5743575"/>
          </a:xfrm>
          <a:prstGeom prst="rect">
            <a:avLst/>
          </a:prstGeom>
          <a:noFill/>
          <a:ln w="9525">
            <a:noFill/>
            <a:miter lim="800000"/>
            <a:headEnd/>
            <a:tailEnd/>
          </a:ln>
        </p:spPr>
      </p:pic>
      <p:sp>
        <p:nvSpPr>
          <p:cNvPr id="2" name="右箭头 1">
            <a:hlinkClick r:id="rId3" action="ppaction://hlinkfile"/>
          </p:cNvPr>
          <p:cNvSpPr/>
          <p:nvPr/>
        </p:nvSpPr>
        <p:spPr>
          <a:xfrm>
            <a:off x="1763713" y="6288088"/>
            <a:ext cx="1079500" cy="287337"/>
          </a:xfrm>
          <a:prstGeom prst="rightArrow">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solidFill>
                <a:srgbClr val="000099"/>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文本框 17409"/>
          <p:cNvSpPr txBox="1">
            <a:spLocks noChangeArrowheads="1"/>
          </p:cNvSpPr>
          <p:nvPr/>
        </p:nvSpPr>
        <p:spPr bwMode="auto">
          <a:xfrm>
            <a:off x="958850" y="515938"/>
            <a:ext cx="7240588" cy="615950"/>
          </a:xfrm>
          <a:prstGeom prst="rect">
            <a:avLst/>
          </a:prstGeom>
          <a:noFill/>
          <a:ln>
            <a:noFill/>
          </a:ln>
        </p:spPr>
        <p:txBody>
          <a:bodyPr>
            <a:spAutoFit/>
          </a:bodyPr>
          <a:lstStyle>
            <a:lvl1pPr>
              <a:defRPr sz="3200">
                <a:solidFill>
                  <a:schemeClr val="tx1"/>
                </a:solidFill>
                <a:latin typeface="Arial" panose="020B0604020202020204" pitchFamily="34" charset="0"/>
                <a:ea typeface="黑体" panose="02010609060101010101" pitchFamily="49" charset="-122"/>
              </a:defRPr>
            </a:lvl1pPr>
            <a:lvl2pPr marL="742950" indent="-285750">
              <a:defRPr sz="3200">
                <a:solidFill>
                  <a:schemeClr val="tx1"/>
                </a:solidFill>
                <a:latin typeface="Arial" panose="020B0604020202020204" pitchFamily="34" charset="0"/>
                <a:ea typeface="黑体" panose="02010609060101010101" pitchFamily="49" charset="-122"/>
              </a:defRPr>
            </a:lvl2pPr>
            <a:lvl3pPr marL="1143000" indent="-228600">
              <a:defRPr sz="3200">
                <a:solidFill>
                  <a:schemeClr val="tx1"/>
                </a:solidFill>
                <a:latin typeface="Arial" panose="020B0604020202020204" pitchFamily="34" charset="0"/>
                <a:ea typeface="黑体" panose="02010609060101010101" pitchFamily="49" charset="-122"/>
              </a:defRPr>
            </a:lvl3pPr>
            <a:lvl4pPr marL="1600200" indent="-228600">
              <a:defRPr sz="3200">
                <a:solidFill>
                  <a:schemeClr val="tx1"/>
                </a:solidFill>
                <a:latin typeface="Arial" panose="020B0604020202020204" pitchFamily="34" charset="0"/>
                <a:ea typeface="黑体" panose="02010609060101010101" pitchFamily="49" charset="-122"/>
              </a:defRPr>
            </a:lvl4pPr>
            <a:lvl5pPr marL="2057400" indent="-228600">
              <a:defRPr sz="3200">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0"/>
              </a:spcAft>
              <a:defRPr sz="3200">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0"/>
              </a:spcAft>
              <a:defRPr sz="3200">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0"/>
              </a:spcAft>
              <a:defRPr sz="3200">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0"/>
              </a:spcAft>
              <a:defRPr sz="3200">
                <a:solidFill>
                  <a:schemeClr val="tx1"/>
                </a:solidFill>
                <a:latin typeface="Arial" panose="020B0604020202020204" pitchFamily="34" charset="0"/>
                <a:ea typeface="黑体" panose="02010609060101010101" pitchFamily="49" charset="-122"/>
              </a:defRPr>
            </a:lvl9pPr>
          </a:lstStyle>
          <a:p>
            <a:pPr>
              <a:defRPr/>
            </a:pPr>
            <a:r>
              <a:rPr lang="zh-CN" altLang="en-US" sz="3400" b="1" dirty="0" smtClean="0">
                <a:solidFill>
                  <a:srgbClr val="000099"/>
                </a:solidFill>
                <a:latin typeface="+mj-ea"/>
                <a:ea typeface="+mj-ea"/>
                <a:sym typeface="黑体" panose="02010609060101010101" pitchFamily="49" charset="-122"/>
              </a:rPr>
              <a:t>二、</a:t>
            </a:r>
            <a:r>
              <a:rPr lang="en-US" altLang="zh-CN" sz="3400" b="1" dirty="0" smtClean="0">
                <a:solidFill>
                  <a:srgbClr val="000099"/>
                </a:solidFill>
                <a:latin typeface="+mj-ea"/>
                <a:ea typeface="+mj-ea"/>
                <a:sym typeface="黑体" panose="02010609060101010101" pitchFamily="49" charset="-122"/>
              </a:rPr>
              <a:t>《</a:t>
            </a:r>
            <a:r>
              <a:rPr lang="zh-CN" altLang="en-US" sz="3400" b="1" dirty="0" smtClean="0">
                <a:solidFill>
                  <a:srgbClr val="000099"/>
                </a:solidFill>
                <a:latin typeface="+mj-ea"/>
                <a:ea typeface="+mj-ea"/>
                <a:sym typeface="黑体" panose="02010609060101010101" pitchFamily="49" charset="-122"/>
              </a:rPr>
              <a:t>实施方案</a:t>
            </a:r>
            <a:r>
              <a:rPr lang="en-US" altLang="zh-CN" sz="3400" b="1" dirty="0" smtClean="0">
                <a:solidFill>
                  <a:srgbClr val="000099"/>
                </a:solidFill>
                <a:latin typeface="+mj-ea"/>
                <a:ea typeface="+mj-ea"/>
                <a:sym typeface="黑体" panose="02010609060101010101" pitchFamily="49" charset="-122"/>
              </a:rPr>
              <a:t>》</a:t>
            </a:r>
            <a:r>
              <a:rPr lang="zh-CN" altLang="en-US" sz="3400" b="1" dirty="0" smtClean="0">
                <a:solidFill>
                  <a:srgbClr val="000099"/>
                </a:solidFill>
                <a:latin typeface="+mj-ea"/>
                <a:ea typeface="+mj-ea"/>
                <a:sym typeface="黑体" panose="02010609060101010101" pitchFamily="49" charset="-122"/>
              </a:rPr>
              <a:t>主要内容</a:t>
            </a:r>
          </a:p>
        </p:txBody>
      </p:sp>
      <p:sp>
        <p:nvSpPr>
          <p:cNvPr id="31747" name="文本框 17410"/>
          <p:cNvSpPr txBox="1">
            <a:spLocks noChangeArrowheads="1"/>
          </p:cNvSpPr>
          <p:nvPr/>
        </p:nvSpPr>
        <p:spPr bwMode="auto">
          <a:xfrm>
            <a:off x="688975" y="2114550"/>
            <a:ext cx="7859713" cy="1930400"/>
          </a:xfrm>
          <a:prstGeom prst="rect">
            <a:avLst/>
          </a:prstGeom>
          <a:noFill/>
          <a:ln w="9525">
            <a:noFill/>
            <a:miter lim="800000"/>
            <a:headEnd/>
            <a:tailEnd/>
          </a:ln>
        </p:spPr>
        <p:txBody>
          <a:bodyPr>
            <a:spAutoFit/>
          </a:bodyPr>
          <a:lstStyle/>
          <a:p>
            <a:pPr indent="306388">
              <a:lnSpc>
                <a:spcPct val="150000"/>
              </a:lnSpc>
            </a:pPr>
            <a:r>
              <a:rPr lang="zh-CN" altLang="en-US" sz="2800" b="1">
                <a:solidFill>
                  <a:srgbClr val="000099"/>
                </a:solidFill>
                <a:latin typeface="宋体" pitchFamily="2" charset="-122"/>
                <a:sym typeface="仿宋_GB2312" pitchFamily="49" charset="-122"/>
              </a:rPr>
              <a:t>　归纳为一个总体目标，</a:t>
            </a:r>
            <a:r>
              <a:rPr lang="en-US" altLang="zh-CN" sz="2800" b="1">
                <a:solidFill>
                  <a:srgbClr val="000099"/>
                </a:solidFill>
                <a:latin typeface="宋体" pitchFamily="2" charset="-122"/>
                <a:sym typeface="仿宋_GB2312" pitchFamily="49" charset="-122"/>
              </a:rPr>
              <a:t>5</a:t>
            </a:r>
            <a:r>
              <a:rPr lang="zh-CN" altLang="en-US" sz="2800" b="1">
                <a:solidFill>
                  <a:srgbClr val="000099"/>
                </a:solidFill>
                <a:latin typeface="宋体" pitchFamily="2" charset="-122"/>
                <a:sym typeface="仿宋_GB2312" pitchFamily="49" charset="-122"/>
              </a:rPr>
              <a:t>项原则，整合科技计划为</a:t>
            </a:r>
            <a:r>
              <a:rPr lang="en-US" altLang="zh-CN" sz="2800" b="1">
                <a:solidFill>
                  <a:srgbClr val="000099"/>
                </a:solidFill>
                <a:latin typeface="宋体" pitchFamily="2" charset="-122"/>
                <a:sym typeface="仿宋_GB2312" pitchFamily="49" charset="-122"/>
              </a:rPr>
              <a:t>5</a:t>
            </a:r>
            <a:r>
              <a:rPr lang="zh-CN" altLang="en-US" sz="2800" b="1">
                <a:solidFill>
                  <a:srgbClr val="000099"/>
                </a:solidFill>
                <a:latin typeface="宋体" pitchFamily="2" charset="-122"/>
                <a:sym typeface="仿宋_GB2312" pitchFamily="49" charset="-122"/>
              </a:rPr>
              <a:t>大专项，构建一个决策平台，三根支撑柱子，一个信息系统，分</a:t>
            </a:r>
            <a:r>
              <a:rPr lang="en-US" altLang="zh-CN" sz="2800" b="1">
                <a:solidFill>
                  <a:srgbClr val="000099"/>
                </a:solidFill>
                <a:latin typeface="宋体" pitchFamily="2" charset="-122"/>
                <a:sym typeface="仿宋_GB2312" pitchFamily="49" charset="-122"/>
              </a:rPr>
              <a:t>3</a:t>
            </a:r>
            <a:r>
              <a:rPr lang="zh-CN" altLang="en-US" sz="2800" b="1">
                <a:solidFill>
                  <a:srgbClr val="000099"/>
                </a:solidFill>
                <a:latin typeface="宋体" pitchFamily="2" charset="-122"/>
                <a:sym typeface="仿宋_GB2312" pitchFamily="49" charset="-122"/>
              </a:rPr>
              <a:t>年完成。</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文本框 18434"/>
          <p:cNvSpPr txBox="1">
            <a:spLocks noChangeArrowheads="1"/>
          </p:cNvSpPr>
          <p:nvPr/>
        </p:nvSpPr>
        <p:spPr bwMode="auto">
          <a:xfrm>
            <a:off x="569913" y="1270000"/>
            <a:ext cx="8094662" cy="3911600"/>
          </a:xfrm>
          <a:prstGeom prst="rect">
            <a:avLst/>
          </a:prstGeom>
          <a:noFill/>
          <a:ln w="9525">
            <a:solidFill>
              <a:srgbClr val="FF9933"/>
            </a:solidFill>
            <a:miter lim="800000"/>
            <a:headEnd/>
            <a:tailEnd/>
          </a:ln>
        </p:spPr>
        <p:txBody>
          <a:bodyPr>
            <a:spAutoFit/>
          </a:bodyPr>
          <a:lstStyle/>
          <a:p>
            <a:pPr indent="306388">
              <a:lnSpc>
                <a:spcPts val="3000"/>
              </a:lnSpc>
            </a:pPr>
            <a:r>
              <a:rPr lang="zh-CN" altLang="en-US" sz="2800" b="1">
                <a:solidFill>
                  <a:srgbClr val="000099"/>
                </a:solidFill>
                <a:latin typeface="宋体" pitchFamily="2" charset="-122"/>
                <a:sym typeface="仿宋_GB2312" pitchFamily="49" charset="-122"/>
              </a:rPr>
              <a:t>（一）实现一个总体目标。 </a:t>
            </a:r>
          </a:p>
          <a:p>
            <a:pPr indent="306388">
              <a:lnSpc>
                <a:spcPts val="3000"/>
              </a:lnSpc>
            </a:pPr>
            <a:endParaRPr lang="zh-CN" altLang="en-US" sz="2000" b="1">
              <a:solidFill>
                <a:srgbClr val="000099"/>
              </a:solidFill>
              <a:latin typeface="宋体" pitchFamily="2" charset="-122"/>
              <a:sym typeface="仿宋_GB2312" pitchFamily="49" charset="-122"/>
            </a:endParaRPr>
          </a:p>
          <a:p>
            <a:pPr indent="306388">
              <a:lnSpc>
                <a:spcPts val="3000"/>
              </a:lnSpc>
            </a:pPr>
            <a:r>
              <a:rPr lang="zh-CN" altLang="en-US" sz="2000" b="1">
                <a:solidFill>
                  <a:srgbClr val="000099"/>
                </a:solidFill>
                <a:latin typeface="宋体" pitchFamily="2" charset="-122"/>
                <a:sym typeface="仿宋_GB2312" pitchFamily="49" charset="-122"/>
              </a:rPr>
              <a:t> </a:t>
            </a:r>
            <a:r>
              <a:rPr lang="zh-CN" altLang="en-US" sz="2400" b="1">
                <a:solidFill>
                  <a:srgbClr val="000099"/>
                </a:solidFill>
                <a:latin typeface="宋体" pitchFamily="2" charset="-122"/>
                <a:sym typeface="仿宋_GB2312" pitchFamily="49" charset="-122"/>
              </a:rPr>
              <a:t>建立公开统一的自治区科技管理平台；</a:t>
            </a:r>
          </a:p>
          <a:p>
            <a:pPr indent="306388">
              <a:lnSpc>
                <a:spcPts val="3000"/>
              </a:lnSpc>
            </a:pPr>
            <a:r>
              <a:rPr lang="zh-CN" altLang="en-US" sz="2400" b="1">
                <a:solidFill>
                  <a:srgbClr val="000099"/>
                </a:solidFill>
                <a:latin typeface="宋体" pitchFamily="2" charset="-122"/>
                <a:sym typeface="仿宋_GB2312" pitchFamily="49" charset="-122"/>
              </a:rPr>
              <a:t> 整合统筹科技资源，强化科技计划顶层设计、分类资助，构建总体布局合理、功能定位清晰、地方特色鲜明的自治区科技计划体系。</a:t>
            </a:r>
          </a:p>
          <a:p>
            <a:pPr indent="306388">
              <a:lnSpc>
                <a:spcPts val="3000"/>
              </a:lnSpc>
            </a:pPr>
            <a:r>
              <a:rPr lang="zh-CN" altLang="en-US" sz="2400" b="1">
                <a:solidFill>
                  <a:srgbClr val="000099"/>
                </a:solidFill>
                <a:latin typeface="宋体" pitchFamily="2" charset="-122"/>
                <a:sym typeface="仿宋_GB2312" pitchFamily="49" charset="-122"/>
              </a:rPr>
              <a:t>（更加聚焦全区发展重大科技需求，更加符合科技创新规律，更加高效配置创新资源，更加突出企业技术创新主体地位，更加强化科技与经济紧密结合，最大限度地激发科研人员创新热情）</a:t>
            </a:r>
          </a:p>
        </p:txBody>
      </p:sp>
      <p:sp>
        <p:nvSpPr>
          <p:cNvPr id="4" name="文本框 17409"/>
          <p:cNvSpPr txBox="1">
            <a:spLocks noChangeArrowheads="1"/>
          </p:cNvSpPr>
          <p:nvPr/>
        </p:nvSpPr>
        <p:spPr bwMode="auto">
          <a:xfrm>
            <a:off x="958850" y="515938"/>
            <a:ext cx="7240588" cy="615950"/>
          </a:xfrm>
          <a:prstGeom prst="rect">
            <a:avLst/>
          </a:prstGeom>
          <a:noFill/>
          <a:ln>
            <a:noFill/>
          </a:ln>
        </p:spPr>
        <p:txBody>
          <a:bodyPr>
            <a:spAutoFit/>
          </a:bodyPr>
          <a:lstStyle>
            <a:lvl1pPr>
              <a:defRPr sz="3200">
                <a:solidFill>
                  <a:schemeClr val="tx1"/>
                </a:solidFill>
                <a:latin typeface="Arial" panose="020B0604020202020204" pitchFamily="34" charset="0"/>
                <a:ea typeface="黑体" panose="02010609060101010101" pitchFamily="49" charset="-122"/>
              </a:defRPr>
            </a:lvl1pPr>
            <a:lvl2pPr marL="742950" indent="-285750">
              <a:defRPr sz="3200">
                <a:solidFill>
                  <a:schemeClr val="tx1"/>
                </a:solidFill>
                <a:latin typeface="Arial" panose="020B0604020202020204" pitchFamily="34" charset="0"/>
                <a:ea typeface="黑体" panose="02010609060101010101" pitchFamily="49" charset="-122"/>
              </a:defRPr>
            </a:lvl2pPr>
            <a:lvl3pPr marL="1143000" indent="-228600">
              <a:defRPr sz="3200">
                <a:solidFill>
                  <a:schemeClr val="tx1"/>
                </a:solidFill>
                <a:latin typeface="Arial" panose="020B0604020202020204" pitchFamily="34" charset="0"/>
                <a:ea typeface="黑体" panose="02010609060101010101" pitchFamily="49" charset="-122"/>
              </a:defRPr>
            </a:lvl3pPr>
            <a:lvl4pPr marL="1600200" indent="-228600">
              <a:defRPr sz="3200">
                <a:solidFill>
                  <a:schemeClr val="tx1"/>
                </a:solidFill>
                <a:latin typeface="Arial" panose="020B0604020202020204" pitchFamily="34" charset="0"/>
                <a:ea typeface="黑体" panose="02010609060101010101" pitchFamily="49" charset="-122"/>
              </a:defRPr>
            </a:lvl4pPr>
            <a:lvl5pPr marL="2057400" indent="-228600">
              <a:defRPr sz="3200">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0"/>
              </a:spcAft>
              <a:defRPr sz="3200">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0"/>
              </a:spcAft>
              <a:defRPr sz="3200">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0"/>
              </a:spcAft>
              <a:defRPr sz="3200">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0"/>
              </a:spcAft>
              <a:defRPr sz="3200">
                <a:solidFill>
                  <a:schemeClr val="tx1"/>
                </a:solidFill>
                <a:latin typeface="Arial" panose="020B0604020202020204" pitchFamily="34" charset="0"/>
                <a:ea typeface="黑体" panose="02010609060101010101" pitchFamily="49" charset="-122"/>
              </a:defRPr>
            </a:lvl9pPr>
          </a:lstStyle>
          <a:p>
            <a:pPr>
              <a:defRPr/>
            </a:pPr>
            <a:r>
              <a:rPr lang="zh-CN" altLang="en-US" sz="3400" b="1" dirty="0" smtClean="0">
                <a:solidFill>
                  <a:srgbClr val="000099"/>
                </a:solidFill>
                <a:latin typeface="+mj-ea"/>
                <a:ea typeface="+mj-ea"/>
                <a:sym typeface="黑体" panose="02010609060101010101" pitchFamily="49" charset="-122"/>
              </a:rPr>
              <a:t>二、</a:t>
            </a:r>
            <a:r>
              <a:rPr lang="en-US" altLang="zh-CN" sz="3400" b="1" dirty="0" smtClean="0">
                <a:solidFill>
                  <a:srgbClr val="000099"/>
                </a:solidFill>
                <a:latin typeface="+mj-ea"/>
                <a:ea typeface="+mj-ea"/>
                <a:sym typeface="黑体" panose="02010609060101010101" pitchFamily="49" charset="-122"/>
              </a:rPr>
              <a:t>《</a:t>
            </a:r>
            <a:r>
              <a:rPr lang="zh-CN" altLang="en-US" sz="3400" b="1" dirty="0" smtClean="0">
                <a:solidFill>
                  <a:srgbClr val="000099"/>
                </a:solidFill>
                <a:latin typeface="+mj-ea"/>
                <a:ea typeface="+mj-ea"/>
                <a:sym typeface="黑体" panose="02010609060101010101" pitchFamily="49" charset="-122"/>
              </a:rPr>
              <a:t>实施方案</a:t>
            </a:r>
            <a:r>
              <a:rPr lang="en-US" altLang="zh-CN" sz="3400" b="1" dirty="0" smtClean="0">
                <a:solidFill>
                  <a:srgbClr val="000099"/>
                </a:solidFill>
                <a:latin typeface="+mj-ea"/>
                <a:ea typeface="+mj-ea"/>
                <a:sym typeface="黑体" panose="02010609060101010101" pitchFamily="49" charset="-122"/>
              </a:rPr>
              <a:t>》</a:t>
            </a:r>
            <a:r>
              <a:rPr lang="zh-CN" altLang="en-US" sz="3400" b="1" dirty="0" smtClean="0">
                <a:solidFill>
                  <a:srgbClr val="000099"/>
                </a:solidFill>
                <a:latin typeface="+mj-ea"/>
                <a:ea typeface="+mj-ea"/>
                <a:sym typeface="黑体" panose="02010609060101010101" pitchFamily="49" charset="-122"/>
              </a:rPr>
              <a:t>主要内容</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7876" name="矩形 1487875"/>
          <p:cNvSpPr/>
          <p:nvPr/>
        </p:nvSpPr>
        <p:spPr>
          <a:xfrm>
            <a:off x="1403350" y="620713"/>
            <a:ext cx="7272338" cy="7194550"/>
          </a:xfrm>
          <a:prstGeom prst="rect">
            <a:avLst/>
          </a:prstGeom>
          <a:noFill/>
          <a:ln w="9525">
            <a:noFill/>
            <a:miter/>
          </a:ln>
        </p:spPr>
        <p:txBody>
          <a:bodyPr>
            <a:spAutoFit/>
          </a:bodyPr>
          <a:lstStyle/>
          <a:p>
            <a:pPr>
              <a:lnSpc>
                <a:spcPct val="150000"/>
              </a:lnSpc>
              <a:buFont typeface="Arial" panose="020B0604020202020204" pitchFamily="34" charset="0"/>
              <a:buNone/>
              <a:defRPr/>
            </a:pPr>
            <a:r>
              <a:rPr lang="zh-CN" altLang="en-US" sz="3500" b="1" noProof="1">
                <a:solidFill>
                  <a:srgbClr val="000099"/>
                </a:solidFill>
                <a:effectLst>
                  <a:outerShdw blurRad="38100" dist="38100" dir="2700000" algn="tl">
                    <a:srgbClr val="C0C0C0"/>
                  </a:outerShdw>
                </a:effectLst>
                <a:latin typeface="+mj-ea"/>
                <a:ea typeface="+mj-ea"/>
                <a:cs typeface="黑体" panose="02010609060101010101" pitchFamily="49" charset="-122"/>
              </a:rPr>
              <a:t>  </a:t>
            </a:r>
            <a:r>
              <a:rPr lang="zh-CN" altLang="en-US" b="1" noProof="1">
                <a:solidFill>
                  <a:srgbClr val="000099"/>
                </a:solidFill>
                <a:latin typeface="+mj-ea"/>
                <a:ea typeface="+mj-ea"/>
                <a:cs typeface="黑体" panose="02010609060101010101" pitchFamily="49" charset="-122"/>
              </a:rPr>
              <a:t>第一部分  科技计划管理改革   </a:t>
            </a:r>
            <a:endParaRPr lang="zh-CN" altLang="zh-CN" b="1" noProof="1">
              <a:solidFill>
                <a:srgbClr val="000099"/>
              </a:solidFill>
              <a:latin typeface="+mj-ea"/>
              <a:ea typeface="+mj-ea"/>
              <a:cs typeface="黑体" panose="02010609060101010101" pitchFamily="49" charset="-122"/>
            </a:endParaRPr>
          </a:p>
          <a:p>
            <a:pPr>
              <a:lnSpc>
                <a:spcPct val="150000"/>
              </a:lnSpc>
              <a:buFont typeface="Arial" panose="020B0604020202020204" pitchFamily="34" charset="0"/>
              <a:buNone/>
              <a:defRPr/>
            </a:pPr>
            <a:r>
              <a:rPr lang="zh-CN" altLang="zh-CN" sz="3500" b="1" noProof="1">
                <a:solidFill>
                  <a:srgbClr val="000099"/>
                </a:solidFill>
                <a:latin typeface="黑体" panose="02010609060101010101" pitchFamily="49" charset="-122"/>
                <a:ea typeface="仿宋" panose="02010609060101010101" pitchFamily="49" charset="-122"/>
                <a:cs typeface="黑体" panose="02010609060101010101" pitchFamily="49" charset="-122"/>
              </a:rPr>
              <a:t>      </a:t>
            </a:r>
            <a:r>
              <a:rPr lang="zh-CN" altLang="en-US" sz="2800" b="1" noProof="1">
                <a:latin typeface="宋体" panose="02010600030101010101" pitchFamily="2" charset="-122"/>
                <a:ea typeface="仿宋" panose="02010609060101010101" pitchFamily="49" charset="-122"/>
                <a:cs typeface="黑体" panose="02010609060101010101" pitchFamily="49" charset="-122"/>
              </a:rPr>
              <a:t>国家科技计划管理改革进展</a:t>
            </a:r>
          </a:p>
          <a:p>
            <a:pPr>
              <a:lnSpc>
                <a:spcPct val="150000"/>
              </a:lnSpc>
              <a:buFont typeface="Arial" panose="020B0604020202020204" pitchFamily="34" charset="0"/>
              <a:buNone/>
              <a:defRPr/>
            </a:pPr>
            <a:r>
              <a:rPr lang="zh-CN" altLang="en-US" sz="2800" b="1" noProof="1">
                <a:latin typeface="宋体" panose="02010600030101010101" pitchFamily="2" charset="-122"/>
                <a:ea typeface="仿宋" panose="02010609060101010101" pitchFamily="49" charset="-122"/>
                <a:cs typeface="黑体" panose="02010609060101010101" pitchFamily="49" charset="-122"/>
              </a:rPr>
              <a:t>       自治区科技计划管理改革进展</a:t>
            </a:r>
          </a:p>
          <a:p>
            <a:pPr>
              <a:lnSpc>
                <a:spcPct val="150000"/>
              </a:lnSpc>
              <a:spcBef>
                <a:spcPts val="1200"/>
              </a:spcBef>
              <a:buFont typeface="Arial" panose="020B0604020202020204" pitchFamily="34" charset="0"/>
              <a:buNone/>
              <a:defRPr/>
            </a:pPr>
            <a:r>
              <a:rPr lang="zh-CN" altLang="en-US" sz="3500" b="1" noProof="1">
                <a:solidFill>
                  <a:srgbClr val="000099"/>
                </a:solidFill>
                <a:latin typeface="黑体" panose="02010609060101010101" pitchFamily="49" charset="-122"/>
                <a:ea typeface="仿宋" panose="02010609060101010101" pitchFamily="49" charset="-122"/>
                <a:cs typeface="黑体" panose="02010609060101010101" pitchFamily="49" charset="-122"/>
              </a:rPr>
              <a:t>　</a:t>
            </a:r>
            <a:r>
              <a:rPr lang="zh-CN" altLang="en-US" b="1" noProof="1">
                <a:solidFill>
                  <a:srgbClr val="000099"/>
                </a:solidFill>
                <a:effectLst>
                  <a:outerShdw blurRad="38100" dist="38100" dir="2700000" algn="tl">
                    <a:srgbClr val="C0C0C0"/>
                  </a:outerShdw>
                </a:effectLst>
                <a:latin typeface="+mj-ea"/>
                <a:ea typeface="+mj-ea"/>
                <a:cs typeface="黑体" panose="02010609060101010101" pitchFamily="49" charset="-122"/>
              </a:rPr>
              <a:t>第二部分　科技计划项目管理  </a:t>
            </a:r>
            <a:endParaRPr lang="zh-CN" altLang="zh-CN" b="1" noProof="1">
              <a:solidFill>
                <a:srgbClr val="000099"/>
              </a:solidFill>
              <a:effectLst>
                <a:outerShdw blurRad="38100" dist="38100" dir="2700000" algn="tl">
                  <a:srgbClr val="C0C0C0"/>
                </a:outerShdw>
              </a:effectLst>
              <a:latin typeface="+mj-ea"/>
              <a:ea typeface="+mj-ea"/>
              <a:cs typeface="黑体" panose="02010609060101010101" pitchFamily="49" charset="-122"/>
            </a:endParaRPr>
          </a:p>
          <a:p>
            <a:pPr>
              <a:lnSpc>
                <a:spcPct val="150000"/>
              </a:lnSpc>
              <a:buFont typeface="Arial" panose="020B0604020202020204" pitchFamily="34" charset="0"/>
              <a:buNone/>
              <a:defRPr/>
            </a:pPr>
            <a:r>
              <a:rPr lang="zh-CN" altLang="zh-CN" sz="3500" b="1" noProof="1">
                <a:solidFill>
                  <a:srgbClr val="000099"/>
                </a:solidFill>
                <a:latin typeface="黑体" panose="02010609060101010101" pitchFamily="49" charset="-122"/>
                <a:ea typeface="仿宋" panose="02010609060101010101" pitchFamily="49" charset="-122"/>
                <a:cs typeface="黑体" panose="02010609060101010101" pitchFamily="49" charset="-122"/>
              </a:rPr>
              <a:t>      </a:t>
            </a:r>
            <a:r>
              <a:rPr lang="zh-CN" altLang="en-US" sz="2800" b="1" noProof="1">
                <a:latin typeface="宋体" panose="02010600030101010101" pitchFamily="2" charset="-122"/>
                <a:ea typeface="仿宋" panose="02010609060101010101" pitchFamily="49" charset="-122"/>
                <a:cs typeface="黑体" panose="02010609060101010101" pitchFamily="49" charset="-122"/>
              </a:rPr>
              <a:t>科技计划项目的概念与项目分类</a:t>
            </a:r>
          </a:p>
          <a:p>
            <a:pPr>
              <a:lnSpc>
                <a:spcPct val="150000"/>
              </a:lnSpc>
              <a:buFont typeface="Arial" panose="020B0604020202020204" pitchFamily="34" charset="0"/>
              <a:buNone/>
              <a:defRPr/>
            </a:pPr>
            <a:r>
              <a:rPr lang="zh-CN" altLang="en-US" sz="2800" b="1" noProof="1">
                <a:latin typeface="宋体" panose="02010600030101010101" pitchFamily="2" charset="-122"/>
                <a:ea typeface="仿宋" panose="02010609060101010101" pitchFamily="49" charset="-122"/>
                <a:cs typeface="黑体" panose="02010609060101010101" pitchFamily="49" charset="-122"/>
              </a:rPr>
              <a:t>        广西科技计划项目管理</a:t>
            </a:r>
          </a:p>
          <a:p>
            <a:pPr>
              <a:lnSpc>
                <a:spcPct val="150000"/>
              </a:lnSpc>
              <a:buFont typeface="Arial" panose="020B0604020202020204" pitchFamily="34" charset="0"/>
              <a:buNone/>
              <a:defRPr/>
            </a:pPr>
            <a:endParaRPr lang="zh-CN" altLang="en-US" sz="3500" b="1" noProof="1">
              <a:solidFill>
                <a:srgbClr val="000099"/>
              </a:solidFill>
              <a:latin typeface="黑体" panose="02010609060101010101" pitchFamily="49" charset="-122"/>
              <a:ea typeface="仿宋" panose="02010609060101010101" pitchFamily="49" charset="-122"/>
              <a:cs typeface="黑体" panose="02010609060101010101" pitchFamily="49" charset="-122"/>
            </a:endParaRPr>
          </a:p>
          <a:p>
            <a:pPr>
              <a:lnSpc>
                <a:spcPct val="150000"/>
              </a:lnSpc>
              <a:buFont typeface="Arial" panose="020B0604020202020204" pitchFamily="34" charset="0"/>
              <a:buNone/>
              <a:defRPr/>
            </a:pPr>
            <a:r>
              <a:rPr lang="zh-CN" altLang="en-US" sz="3500" b="1" noProof="1">
                <a:solidFill>
                  <a:srgbClr val="000099"/>
                </a:solidFill>
                <a:latin typeface="仿宋" panose="02010609060101010101" pitchFamily="49" charset="-122"/>
                <a:ea typeface="仿宋" panose="02010609060101010101" pitchFamily="49" charset="-122"/>
                <a:cs typeface="黑体" panose="02010609060101010101" pitchFamily="49" charset="-122"/>
              </a:rPr>
              <a:t>　</a:t>
            </a:r>
          </a:p>
          <a:p>
            <a:pPr>
              <a:lnSpc>
                <a:spcPct val="150000"/>
              </a:lnSpc>
              <a:buFont typeface="Arial" panose="020B0604020202020204" pitchFamily="34" charset="0"/>
              <a:buNone/>
              <a:defRPr/>
            </a:pPr>
            <a:r>
              <a:rPr lang="zh-CN" altLang="en-US" sz="3500" b="1" noProof="1">
                <a:solidFill>
                  <a:srgbClr val="000099"/>
                </a:solidFill>
                <a:latin typeface="仿宋" panose="02010609060101010101" pitchFamily="49" charset="-122"/>
                <a:ea typeface="仿宋" panose="02010609060101010101" pitchFamily="49" charset="-122"/>
                <a:cs typeface="黑体" panose="02010609060101010101" pitchFamily="49" charset="-122"/>
              </a:rPr>
              <a:t>  　</a:t>
            </a:r>
          </a:p>
        </p:txBody>
      </p:sp>
      <p:sp>
        <p:nvSpPr>
          <p:cNvPr id="15363" name="灯片编号占位符 2"/>
          <p:cNvSpPr>
            <a:spLocks noGrp="1" noChangeArrowheads="1"/>
          </p:cNvSpPr>
          <p:nvPr>
            <p:ph type="sldNum" sz="quarter" idx="12"/>
          </p:nvPr>
        </p:nvSpPr>
        <p:spPr bwMode="auto">
          <a:xfrm>
            <a:off x="7010400" y="6254750"/>
            <a:ext cx="2133600" cy="476250"/>
          </a:xfrm>
          <a:noFill/>
          <a:ln>
            <a:miter lim="800000"/>
            <a:headEnd/>
            <a:tailEnd/>
          </a:ln>
        </p:spPr>
        <p:txBody>
          <a:bodyPr wrap="square" tIns="45720" bIns="45720" numCol="1" anchorCtr="0" compatLnSpc="1">
            <a:prstTxWarp prst="textNoShape">
              <a:avLst/>
            </a:prstTxWarp>
          </a:bodyPr>
          <a:lstStyle/>
          <a:p>
            <a:fld id="{90ECB80F-58DC-4A59-8F5F-2ED344CDB43E}" type="slidenum">
              <a:rPr lang="zh-CN" altLang="en-US" smtClean="0"/>
              <a:pPr/>
              <a:t>2</a:t>
            </a:fld>
            <a:endParaRPr lang="zh-CN" altLang="en-US" smtClean="0"/>
          </a:p>
        </p:txBody>
      </p:sp>
    </p:spTree>
    <p:custDataLst>
      <p:tags r:id="rId1"/>
    </p:custData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文本框 19458"/>
          <p:cNvSpPr txBox="1">
            <a:spLocks noChangeArrowheads="1"/>
          </p:cNvSpPr>
          <p:nvPr/>
        </p:nvSpPr>
        <p:spPr bwMode="auto">
          <a:xfrm>
            <a:off x="531813" y="404813"/>
            <a:ext cx="8094662" cy="4646612"/>
          </a:xfrm>
          <a:prstGeom prst="rect">
            <a:avLst/>
          </a:prstGeom>
          <a:noFill/>
          <a:ln>
            <a:noFill/>
          </a:ln>
        </p:spPr>
        <p:txBody>
          <a:bodyPr>
            <a:spAutoFit/>
          </a:bodyPr>
          <a:lstStyle>
            <a:lvl1pPr indent="306705">
              <a:defRPr sz="3200">
                <a:solidFill>
                  <a:schemeClr val="tx1"/>
                </a:solidFill>
                <a:latin typeface="Arial" panose="020B0604020202020204" pitchFamily="34" charset="0"/>
                <a:ea typeface="黑体" panose="02010609060101010101" pitchFamily="49" charset="-122"/>
              </a:defRPr>
            </a:lvl1pPr>
            <a:lvl2pPr marL="742950" indent="-285750">
              <a:defRPr sz="3200">
                <a:solidFill>
                  <a:schemeClr val="tx1"/>
                </a:solidFill>
                <a:latin typeface="Arial" panose="020B0604020202020204" pitchFamily="34" charset="0"/>
                <a:ea typeface="黑体" panose="02010609060101010101" pitchFamily="49" charset="-122"/>
              </a:defRPr>
            </a:lvl2pPr>
            <a:lvl3pPr marL="1143000" indent="-228600">
              <a:defRPr sz="3200">
                <a:solidFill>
                  <a:schemeClr val="tx1"/>
                </a:solidFill>
                <a:latin typeface="Arial" panose="020B0604020202020204" pitchFamily="34" charset="0"/>
                <a:ea typeface="黑体" panose="02010609060101010101" pitchFamily="49" charset="-122"/>
              </a:defRPr>
            </a:lvl3pPr>
            <a:lvl4pPr marL="1600200" indent="-228600">
              <a:defRPr sz="3200">
                <a:solidFill>
                  <a:schemeClr val="tx1"/>
                </a:solidFill>
                <a:latin typeface="Arial" panose="020B0604020202020204" pitchFamily="34" charset="0"/>
                <a:ea typeface="黑体" panose="02010609060101010101" pitchFamily="49" charset="-122"/>
              </a:defRPr>
            </a:lvl4pPr>
            <a:lvl5pPr marL="2057400" indent="-228600">
              <a:defRPr sz="3200">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0"/>
              </a:spcAft>
              <a:defRPr sz="3200">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0"/>
              </a:spcAft>
              <a:defRPr sz="3200">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0"/>
              </a:spcAft>
              <a:defRPr sz="3200">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0"/>
              </a:spcAft>
              <a:defRPr sz="3200">
                <a:solidFill>
                  <a:schemeClr val="tx1"/>
                </a:solidFill>
                <a:latin typeface="Arial" panose="020B0604020202020204" pitchFamily="34" charset="0"/>
                <a:ea typeface="黑体" panose="02010609060101010101" pitchFamily="49" charset="-122"/>
              </a:defRPr>
            </a:lvl9pPr>
          </a:lstStyle>
          <a:p>
            <a:pPr>
              <a:defRPr/>
            </a:pPr>
            <a:r>
              <a:rPr lang="zh-CN" altLang="en-US" sz="2800" b="1" dirty="0" smtClean="0">
                <a:solidFill>
                  <a:srgbClr val="000099"/>
                </a:solidFill>
                <a:latin typeface="+mn-ea"/>
                <a:ea typeface="+mn-ea"/>
                <a:sym typeface="仿宋_GB2312" pitchFamily="49" charset="-122"/>
              </a:rPr>
              <a:t>（二）优化整合成新的5大专项</a:t>
            </a:r>
          </a:p>
          <a:p>
            <a:pPr>
              <a:defRPr/>
            </a:pPr>
            <a:r>
              <a:rPr lang="zh-CN" altLang="en-US" sz="2800" b="1" dirty="0" smtClean="0">
                <a:solidFill>
                  <a:srgbClr val="000099"/>
                </a:solidFill>
                <a:effectLst>
                  <a:outerShdw blurRad="38100" dist="38100" dir="2700000" algn="tl">
                    <a:srgbClr val="000000"/>
                  </a:outerShdw>
                </a:effectLst>
                <a:latin typeface="+mn-ea"/>
                <a:ea typeface="+mn-ea"/>
                <a:sym typeface="仿宋_GB2312" pitchFamily="49" charset="-122"/>
              </a:rPr>
              <a:t>  </a:t>
            </a:r>
            <a:r>
              <a:rPr lang="zh-CN" altLang="en-US" sz="2800" b="1" dirty="0" smtClean="0">
                <a:solidFill>
                  <a:srgbClr val="000099"/>
                </a:solidFill>
                <a:latin typeface="+mn-ea"/>
                <a:ea typeface="+mn-ea"/>
                <a:sym typeface="仿宋_GB2312" pitchFamily="49" charset="-122"/>
              </a:rPr>
              <a:t> </a:t>
            </a:r>
            <a:r>
              <a:rPr lang="zh-CN" altLang="en-US" sz="2400" b="1" dirty="0" smtClean="0">
                <a:solidFill>
                  <a:srgbClr val="000099"/>
                </a:solidFill>
                <a:latin typeface="宋体" panose="02010600030101010101" pitchFamily="2" charset="-122"/>
                <a:ea typeface="宋体" panose="02010600030101010101" pitchFamily="2" charset="-122"/>
                <a:sym typeface="仿宋_GB2312" pitchFamily="49" charset="-122"/>
              </a:rPr>
              <a:t>重构计划体系，明确各类科技计划功能、定位和边界。解决重复交叉、科技资源配置“碎片化”的问题。</a:t>
            </a:r>
            <a:endParaRPr lang="en-US" altLang="zh-CN" sz="2400" b="1" dirty="0" smtClean="0">
              <a:solidFill>
                <a:srgbClr val="000099"/>
              </a:solidFill>
              <a:latin typeface="宋体" panose="02010600030101010101" pitchFamily="2" charset="-122"/>
              <a:ea typeface="宋体" panose="02010600030101010101" pitchFamily="2" charset="-122"/>
              <a:sym typeface="仿宋_GB2312" pitchFamily="49" charset="-122"/>
            </a:endParaRPr>
          </a:p>
          <a:p>
            <a:pPr>
              <a:defRPr/>
            </a:pPr>
            <a:r>
              <a:rPr lang="en-US" altLang="zh-CN" sz="2400" b="1" dirty="0">
                <a:solidFill>
                  <a:srgbClr val="000099"/>
                </a:solidFill>
                <a:latin typeface="宋体" panose="02010600030101010101" pitchFamily="2" charset="-122"/>
                <a:ea typeface="宋体" panose="02010600030101010101" pitchFamily="2" charset="-122"/>
                <a:sym typeface="仿宋_GB2312" pitchFamily="49" charset="-122"/>
              </a:rPr>
              <a:t> </a:t>
            </a:r>
            <a:r>
              <a:rPr lang="en-US" altLang="zh-CN" sz="2400" b="1" dirty="0" smtClean="0">
                <a:solidFill>
                  <a:srgbClr val="000099"/>
                </a:solidFill>
                <a:latin typeface="宋体" panose="02010600030101010101" pitchFamily="2" charset="-122"/>
                <a:ea typeface="宋体" panose="02010600030101010101" pitchFamily="2" charset="-122"/>
                <a:sym typeface="仿宋_GB2312" pitchFamily="49" charset="-122"/>
              </a:rPr>
              <a:t>  </a:t>
            </a:r>
            <a:r>
              <a:rPr lang="zh-CN" altLang="en-US" sz="2400" b="1" dirty="0" smtClean="0">
                <a:solidFill>
                  <a:srgbClr val="000099"/>
                </a:solidFill>
                <a:latin typeface="宋体" panose="02010600030101010101" pitchFamily="2" charset="-122"/>
                <a:ea typeface="宋体" panose="02010600030101010101" pitchFamily="2" charset="-122"/>
                <a:sym typeface="仿宋_GB2312" pitchFamily="49" charset="-122"/>
              </a:rPr>
              <a:t>通过撤、并、转等方式进行合理归并，整合形成新的五类科技计划。</a:t>
            </a:r>
            <a:r>
              <a:rPr lang="zh-CN" altLang="en-US" sz="2800" b="1" dirty="0">
                <a:solidFill>
                  <a:srgbClr val="000099"/>
                </a:solidFill>
                <a:latin typeface="宋体" panose="02010600030101010101" pitchFamily="2" charset="-122"/>
                <a:ea typeface="宋体" panose="02010600030101010101" pitchFamily="2" charset="-122"/>
                <a:sym typeface="仿宋_GB2312" pitchFamily="49" charset="-122"/>
              </a:rPr>
              <a:t> </a:t>
            </a:r>
            <a:endParaRPr lang="en-US" altLang="zh-CN" sz="2800" b="1" dirty="0" smtClean="0">
              <a:solidFill>
                <a:srgbClr val="000099"/>
              </a:solidFill>
              <a:latin typeface="宋体" panose="02010600030101010101" pitchFamily="2" charset="-122"/>
              <a:ea typeface="宋体" panose="02010600030101010101" pitchFamily="2" charset="-122"/>
              <a:sym typeface="仿宋_GB2312" pitchFamily="49" charset="-122"/>
            </a:endParaRPr>
          </a:p>
          <a:p>
            <a:pPr>
              <a:defRPr/>
            </a:pPr>
            <a:r>
              <a:rPr lang="zh-CN" altLang="en-US" sz="2800" b="1" dirty="0" smtClean="0">
                <a:solidFill>
                  <a:srgbClr val="000099"/>
                </a:solidFill>
                <a:latin typeface="+mn-ea"/>
                <a:ea typeface="+mn-ea"/>
                <a:sym typeface="仿宋_GB2312" pitchFamily="49" charset="-122"/>
              </a:rPr>
              <a:t>  </a:t>
            </a:r>
            <a:endParaRPr lang="en-US" altLang="zh-CN" sz="2800" b="1" dirty="0" smtClean="0">
              <a:solidFill>
                <a:srgbClr val="000099"/>
              </a:solidFill>
              <a:latin typeface="+mn-ea"/>
              <a:ea typeface="+mn-ea"/>
              <a:sym typeface="仿宋_GB2312" pitchFamily="49" charset="-122"/>
            </a:endParaRPr>
          </a:p>
          <a:p>
            <a:pPr>
              <a:defRPr/>
            </a:pPr>
            <a:r>
              <a:rPr lang="en-US" altLang="zh-CN" sz="2800" b="1" dirty="0">
                <a:solidFill>
                  <a:srgbClr val="000099"/>
                </a:solidFill>
                <a:latin typeface="+mn-ea"/>
                <a:ea typeface="+mn-ea"/>
                <a:sym typeface="仿宋_GB2312" pitchFamily="49" charset="-122"/>
              </a:rPr>
              <a:t> </a:t>
            </a:r>
            <a:r>
              <a:rPr lang="en-US" altLang="zh-CN" sz="2800" b="1" dirty="0" smtClean="0">
                <a:solidFill>
                  <a:srgbClr val="000099"/>
                </a:solidFill>
                <a:latin typeface="+mn-ea"/>
                <a:ea typeface="+mn-ea"/>
                <a:sym typeface="仿宋_GB2312" pitchFamily="49" charset="-122"/>
              </a:rPr>
              <a:t>  </a:t>
            </a:r>
            <a:r>
              <a:rPr lang="zh-CN" altLang="en-US" sz="2400" b="1" dirty="0" smtClean="0">
                <a:solidFill>
                  <a:srgbClr val="000099"/>
                </a:solidFill>
                <a:latin typeface="+mn-ea"/>
                <a:ea typeface="+mn-ea"/>
                <a:sym typeface="仿宋_GB2312" pitchFamily="49" charset="-122"/>
              </a:rPr>
              <a:t>1．设立</a:t>
            </a:r>
            <a:r>
              <a:rPr lang="zh-CN" altLang="en-US" sz="2400" b="1" dirty="0">
                <a:solidFill>
                  <a:srgbClr val="000099"/>
                </a:solidFill>
                <a:latin typeface="+mn-ea"/>
                <a:ea typeface="+mn-ea"/>
                <a:sym typeface="仿宋_GB2312" pitchFamily="49" charset="-122"/>
              </a:rPr>
              <a:t>广西自然科学基金:</a:t>
            </a:r>
          </a:p>
          <a:p>
            <a:pPr>
              <a:lnSpc>
                <a:spcPct val="150000"/>
              </a:lnSpc>
              <a:defRPr/>
            </a:pPr>
            <a:r>
              <a:rPr lang="zh-CN" altLang="en-US" sz="2400" b="1" dirty="0">
                <a:solidFill>
                  <a:srgbClr val="000099"/>
                </a:solidFill>
                <a:latin typeface="+mn-ea"/>
                <a:ea typeface="+mn-ea"/>
                <a:sym typeface="仿宋_GB2312" pitchFamily="49" charset="-122"/>
              </a:rPr>
              <a:t>   </a:t>
            </a:r>
            <a:r>
              <a:rPr lang="zh-CN" altLang="en-US" sz="2400" b="1" dirty="0">
                <a:solidFill>
                  <a:srgbClr val="000099"/>
                </a:solidFill>
                <a:latin typeface="宋体" panose="02010600030101010101" pitchFamily="2" charset="-122"/>
                <a:ea typeface="宋体" panose="02010600030101010101" pitchFamily="2" charset="-122"/>
                <a:sym typeface="仿宋_GB2312" pitchFamily="49" charset="-122"/>
              </a:rPr>
              <a:t>归并相关专项资金，整合为广西自然科学基金，主要资助区内高校和区直科研机构的基础研究、科学前沿探索，增强原始创新能力。</a:t>
            </a:r>
            <a:endParaRPr lang="zh-CN" altLang="en-US" sz="2400" b="1" dirty="0" smtClean="0">
              <a:solidFill>
                <a:srgbClr val="000099"/>
              </a:solidFill>
              <a:latin typeface="宋体" panose="02010600030101010101" pitchFamily="2" charset="-122"/>
              <a:ea typeface="宋体" panose="02010600030101010101" pitchFamily="2" charset="-122"/>
              <a:sym typeface="仿宋_GB2312" pitchFamily="49"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文本框 21506"/>
          <p:cNvSpPr txBox="1">
            <a:spLocks noChangeArrowheads="1"/>
          </p:cNvSpPr>
          <p:nvPr/>
        </p:nvSpPr>
        <p:spPr bwMode="auto">
          <a:xfrm>
            <a:off x="395288" y="260350"/>
            <a:ext cx="8094662" cy="5262563"/>
          </a:xfrm>
          <a:prstGeom prst="rect">
            <a:avLst/>
          </a:prstGeom>
          <a:noFill/>
          <a:ln w="9525">
            <a:noFill/>
            <a:miter lim="800000"/>
          </a:ln>
        </p:spPr>
        <p:txBody>
          <a:bodyPr>
            <a:spAutoFit/>
          </a:bodyPr>
          <a:lstStyle/>
          <a:p>
            <a:pPr indent="306705">
              <a:lnSpc>
                <a:spcPct val="150000"/>
              </a:lnSpc>
              <a:defRPr/>
            </a:pPr>
            <a:r>
              <a:rPr lang="zh-CN" altLang="en-US" sz="2400" b="1" dirty="0">
                <a:solidFill>
                  <a:srgbClr val="000099"/>
                </a:solidFill>
                <a:latin typeface="仿宋" panose="02010609060101010101" pitchFamily="49" charset="-122"/>
                <a:ea typeface="仿宋" panose="02010609060101010101" pitchFamily="49" charset="-122"/>
                <a:sym typeface="仿宋_GB2312" pitchFamily="49" charset="-122"/>
              </a:rPr>
              <a:t>    </a:t>
            </a:r>
            <a:r>
              <a:rPr lang="zh-CN" altLang="en-US" sz="2400" b="1" dirty="0">
                <a:solidFill>
                  <a:srgbClr val="000099"/>
                </a:solidFill>
                <a:latin typeface="+mn-ea"/>
                <a:ea typeface="+mn-ea"/>
                <a:sym typeface="仿宋_GB2312" pitchFamily="49" charset="-122"/>
              </a:rPr>
              <a:t>2．设立广西科技重大专项:</a:t>
            </a:r>
          </a:p>
          <a:p>
            <a:pPr indent="306705">
              <a:lnSpc>
                <a:spcPct val="150000"/>
              </a:lnSpc>
              <a:defRPr/>
            </a:pPr>
            <a:r>
              <a:rPr lang="zh-CN" altLang="en-US" sz="2400" b="1" dirty="0">
                <a:solidFill>
                  <a:srgbClr val="000099"/>
                </a:solidFill>
                <a:latin typeface="+mn-ea"/>
                <a:ea typeface="+mn-ea"/>
                <a:sym typeface="仿宋_GB2312" pitchFamily="49" charset="-122"/>
              </a:rPr>
              <a:t>  </a:t>
            </a:r>
            <a:r>
              <a:rPr lang="zh-CN" altLang="en-US" sz="2400" b="1" dirty="0">
                <a:solidFill>
                  <a:srgbClr val="000099"/>
                </a:solidFill>
                <a:latin typeface="宋体" panose="02010600030101010101" pitchFamily="2" charset="-122"/>
                <a:sym typeface="仿宋_GB2312" pitchFamily="49" charset="-122"/>
              </a:rPr>
              <a:t>整合相关专项资金，重点支持以企业为主体、产学研联合的集成度高、关联度大、带动性强的重大科技项目。</a:t>
            </a:r>
            <a:endParaRPr lang="en-US" altLang="zh-CN" sz="2400" b="1" dirty="0">
              <a:solidFill>
                <a:srgbClr val="000099"/>
              </a:solidFill>
              <a:latin typeface="宋体" panose="02010600030101010101" pitchFamily="2" charset="-122"/>
              <a:sym typeface="仿宋_GB2312" pitchFamily="49" charset="-122"/>
            </a:endParaRPr>
          </a:p>
          <a:p>
            <a:pPr indent="306705">
              <a:lnSpc>
                <a:spcPct val="150000"/>
              </a:lnSpc>
              <a:defRPr/>
            </a:pPr>
            <a:r>
              <a:rPr lang="zh-CN" altLang="en-US" sz="2800" b="1" dirty="0">
                <a:solidFill>
                  <a:srgbClr val="000099"/>
                </a:solidFill>
                <a:latin typeface="+mn-ea"/>
                <a:ea typeface="+mn-ea"/>
                <a:sym typeface="仿宋_GB2312" pitchFamily="49" charset="-122"/>
              </a:rPr>
              <a:t> </a:t>
            </a:r>
            <a:endParaRPr lang="en-US" altLang="zh-CN" sz="2800" b="1" dirty="0">
              <a:solidFill>
                <a:srgbClr val="000099"/>
              </a:solidFill>
              <a:latin typeface="+mn-ea"/>
              <a:ea typeface="+mn-ea"/>
              <a:sym typeface="仿宋_GB2312" pitchFamily="49" charset="-122"/>
            </a:endParaRPr>
          </a:p>
          <a:p>
            <a:pPr indent="306705">
              <a:lnSpc>
                <a:spcPct val="150000"/>
              </a:lnSpc>
              <a:defRPr/>
            </a:pPr>
            <a:r>
              <a:rPr lang="en-US" altLang="zh-CN" sz="2800" b="1" dirty="0">
                <a:solidFill>
                  <a:srgbClr val="000099"/>
                </a:solidFill>
                <a:latin typeface="+mn-ea"/>
                <a:ea typeface="+mn-ea"/>
                <a:sym typeface="仿宋_GB2312" pitchFamily="49" charset="-122"/>
              </a:rPr>
              <a:t>   </a:t>
            </a:r>
            <a:r>
              <a:rPr lang="zh-CN" altLang="en-US" sz="2400" b="1" dirty="0">
                <a:solidFill>
                  <a:srgbClr val="000099"/>
                </a:solidFill>
                <a:latin typeface="+mn-ea"/>
                <a:ea typeface="+mn-ea"/>
                <a:sym typeface="仿宋_GB2312" pitchFamily="49" charset="-122"/>
              </a:rPr>
              <a:t>3．设立广西重点研发计划:</a:t>
            </a:r>
          </a:p>
          <a:p>
            <a:pPr indent="306705">
              <a:lnSpc>
                <a:spcPct val="150000"/>
              </a:lnSpc>
              <a:defRPr/>
            </a:pPr>
            <a:r>
              <a:rPr lang="zh-CN" altLang="en-US" sz="2400" b="1" dirty="0">
                <a:solidFill>
                  <a:srgbClr val="000099"/>
                </a:solidFill>
                <a:latin typeface="+mn-ea"/>
                <a:ea typeface="+mn-ea"/>
                <a:sym typeface="仿宋_GB2312" pitchFamily="49" charset="-122"/>
              </a:rPr>
              <a:t>  </a:t>
            </a:r>
            <a:r>
              <a:rPr lang="zh-CN" altLang="en-US" sz="2400" b="1" dirty="0">
                <a:solidFill>
                  <a:srgbClr val="000099"/>
                </a:solidFill>
                <a:latin typeface="宋体" panose="02010600030101010101" pitchFamily="2" charset="-122"/>
                <a:sym typeface="仿宋_GB2312" pitchFamily="49" charset="-122"/>
              </a:rPr>
              <a:t>整合归并相关科技计划资金,聚焦我区国民经济与社会发展的重点公共需求和民生科技优先领域，针对事关国计民生的农业、工业、能源资源、生态环境、公共安全、卫生健康等领域的重大社会公益性研究。</a:t>
            </a: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文本框 23554"/>
          <p:cNvSpPr txBox="1">
            <a:spLocks noChangeArrowheads="1"/>
          </p:cNvSpPr>
          <p:nvPr/>
        </p:nvSpPr>
        <p:spPr bwMode="auto">
          <a:xfrm>
            <a:off x="250825" y="115888"/>
            <a:ext cx="8548688" cy="6770687"/>
          </a:xfrm>
          <a:prstGeom prst="rect">
            <a:avLst/>
          </a:prstGeom>
          <a:noFill/>
          <a:ln>
            <a:noFill/>
          </a:ln>
        </p:spPr>
        <p:txBody>
          <a:bodyPr>
            <a:spAutoFit/>
          </a:bodyPr>
          <a:lstStyle/>
          <a:p>
            <a:pPr indent="306388"/>
            <a:r>
              <a:rPr lang="zh-CN" altLang="en-US" sz="2800" b="1">
                <a:solidFill>
                  <a:srgbClr val="000099"/>
                </a:solidFill>
                <a:effectLst>
                  <a:outerShdw blurRad="38100" dist="38100" dir="2700000" algn="tl">
                    <a:srgbClr val="C0C0C0"/>
                  </a:outerShdw>
                </a:effectLst>
                <a:latin typeface="仿宋" pitchFamily="49" charset="-122"/>
                <a:ea typeface="仿宋" pitchFamily="49" charset="-122"/>
                <a:sym typeface="仿宋_GB2312" pitchFamily="49" charset="-122"/>
              </a:rPr>
              <a:t> </a:t>
            </a:r>
          </a:p>
          <a:p>
            <a:pPr indent="306388"/>
            <a:r>
              <a:rPr lang="zh-CN" altLang="en-US" sz="2800" b="1">
                <a:solidFill>
                  <a:srgbClr val="000099"/>
                </a:solidFill>
                <a:latin typeface="黑体" pitchFamily="49" charset="-122"/>
                <a:ea typeface="黑体" pitchFamily="49" charset="-122"/>
                <a:sym typeface="仿宋_GB2312" pitchFamily="49" charset="-122"/>
              </a:rPr>
              <a:t>    </a:t>
            </a:r>
            <a:r>
              <a:rPr lang="zh-CN" altLang="en-US" sz="2400" b="1">
                <a:solidFill>
                  <a:srgbClr val="000099"/>
                </a:solidFill>
                <a:latin typeface="黑体" pitchFamily="49" charset="-122"/>
                <a:ea typeface="黑体" pitchFamily="49" charset="-122"/>
                <a:sym typeface="仿宋_GB2312" pitchFamily="49" charset="-122"/>
              </a:rPr>
              <a:t>4．设立广西技术创新引导专项（基金）: </a:t>
            </a:r>
          </a:p>
          <a:p>
            <a:pPr indent="306388">
              <a:lnSpc>
                <a:spcPct val="150000"/>
              </a:lnSpc>
            </a:pPr>
            <a:r>
              <a:rPr lang="zh-CN" altLang="en-US" sz="2400" b="1">
                <a:solidFill>
                  <a:srgbClr val="000099"/>
                </a:solidFill>
                <a:latin typeface="黑体" pitchFamily="49" charset="-122"/>
                <a:ea typeface="黑体" pitchFamily="49" charset="-122"/>
                <a:sym typeface="仿宋_GB2312" pitchFamily="49" charset="-122"/>
              </a:rPr>
              <a:t>  </a:t>
            </a:r>
            <a:r>
              <a:rPr lang="zh-CN" altLang="en-US" sz="2400" b="1">
                <a:solidFill>
                  <a:srgbClr val="000099"/>
                </a:solidFill>
                <a:latin typeface="宋体" pitchFamily="2" charset="-122"/>
                <a:sym typeface="仿宋_GB2312" pitchFamily="49" charset="-122"/>
              </a:rPr>
              <a:t>该类科技计划按照技术创新活动不同阶段的需求，通过财政资金的杠杆作用，运用市场机制引导社会资金和金融资本进入创新领域，以创业投资、风险补助、后补助、绩效奖励等政府引导的支持方式，促进科技成果转化和资本化、产业化。</a:t>
            </a:r>
            <a:endParaRPr lang="en-US" altLang="zh-CN" sz="2400" b="1">
              <a:solidFill>
                <a:srgbClr val="000099"/>
              </a:solidFill>
              <a:latin typeface="宋体" pitchFamily="2" charset="-122"/>
              <a:sym typeface="仿宋_GB2312" pitchFamily="49" charset="-122"/>
            </a:endParaRPr>
          </a:p>
          <a:p>
            <a:pPr indent="306388">
              <a:lnSpc>
                <a:spcPct val="150000"/>
              </a:lnSpc>
            </a:pPr>
            <a:r>
              <a:rPr lang="zh-CN" altLang="en-US" sz="2800" b="1">
                <a:solidFill>
                  <a:srgbClr val="000099"/>
                </a:solidFill>
                <a:latin typeface="黑体" pitchFamily="49" charset="-122"/>
                <a:ea typeface="黑体" pitchFamily="49" charset="-122"/>
                <a:sym typeface="仿宋_GB2312" pitchFamily="49" charset="-122"/>
              </a:rPr>
              <a:t> </a:t>
            </a:r>
            <a:endParaRPr lang="en-US" altLang="zh-CN" sz="2800" b="1">
              <a:solidFill>
                <a:srgbClr val="000099"/>
              </a:solidFill>
              <a:latin typeface="黑体" pitchFamily="49" charset="-122"/>
              <a:ea typeface="黑体" pitchFamily="49" charset="-122"/>
              <a:sym typeface="仿宋_GB2312" pitchFamily="49" charset="-122"/>
            </a:endParaRPr>
          </a:p>
          <a:p>
            <a:pPr indent="306388">
              <a:lnSpc>
                <a:spcPct val="150000"/>
              </a:lnSpc>
            </a:pPr>
            <a:r>
              <a:rPr lang="en-US" altLang="zh-CN" sz="2800" b="1">
                <a:solidFill>
                  <a:srgbClr val="000099"/>
                </a:solidFill>
                <a:latin typeface="黑体" pitchFamily="49" charset="-122"/>
                <a:ea typeface="黑体" pitchFamily="49" charset="-122"/>
                <a:sym typeface="仿宋_GB2312" pitchFamily="49" charset="-122"/>
              </a:rPr>
              <a:t>    </a:t>
            </a:r>
            <a:r>
              <a:rPr lang="zh-CN" altLang="en-US" sz="2400" b="1">
                <a:solidFill>
                  <a:srgbClr val="000099"/>
                </a:solidFill>
                <a:latin typeface="黑体" pitchFamily="49" charset="-122"/>
                <a:ea typeface="黑体" pitchFamily="49" charset="-122"/>
                <a:sym typeface="仿宋_GB2312" pitchFamily="49" charset="-122"/>
              </a:rPr>
              <a:t>5．设立广西科技基地和人才专项:</a:t>
            </a:r>
          </a:p>
          <a:p>
            <a:pPr indent="306388">
              <a:lnSpc>
                <a:spcPct val="150000"/>
              </a:lnSpc>
            </a:pPr>
            <a:r>
              <a:rPr lang="zh-CN" altLang="en-US" sz="2400" b="1">
                <a:solidFill>
                  <a:srgbClr val="000099"/>
                </a:solidFill>
                <a:latin typeface="黑体" pitchFamily="49" charset="-122"/>
                <a:ea typeface="黑体" pitchFamily="49" charset="-122"/>
                <a:sym typeface="仿宋_GB2312" pitchFamily="49" charset="-122"/>
              </a:rPr>
              <a:t>  </a:t>
            </a:r>
            <a:r>
              <a:rPr lang="zh-CN" altLang="en-US" sz="2400" b="1">
                <a:solidFill>
                  <a:srgbClr val="000099"/>
                </a:solidFill>
                <a:latin typeface="宋体" pitchFamily="2" charset="-122"/>
                <a:sym typeface="仿宋_GB2312" pitchFamily="49" charset="-122"/>
              </a:rPr>
              <a:t>对各部门管理的人才和团队建设专项资金进行合理归并，支持科技创新基地建设和能力提升，促进科技资源开放共享，支持创新人才和优秀团队，提高科技创新的条件保障能力</a:t>
            </a:r>
            <a:r>
              <a:rPr lang="zh-CN" altLang="en-US" sz="2800" b="1">
                <a:solidFill>
                  <a:srgbClr val="000099"/>
                </a:solidFill>
                <a:latin typeface="宋体" pitchFamily="2" charset="-122"/>
                <a:sym typeface="仿宋_GB2312" pitchFamily="49" charset="-122"/>
              </a:rPr>
              <a:t>。</a:t>
            </a:r>
            <a:endParaRPr lang="en-US" altLang="zh-CN" sz="2800" b="1">
              <a:solidFill>
                <a:srgbClr val="000099"/>
              </a:solidFill>
              <a:latin typeface="宋体" pitchFamily="2" charset="-122"/>
              <a:sym typeface="仿宋_GB2312" pitchFamily="49" charset="-122"/>
            </a:endParaRPr>
          </a:p>
          <a:p>
            <a:pPr indent="306388">
              <a:lnSpc>
                <a:spcPct val="150000"/>
              </a:lnSpc>
            </a:pPr>
            <a:endParaRPr lang="zh-CN" altLang="en-US" sz="2400" b="1">
              <a:solidFill>
                <a:srgbClr val="000099"/>
              </a:solidFill>
              <a:latin typeface="仿宋" pitchFamily="49" charset="-122"/>
              <a:ea typeface="仿宋" pitchFamily="49" charset="-122"/>
              <a:sym typeface="仿宋_GB2312" pitchFamily="49"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nvGraphicFramePr>
        <p:xfrm>
          <a:off x="571500" y="1214438"/>
          <a:ext cx="8143875" cy="5216527"/>
        </p:xfrm>
        <a:graphic>
          <a:graphicData uri="http://schemas.openxmlformats.org/drawingml/2006/table">
            <a:tbl>
              <a:tblPr/>
              <a:tblGrid>
                <a:gridCol w="4214813"/>
                <a:gridCol w="1714500"/>
                <a:gridCol w="2214562"/>
              </a:tblGrid>
              <a:tr h="1260475">
                <a:tc>
                  <a:txBody>
                    <a:bodyPr/>
                    <a:lstStyle/>
                    <a:p>
                      <a:pPr marL="0" marR="0" lvl="0" indent="0" algn="just" defTabSz="914400" rtl="0" eaLnBrk="1" fontAlgn="base" latinLnBrk="0" hangingPunct="1">
                        <a:lnSpc>
                          <a:spcPts val="2800"/>
                        </a:lnSpc>
                        <a:spcBef>
                          <a:spcPct val="0"/>
                        </a:spcBef>
                        <a:spcAft>
                          <a:spcPct val="0"/>
                        </a:spcAft>
                        <a:buClrTx/>
                        <a:buSzTx/>
                        <a:buFontTx/>
                        <a:buNone/>
                      </a:pPr>
                      <a:r>
                        <a:rPr kumimoji="0" lang="zh-CN" sz="2400" b="1" i="0" u="none" strike="noStrike" cap="none" normalizeH="0" baseline="0" dirty="0" smtClean="0">
                          <a:ln>
                            <a:noFill/>
                          </a:ln>
                          <a:solidFill>
                            <a:srgbClr val="000099"/>
                          </a:solidFill>
                          <a:effectLst/>
                          <a:latin typeface="黑体" panose="02010609060101010101" pitchFamily="49" charset="-122"/>
                          <a:ea typeface="宋体" panose="02010600030101010101" pitchFamily="2" charset="-122"/>
                        </a:rPr>
                        <a:t>科技计划（专项、基金）名称</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2800"/>
                        </a:lnSpc>
                        <a:spcBef>
                          <a:spcPct val="0"/>
                        </a:spcBef>
                        <a:spcAft>
                          <a:spcPct val="0"/>
                        </a:spcAft>
                        <a:buClrTx/>
                        <a:buSzTx/>
                        <a:buFontTx/>
                        <a:buNone/>
                      </a:pPr>
                      <a:r>
                        <a:rPr kumimoji="0" lang="zh-CN" sz="2400" b="1" i="0" u="none" strike="noStrike" cap="none" normalizeH="0" baseline="0" smtClean="0">
                          <a:ln>
                            <a:noFill/>
                          </a:ln>
                          <a:solidFill>
                            <a:srgbClr val="000099"/>
                          </a:solidFill>
                          <a:effectLst/>
                          <a:latin typeface="黑体" panose="02010609060101010101" pitchFamily="49" charset="-122"/>
                          <a:ea typeface="宋体" panose="02010600030101010101" pitchFamily="2" charset="-122"/>
                        </a:rPr>
                        <a:t>专项数（项）</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2800"/>
                        </a:lnSpc>
                        <a:spcBef>
                          <a:spcPct val="0"/>
                        </a:spcBef>
                        <a:spcAft>
                          <a:spcPct val="0"/>
                        </a:spcAft>
                        <a:buClrTx/>
                        <a:buSzTx/>
                        <a:buFontTx/>
                        <a:buNone/>
                      </a:pPr>
                      <a:r>
                        <a:rPr kumimoji="0" lang="en-US" altLang="zh-CN" sz="2400" b="1" i="0" u="none" strike="noStrike" cap="none" normalizeH="0" baseline="0" smtClean="0">
                          <a:ln>
                            <a:noFill/>
                          </a:ln>
                          <a:solidFill>
                            <a:srgbClr val="000099"/>
                          </a:solidFill>
                          <a:effectLst/>
                          <a:latin typeface="黑体" panose="02010609060101010101" pitchFamily="49" charset="-122"/>
                          <a:ea typeface="宋体" panose="02010600030101010101" pitchFamily="2" charset="-122"/>
                        </a:rPr>
                        <a:t>2015</a:t>
                      </a:r>
                      <a:r>
                        <a:rPr kumimoji="0" lang="zh-CN" sz="2400" b="1" i="0" u="none" strike="noStrike" cap="none" normalizeH="0" baseline="0" smtClean="0">
                          <a:ln>
                            <a:noFill/>
                          </a:ln>
                          <a:solidFill>
                            <a:srgbClr val="000099"/>
                          </a:solidFill>
                          <a:effectLst/>
                          <a:latin typeface="黑体" panose="02010609060101010101" pitchFamily="49" charset="-122"/>
                          <a:ea typeface="宋体" panose="02010600030101010101" pitchFamily="2" charset="-122"/>
                        </a:rPr>
                        <a:t>年预算</a:t>
                      </a:r>
                      <a:r>
                        <a:rPr kumimoji="0" lang="zh-CN" altLang="en-US" sz="2400" b="1" i="0" u="none" strike="noStrike" cap="none" normalizeH="0" baseline="0" smtClean="0">
                          <a:ln>
                            <a:noFill/>
                          </a:ln>
                          <a:solidFill>
                            <a:srgbClr val="000099"/>
                          </a:solidFill>
                          <a:effectLst/>
                          <a:latin typeface="黑体" panose="02010609060101010101" pitchFamily="49" charset="-122"/>
                          <a:ea typeface="宋体" panose="02010600030101010101" pitchFamily="2" charset="-122"/>
                        </a:rPr>
                        <a:t>经费</a:t>
                      </a:r>
                      <a:r>
                        <a:rPr kumimoji="0" lang="en-US" altLang="zh-CN" sz="2400" b="1" i="0" u="none" strike="noStrike" cap="none" normalizeH="0" baseline="0" smtClean="0">
                          <a:ln>
                            <a:noFill/>
                          </a:ln>
                          <a:solidFill>
                            <a:srgbClr val="000099"/>
                          </a:solidFill>
                          <a:effectLst/>
                          <a:latin typeface="黑体" panose="02010609060101010101" pitchFamily="49" charset="-122"/>
                          <a:ea typeface="宋体" panose="02010600030101010101" pitchFamily="2" charset="-122"/>
                        </a:rPr>
                        <a:t>(</a:t>
                      </a:r>
                      <a:r>
                        <a:rPr kumimoji="0" lang="zh-CN" sz="2400" b="1" i="0" u="none" strike="noStrike" cap="none" normalizeH="0" baseline="0" smtClean="0">
                          <a:ln>
                            <a:noFill/>
                          </a:ln>
                          <a:solidFill>
                            <a:srgbClr val="000099"/>
                          </a:solidFill>
                          <a:effectLst/>
                          <a:latin typeface="黑体" panose="02010609060101010101" pitchFamily="49" charset="-122"/>
                          <a:ea typeface="宋体" panose="02010600030101010101" pitchFamily="2" charset="-122"/>
                        </a:rPr>
                        <a:t>万元</a:t>
                      </a:r>
                      <a:r>
                        <a:rPr kumimoji="0" lang="en-US" altLang="zh-CN" sz="2400" b="1" i="0" u="none" strike="noStrike" cap="none" normalizeH="0" baseline="0" smtClean="0">
                          <a:ln>
                            <a:noFill/>
                          </a:ln>
                          <a:solidFill>
                            <a:srgbClr val="000099"/>
                          </a:solidFill>
                          <a:effectLst/>
                          <a:latin typeface="黑体" panose="02010609060101010101" pitchFamily="49" charset="-122"/>
                          <a:ea typeface="宋体" panose="02010600030101010101" pitchFamily="2" charset="-122"/>
                        </a:rPr>
                        <a:t>)</a:t>
                      </a:r>
                      <a:endParaRPr kumimoji="0" lang="zh-CN" altLang="zh-CN" sz="2400" b="1" i="0" u="none" strike="noStrike" cap="none" normalizeH="0" baseline="0" smtClean="0">
                        <a:ln>
                          <a:noFill/>
                        </a:ln>
                        <a:solidFill>
                          <a:srgbClr val="000099"/>
                        </a:solidFill>
                        <a:effectLst/>
                        <a:latin typeface="黑体" panose="02010609060101010101" pitchFamily="49" charset="-122"/>
                        <a:ea typeface="宋体" panose="02010600030101010101" pitchFamily="2" charset="-122"/>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30238">
                <a:tc>
                  <a:txBody>
                    <a:bodyPr/>
                    <a:lstStyle/>
                    <a:p>
                      <a:pPr marL="0" marR="0" lvl="0" indent="0" algn="l" defTabSz="914400" rtl="0" eaLnBrk="1" fontAlgn="base" latinLnBrk="0" hangingPunct="1">
                        <a:lnSpc>
                          <a:spcPts val="2800"/>
                        </a:lnSpc>
                        <a:spcBef>
                          <a:spcPct val="0"/>
                        </a:spcBef>
                        <a:spcAft>
                          <a:spcPct val="0"/>
                        </a:spcAft>
                        <a:buClrTx/>
                        <a:buSzTx/>
                        <a:buFontTx/>
                        <a:buNone/>
                      </a:pPr>
                      <a:r>
                        <a:rPr kumimoji="0" lang="zh-CN" sz="2400" b="1" i="0" u="none" strike="noStrike" cap="none" normalizeH="0" baseline="0" dirty="0" smtClean="0">
                          <a:ln>
                            <a:noFill/>
                          </a:ln>
                          <a:solidFill>
                            <a:srgbClr val="000099"/>
                          </a:solidFill>
                          <a:effectLst/>
                          <a:latin typeface="黑体" panose="02010609060101010101" pitchFamily="49" charset="-122"/>
                          <a:ea typeface="宋体" panose="02010600030101010101" pitchFamily="2" charset="-122"/>
                        </a:rPr>
                        <a:t>一、广西自然科学基金</a:t>
                      </a:r>
                      <a:endParaRPr kumimoji="0" lang="zh-CN" sz="2400" b="1" i="0" u="none" strike="noStrike" cap="none" normalizeH="0" baseline="0" dirty="0" smtClean="0">
                        <a:ln>
                          <a:noFill/>
                        </a:ln>
                        <a:solidFill>
                          <a:srgbClr val="000099"/>
                        </a:solidFill>
                        <a:effectLst/>
                        <a:latin typeface="黑体" panose="02010609060101010101" pitchFamily="49" charset="-122"/>
                        <a:ea typeface="黑体" panose="02010609060101010101" pitchFamily="49" charset="-122"/>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2800"/>
                        </a:lnSpc>
                        <a:spcBef>
                          <a:spcPct val="0"/>
                        </a:spcBef>
                        <a:spcAft>
                          <a:spcPct val="0"/>
                        </a:spcAft>
                        <a:buClrTx/>
                        <a:buSzTx/>
                        <a:buFontTx/>
                        <a:buNone/>
                      </a:pPr>
                      <a:r>
                        <a:rPr kumimoji="0" lang="en-US" altLang="zh-CN" sz="2400" b="1" i="0" u="none" strike="noStrike" cap="none" normalizeH="0" baseline="0" smtClean="0">
                          <a:ln>
                            <a:noFill/>
                          </a:ln>
                          <a:solidFill>
                            <a:srgbClr val="000099"/>
                          </a:solidFill>
                          <a:effectLst/>
                          <a:latin typeface="黑体" panose="02010609060101010101" pitchFamily="49" charset="-122"/>
                          <a:ea typeface="宋体" panose="02010600030101010101" pitchFamily="2" charset="-122"/>
                        </a:rPr>
                        <a:t>1</a:t>
                      </a:r>
                      <a:endParaRPr kumimoji="0" lang="zh-CN" altLang="zh-CN" sz="2400" b="1" i="0" u="none" strike="noStrike" cap="none" normalizeH="0" baseline="0" smtClean="0">
                        <a:ln>
                          <a:noFill/>
                        </a:ln>
                        <a:solidFill>
                          <a:srgbClr val="000099"/>
                        </a:solidFill>
                        <a:effectLst/>
                        <a:latin typeface="黑体" panose="02010609060101010101" pitchFamily="49" charset="-122"/>
                        <a:ea typeface="宋体" panose="02010600030101010101" pitchFamily="2" charset="-122"/>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2800"/>
                        </a:lnSpc>
                        <a:spcBef>
                          <a:spcPct val="0"/>
                        </a:spcBef>
                        <a:spcAft>
                          <a:spcPct val="0"/>
                        </a:spcAft>
                        <a:buClrTx/>
                        <a:buSzTx/>
                        <a:buFontTx/>
                        <a:buNone/>
                      </a:pPr>
                      <a:r>
                        <a:rPr kumimoji="0" lang="en-US" altLang="zh-CN" sz="2400" b="1" i="0" u="none" strike="noStrike" cap="none" normalizeH="0" baseline="0" smtClean="0">
                          <a:ln>
                            <a:noFill/>
                          </a:ln>
                          <a:solidFill>
                            <a:srgbClr val="000099"/>
                          </a:solidFill>
                          <a:effectLst/>
                          <a:latin typeface="黑体" panose="02010609060101010101" pitchFamily="49" charset="-122"/>
                          <a:ea typeface="宋体" panose="02010600030101010101" pitchFamily="2" charset="-122"/>
                        </a:rPr>
                        <a:t>6500</a:t>
                      </a:r>
                      <a:endParaRPr kumimoji="0" lang="zh-CN" altLang="zh-CN" sz="2400" b="1" i="0" u="none" strike="noStrike" cap="none" normalizeH="0" baseline="0" smtClean="0">
                        <a:ln>
                          <a:noFill/>
                        </a:ln>
                        <a:solidFill>
                          <a:srgbClr val="000099"/>
                        </a:solidFill>
                        <a:effectLst/>
                        <a:latin typeface="黑体" panose="02010609060101010101" pitchFamily="49" charset="-122"/>
                        <a:ea typeface="宋体" panose="02010600030101010101" pitchFamily="2" charset="-122"/>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30238">
                <a:tc>
                  <a:txBody>
                    <a:bodyPr/>
                    <a:lstStyle/>
                    <a:p>
                      <a:pPr marL="0" marR="0" lvl="0" indent="0" algn="l" defTabSz="914400" rtl="0" eaLnBrk="1" fontAlgn="base" latinLnBrk="0" hangingPunct="1">
                        <a:lnSpc>
                          <a:spcPts val="2800"/>
                        </a:lnSpc>
                        <a:spcBef>
                          <a:spcPct val="0"/>
                        </a:spcBef>
                        <a:spcAft>
                          <a:spcPct val="0"/>
                        </a:spcAft>
                        <a:buClrTx/>
                        <a:buSzTx/>
                        <a:buFontTx/>
                        <a:buNone/>
                      </a:pPr>
                      <a:r>
                        <a:rPr kumimoji="0" lang="zh-CN" sz="2400" b="1" i="0" u="none" strike="noStrike" cap="none" normalizeH="0" baseline="0" smtClean="0">
                          <a:ln>
                            <a:noFill/>
                          </a:ln>
                          <a:solidFill>
                            <a:srgbClr val="000099"/>
                          </a:solidFill>
                          <a:effectLst/>
                          <a:latin typeface="黑体" panose="02010609060101010101" pitchFamily="49" charset="-122"/>
                          <a:ea typeface="宋体" panose="02010600030101010101" pitchFamily="2" charset="-122"/>
                        </a:rPr>
                        <a:t>二、广西科技重大专项</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2800"/>
                        </a:lnSpc>
                        <a:spcBef>
                          <a:spcPct val="0"/>
                        </a:spcBef>
                        <a:spcAft>
                          <a:spcPct val="0"/>
                        </a:spcAft>
                        <a:buClrTx/>
                        <a:buSzTx/>
                        <a:buFontTx/>
                        <a:buNone/>
                      </a:pPr>
                      <a:r>
                        <a:rPr kumimoji="0" lang="en-US" altLang="zh-CN" sz="2400" b="1" i="0" u="none" strike="noStrike" cap="none" normalizeH="0" baseline="0" smtClean="0">
                          <a:ln>
                            <a:noFill/>
                          </a:ln>
                          <a:solidFill>
                            <a:srgbClr val="000099"/>
                          </a:solidFill>
                          <a:effectLst/>
                          <a:latin typeface="黑体" panose="02010609060101010101" pitchFamily="49" charset="-122"/>
                          <a:ea typeface="宋体" panose="02010600030101010101" pitchFamily="2" charset="-122"/>
                        </a:rPr>
                        <a:t>10</a:t>
                      </a:r>
                      <a:endParaRPr kumimoji="0" lang="zh-CN" altLang="zh-CN" sz="2400" b="1" i="0" u="none" strike="noStrike" cap="none" normalizeH="0" baseline="0" smtClean="0">
                        <a:ln>
                          <a:noFill/>
                        </a:ln>
                        <a:solidFill>
                          <a:srgbClr val="000099"/>
                        </a:solidFill>
                        <a:effectLst/>
                        <a:latin typeface="黑体" panose="02010609060101010101" pitchFamily="49" charset="-122"/>
                        <a:ea typeface="宋体" panose="02010600030101010101" pitchFamily="2" charset="-122"/>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2800"/>
                        </a:lnSpc>
                        <a:spcBef>
                          <a:spcPct val="0"/>
                        </a:spcBef>
                        <a:spcAft>
                          <a:spcPct val="0"/>
                        </a:spcAft>
                        <a:buClrTx/>
                        <a:buSzTx/>
                        <a:buFontTx/>
                        <a:buNone/>
                      </a:pPr>
                      <a:r>
                        <a:rPr kumimoji="0" lang="en-US" altLang="zh-CN" sz="2400" b="1" i="0" u="none" strike="noStrike" cap="none" normalizeH="0" baseline="0" smtClean="0">
                          <a:ln>
                            <a:noFill/>
                          </a:ln>
                          <a:solidFill>
                            <a:srgbClr val="000099"/>
                          </a:solidFill>
                          <a:effectLst/>
                          <a:latin typeface="黑体" panose="02010609060101010101" pitchFamily="49" charset="-122"/>
                          <a:ea typeface="宋体" panose="02010600030101010101" pitchFamily="2" charset="-122"/>
                        </a:rPr>
                        <a:t>5640</a:t>
                      </a:r>
                      <a:endParaRPr kumimoji="0" lang="zh-CN" altLang="zh-CN" sz="2400" b="1" i="0" u="none" strike="noStrike" cap="none" normalizeH="0" baseline="0" smtClean="0">
                        <a:ln>
                          <a:noFill/>
                        </a:ln>
                        <a:solidFill>
                          <a:srgbClr val="000099"/>
                        </a:solidFill>
                        <a:effectLst/>
                        <a:latin typeface="黑体" panose="02010609060101010101" pitchFamily="49" charset="-122"/>
                        <a:ea typeface="宋体" panose="02010600030101010101" pitchFamily="2" charset="-122"/>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30238">
                <a:tc>
                  <a:txBody>
                    <a:bodyPr/>
                    <a:lstStyle/>
                    <a:p>
                      <a:pPr marL="0" marR="0" lvl="0" indent="0" algn="l" defTabSz="914400" rtl="0" eaLnBrk="1" fontAlgn="base" latinLnBrk="0" hangingPunct="1">
                        <a:lnSpc>
                          <a:spcPts val="2800"/>
                        </a:lnSpc>
                        <a:spcBef>
                          <a:spcPct val="0"/>
                        </a:spcBef>
                        <a:spcAft>
                          <a:spcPct val="0"/>
                        </a:spcAft>
                        <a:buClrTx/>
                        <a:buSzTx/>
                        <a:buFontTx/>
                        <a:buNone/>
                      </a:pPr>
                      <a:r>
                        <a:rPr kumimoji="0" lang="zh-CN" sz="2400" b="1" i="0" u="none" strike="noStrike" cap="none" normalizeH="0" baseline="0" smtClean="0">
                          <a:ln>
                            <a:noFill/>
                          </a:ln>
                          <a:solidFill>
                            <a:srgbClr val="000099"/>
                          </a:solidFill>
                          <a:effectLst/>
                          <a:latin typeface="黑体" panose="02010609060101010101" pitchFamily="49" charset="-122"/>
                          <a:ea typeface="宋体" panose="02010600030101010101" pitchFamily="2" charset="-122"/>
                        </a:rPr>
                        <a:t>三、广西重点研发计划</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2800"/>
                        </a:lnSpc>
                        <a:spcBef>
                          <a:spcPct val="0"/>
                        </a:spcBef>
                        <a:spcAft>
                          <a:spcPct val="0"/>
                        </a:spcAft>
                        <a:buClrTx/>
                        <a:buSzTx/>
                        <a:buFontTx/>
                        <a:buNone/>
                      </a:pPr>
                      <a:r>
                        <a:rPr kumimoji="0" lang="en-US" altLang="zh-CN" sz="2400" b="1" i="0" u="none" strike="noStrike" cap="none" normalizeH="0" baseline="0" smtClean="0">
                          <a:ln>
                            <a:noFill/>
                          </a:ln>
                          <a:solidFill>
                            <a:srgbClr val="000099"/>
                          </a:solidFill>
                          <a:effectLst/>
                          <a:latin typeface="黑体" panose="02010609060101010101" pitchFamily="49" charset="-122"/>
                          <a:ea typeface="宋体" panose="02010600030101010101" pitchFamily="2" charset="-122"/>
                        </a:rPr>
                        <a:t>56</a:t>
                      </a:r>
                      <a:endParaRPr kumimoji="0" lang="zh-CN" altLang="zh-CN" sz="2400" b="1" i="0" u="none" strike="noStrike" cap="none" normalizeH="0" baseline="0" smtClean="0">
                        <a:ln>
                          <a:noFill/>
                        </a:ln>
                        <a:solidFill>
                          <a:srgbClr val="000099"/>
                        </a:solidFill>
                        <a:effectLst/>
                        <a:latin typeface="黑体" panose="02010609060101010101" pitchFamily="49" charset="-122"/>
                        <a:ea typeface="宋体" panose="02010600030101010101" pitchFamily="2" charset="-122"/>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2800"/>
                        </a:lnSpc>
                        <a:spcBef>
                          <a:spcPct val="0"/>
                        </a:spcBef>
                        <a:spcAft>
                          <a:spcPct val="0"/>
                        </a:spcAft>
                        <a:buClrTx/>
                        <a:buSzTx/>
                        <a:buFontTx/>
                        <a:buNone/>
                      </a:pPr>
                      <a:r>
                        <a:rPr kumimoji="0" lang="en-US" altLang="zh-CN" sz="2400" b="1" i="0" u="none" strike="noStrike" cap="none" normalizeH="0" baseline="0" smtClean="0">
                          <a:ln>
                            <a:noFill/>
                          </a:ln>
                          <a:solidFill>
                            <a:srgbClr val="000099"/>
                          </a:solidFill>
                          <a:effectLst/>
                          <a:latin typeface="黑体" panose="02010609060101010101" pitchFamily="49" charset="-122"/>
                          <a:ea typeface="宋体" panose="02010600030101010101" pitchFamily="2" charset="-122"/>
                        </a:rPr>
                        <a:t>18198</a:t>
                      </a:r>
                      <a:endParaRPr kumimoji="0" lang="zh-CN" altLang="zh-CN" sz="2400" b="1" i="0" u="none" strike="noStrike" cap="none" normalizeH="0" baseline="0" smtClean="0">
                        <a:ln>
                          <a:noFill/>
                        </a:ln>
                        <a:solidFill>
                          <a:srgbClr val="000099"/>
                        </a:solidFill>
                        <a:effectLst/>
                        <a:latin typeface="黑体" panose="02010609060101010101" pitchFamily="49" charset="-122"/>
                        <a:ea typeface="宋体" panose="02010600030101010101" pitchFamily="2" charset="-122"/>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17550">
                <a:tc>
                  <a:txBody>
                    <a:bodyPr/>
                    <a:lstStyle/>
                    <a:p>
                      <a:pPr marL="0" marR="0" lvl="0" indent="0" algn="l" defTabSz="914400" rtl="0" eaLnBrk="1" fontAlgn="base" latinLnBrk="0" hangingPunct="1">
                        <a:lnSpc>
                          <a:spcPts val="2800"/>
                        </a:lnSpc>
                        <a:spcBef>
                          <a:spcPct val="0"/>
                        </a:spcBef>
                        <a:spcAft>
                          <a:spcPct val="0"/>
                        </a:spcAft>
                        <a:buClrTx/>
                        <a:buSzTx/>
                        <a:buFontTx/>
                        <a:buNone/>
                      </a:pPr>
                      <a:r>
                        <a:rPr kumimoji="0" lang="zh-CN" sz="2400" b="1" i="0" u="none" strike="noStrike" cap="none" normalizeH="0" baseline="0" smtClean="0">
                          <a:ln>
                            <a:noFill/>
                          </a:ln>
                          <a:solidFill>
                            <a:srgbClr val="000099"/>
                          </a:solidFill>
                          <a:effectLst/>
                          <a:latin typeface="黑体" panose="02010609060101010101" pitchFamily="49" charset="-122"/>
                          <a:ea typeface="宋体" panose="02010600030101010101" pitchFamily="2" charset="-122"/>
                        </a:rPr>
                        <a:t>四、广西技术创新引导专项</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2800"/>
                        </a:lnSpc>
                        <a:spcBef>
                          <a:spcPct val="0"/>
                        </a:spcBef>
                        <a:spcAft>
                          <a:spcPct val="0"/>
                        </a:spcAft>
                        <a:buClrTx/>
                        <a:buSzTx/>
                        <a:buFontTx/>
                        <a:buNone/>
                      </a:pPr>
                      <a:r>
                        <a:rPr kumimoji="0" lang="en-US" altLang="zh-CN" sz="2400" b="1" i="0" u="none" strike="noStrike" cap="none" normalizeH="0" baseline="0" smtClean="0">
                          <a:ln>
                            <a:noFill/>
                          </a:ln>
                          <a:solidFill>
                            <a:srgbClr val="000099"/>
                          </a:solidFill>
                          <a:effectLst/>
                          <a:latin typeface="黑体" panose="02010609060101010101" pitchFamily="49" charset="-122"/>
                          <a:ea typeface="宋体" panose="02010600030101010101" pitchFamily="2" charset="-122"/>
                        </a:rPr>
                        <a:t>28</a:t>
                      </a:r>
                      <a:endParaRPr kumimoji="0" lang="zh-CN" altLang="zh-CN" sz="2400" b="1" i="0" u="none" strike="noStrike" cap="none" normalizeH="0" baseline="0" smtClean="0">
                        <a:ln>
                          <a:noFill/>
                        </a:ln>
                        <a:solidFill>
                          <a:srgbClr val="000099"/>
                        </a:solidFill>
                        <a:effectLst/>
                        <a:latin typeface="黑体" panose="02010609060101010101" pitchFamily="49" charset="-122"/>
                        <a:ea typeface="宋体" panose="02010600030101010101" pitchFamily="2" charset="-122"/>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2800"/>
                        </a:lnSpc>
                        <a:spcBef>
                          <a:spcPct val="0"/>
                        </a:spcBef>
                        <a:spcAft>
                          <a:spcPct val="0"/>
                        </a:spcAft>
                        <a:buClrTx/>
                        <a:buSzTx/>
                        <a:buFontTx/>
                        <a:buNone/>
                      </a:pPr>
                      <a:r>
                        <a:rPr kumimoji="0" lang="en-US" altLang="zh-CN" sz="2400" b="1" i="0" u="none" strike="noStrike" cap="none" normalizeH="0" baseline="0" smtClean="0">
                          <a:ln>
                            <a:noFill/>
                          </a:ln>
                          <a:solidFill>
                            <a:srgbClr val="000099"/>
                          </a:solidFill>
                          <a:effectLst/>
                          <a:latin typeface="黑体" panose="02010609060101010101" pitchFamily="49" charset="-122"/>
                          <a:ea typeface="宋体" panose="02010600030101010101" pitchFamily="2" charset="-122"/>
                        </a:rPr>
                        <a:t>20040</a:t>
                      </a:r>
                      <a:endParaRPr kumimoji="0" lang="zh-CN" altLang="zh-CN" sz="2400" b="1" i="0" u="none" strike="noStrike" cap="none" normalizeH="0" baseline="0" smtClean="0">
                        <a:ln>
                          <a:noFill/>
                        </a:ln>
                        <a:solidFill>
                          <a:srgbClr val="000099"/>
                        </a:solidFill>
                        <a:effectLst/>
                        <a:latin typeface="黑体" panose="02010609060101010101" pitchFamily="49" charset="-122"/>
                        <a:ea typeface="宋体" panose="02010600030101010101" pitchFamily="2" charset="-122"/>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17550">
                <a:tc>
                  <a:txBody>
                    <a:bodyPr/>
                    <a:lstStyle/>
                    <a:p>
                      <a:pPr marL="0" marR="0" lvl="0" indent="0" algn="l" defTabSz="914400" rtl="0" eaLnBrk="1" fontAlgn="base" latinLnBrk="0" hangingPunct="1">
                        <a:lnSpc>
                          <a:spcPts val="2800"/>
                        </a:lnSpc>
                        <a:spcBef>
                          <a:spcPct val="0"/>
                        </a:spcBef>
                        <a:spcAft>
                          <a:spcPct val="0"/>
                        </a:spcAft>
                        <a:buClrTx/>
                        <a:buSzTx/>
                        <a:buFontTx/>
                        <a:buNone/>
                      </a:pPr>
                      <a:r>
                        <a:rPr kumimoji="0" lang="zh-CN" sz="2400" b="1" i="0" u="none" strike="noStrike" cap="none" normalizeH="0" baseline="0" smtClean="0">
                          <a:ln>
                            <a:noFill/>
                          </a:ln>
                          <a:solidFill>
                            <a:srgbClr val="000099"/>
                          </a:solidFill>
                          <a:effectLst/>
                          <a:latin typeface="黑体" panose="02010609060101010101" pitchFamily="49" charset="-122"/>
                          <a:ea typeface="宋体" panose="02010600030101010101" pitchFamily="2" charset="-122"/>
                        </a:rPr>
                        <a:t>五、广西科技基地和人才专项</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2800"/>
                        </a:lnSpc>
                        <a:spcBef>
                          <a:spcPct val="0"/>
                        </a:spcBef>
                        <a:spcAft>
                          <a:spcPct val="0"/>
                        </a:spcAft>
                        <a:buClrTx/>
                        <a:buSzTx/>
                        <a:buFontTx/>
                        <a:buNone/>
                      </a:pPr>
                      <a:r>
                        <a:rPr kumimoji="0" lang="en-US" altLang="zh-CN" sz="2400" b="1" i="0" u="none" strike="noStrike" cap="none" normalizeH="0" baseline="0" smtClean="0">
                          <a:ln>
                            <a:noFill/>
                          </a:ln>
                          <a:solidFill>
                            <a:srgbClr val="000099"/>
                          </a:solidFill>
                          <a:effectLst/>
                          <a:latin typeface="黑体" panose="02010609060101010101" pitchFamily="49" charset="-122"/>
                          <a:ea typeface="宋体" panose="02010600030101010101" pitchFamily="2" charset="-122"/>
                        </a:rPr>
                        <a:t>36</a:t>
                      </a:r>
                      <a:endParaRPr kumimoji="0" lang="zh-CN" altLang="zh-CN" sz="2400" b="1" i="0" u="none" strike="noStrike" cap="none" normalizeH="0" baseline="0" smtClean="0">
                        <a:ln>
                          <a:noFill/>
                        </a:ln>
                        <a:solidFill>
                          <a:srgbClr val="000099"/>
                        </a:solidFill>
                        <a:effectLst/>
                        <a:latin typeface="黑体" panose="02010609060101010101" pitchFamily="49" charset="-122"/>
                        <a:ea typeface="宋体" panose="02010600030101010101" pitchFamily="2" charset="-122"/>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2800"/>
                        </a:lnSpc>
                        <a:spcBef>
                          <a:spcPct val="0"/>
                        </a:spcBef>
                        <a:spcAft>
                          <a:spcPct val="0"/>
                        </a:spcAft>
                        <a:buClrTx/>
                        <a:buSzTx/>
                        <a:buFontTx/>
                        <a:buNone/>
                      </a:pPr>
                      <a:r>
                        <a:rPr kumimoji="0" lang="en-US" altLang="zh-CN" sz="2400" b="1" i="0" u="none" strike="noStrike" cap="none" normalizeH="0" baseline="0" smtClean="0">
                          <a:ln>
                            <a:noFill/>
                          </a:ln>
                          <a:solidFill>
                            <a:srgbClr val="000099"/>
                          </a:solidFill>
                          <a:effectLst/>
                          <a:latin typeface="黑体" panose="02010609060101010101" pitchFamily="49" charset="-122"/>
                          <a:ea typeface="宋体" panose="02010600030101010101" pitchFamily="2" charset="-122"/>
                        </a:rPr>
                        <a:t>31114</a:t>
                      </a:r>
                      <a:endParaRPr kumimoji="0" lang="zh-CN" altLang="zh-CN" sz="2400" b="1" i="0" u="none" strike="noStrike" cap="none" normalizeH="0" baseline="0" smtClean="0">
                        <a:ln>
                          <a:noFill/>
                        </a:ln>
                        <a:solidFill>
                          <a:srgbClr val="000099"/>
                        </a:solidFill>
                        <a:effectLst/>
                        <a:latin typeface="黑体" panose="02010609060101010101" pitchFamily="49" charset="-122"/>
                        <a:ea typeface="宋体" panose="02010600030101010101" pitchFamily="2" charset="-122"/>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30238">
                <a:tc>
                  <a:txBody>
                    <a:bodyPr/>
                    <a:lstStyle/>
                    <a:p>
                      <a:pPr marL="0" marR="0" lvl="0" indent="0" algn="l" defTabSz="914400" rtl="0" eaLnBrk="1" fontAlgn="base" latinLnBrk="0" hangingPunct="1">
                        <a:lnSpc>
                          <a:spcPts val="2800"/>
                        </a:lnSpc>
                        <a:spcBef>
                          <a:spcPct val="0"/>
                        </a:spcBef>
                        <a:spcAft>
                          <a:spcPct val="0"/>
                        </a:spcAft>
                        <a:buClrTx/>
                        <a:buSzTx/>
                        <a:buFontTx/>
                        <a:buNone/>
                      </a:pPr>
                      <a:r>
                        <a:rPr kumimoji="0" lang="zh-CN" sz="2400" b="1" i="0" u="none" strike="noStrike" cap="none" normalizeH="0" baseline="0" dirty="0" smtClean="0">
                          <a:ln>
                            <a:noFill/>
                          </a:ln>
                          <a:solidFill>
                            <a:srgbClr val="000099"/>
                          </a:solidFill>
                          <a:effectLst/>
                          <a:latin typeface="黑体" panose="02010609060101010101" pitchFamily="49" charset="-122"/>
                          <a:ea typeface="宋体" panose="02010600030101010101" pitchFamily="2" charset="-122"/>
                        </a:rPr>
                        <a:t>　</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2800"/>
                        </a:lnSpc>
                        <a:spcBef>
                          <a:spcPct val="0"/>
                        </a:spcBef>
                        <a:spcAft>
                          <a:spcPct val="0"/>
                        </a:spcAft>
                        <a:buClrTx/>
                        <a:buSzTx/>
                        <a:buFontTx/>
                        <a:buNone/>
                      </a:pPr>
                      <a:r>
                        <a:rPr kumimoji="0" lang="en-US" altLang="zh-CN" sz="2400" b="1" i="0" u="none" strike="noStrike" cap="none" normalizeH="0" baseline="0" smtClean="0">
                          <a:ln>
                            <a:noFill/>
                          </a:ln>
                          <a:solidFill>
                            <a:srgbClr val="000099"/>
                          </a:solidFill>
                          <a:effectLst/>
                          <a:latin typeface="黑体" panose="02010609060101010101" pitchFamily="49" charset="-122"/>
                          <a:ea typeface="宋体" panose="02010600030101010101" pitchFamily="2" charset="-122"/>
                        </a:rPr>
                        <a:t>131</a:t>
                      </a:r>
                      <a:endParaRPr kumimoji="0" lang="zh-CN" altLang="zh-CN" sz="2400" b="1" i="0" u="none" strike="noStrike" cap="none" normalizeH="0" baseline="0" smtClean="0">
                        <a:ln>
                          <a:noFill/>
                        </a:ln>
                        <a:solidFill>
                          <a:srgbClr val="000099"/>
                        </a:solidFill>
                        <a:effectLst/>
                        <a:latin typeface="黑体" panose="02010609060101010101" pitchFamily="49" charset="-122"/>
                        <a:ea typeface="宋体" panose="02010600030101010101" pitchFamily="2" charset="-122"/>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2800"/>
                        </a:lnSpc>
                        <a:spcBef>
                          <a:spcPct val="0"/>
                        </a:spcBef>
                        <a:spcAft>
                          <a:spcPct val="0"/>
                        </a:spcAft>
                        <a:buClrTx/>
                        <a:buSzTx/>
                        <a:buFontTx/>
                        <a:buNone/>
                      </a:pPr>
                      <a:r>
                        <a:rPr kumimoji="0" lang="en-US" altLang="zh-CN" sz="2400" b="1" i="0" u="none" strike="noStrike" cap="none" normalizeH="0" baseline="0" dirty="0" smtClean="0">
                          <a:ln>
                            <a:noFill/>
                          </a:ln>
                          <a:solidFill>
                            <a:srgbClr val="000099"/>
                          </a:solidFill>
                          <a:effectLst/>
                          <a:latin typeface="黑体" panose="02010609060101010101" pitchFamily="49" charset="-122"/>
                          <a:ea typeface="宋体" panose="02010600030101010101" pitchFamily="2" charset="-122"/>
                        </a:rPr>
                        <a:t>81492</a:t>
                      </a:r>
                      <a:endParaRPr kumimoji="0" lang="zh-CN" altLang="zh-CN" sz="2400" b="1" i="0" u="none" strike="noStrike" cap="none" normalizeH="0" baseline="0" dirty="0" smtClean="0">
                        <a:ln>
                          <a:noFill/>
                        </a:ln>
                        <a:solidFill>
                          <a:srgbClr val="000099"/>
                        </a:solidFill>
                        <a:effectLst/>
                        <a:latin typeface="黑体" panose="02010609060101010101" pitchFamily="49" charset="-122"/>
                        <a:ea typeface="宋体" panose="02010600030101010101" pitchFamily="2" charset="-122"/>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矩形 25601"/>
          <p:cNvSpPr>
            <a:spLocks noChangeArrowheads="1"/>
          </p:cNvSpPr>
          <p:nvPr/>
        </p:nvSpPr>
        <p:spPr bwMode="auto">
          <a:xfrm>
            <a:off x="2822575" y="5697538"/>
            <a:ext cx="3549650" cy="868362"/>
          </a:xfrm>
          <a:prstGeom prst="rect">
            <a:avLst/>
          </a:prstGeom>
          <a:solidFill>
            <a:srgbClr val="FFCC99"/>
          </a:solidFill>
          <a:ln w="9525">
            <a:solidFill>
              <a:schemeClr val="tx1"/>
            </a:solidFill>
            <a:miter lim="800000"/>
          </a:ln>
        </p:spPr>
        <p:txBody>
          <a:bodyPr/>
          <a:lstStyle>
            <a:lvl1pPr algn="just">
              <a:lnSpc>
                <a:spcPct val="110000"/>
              </a:lnSpc>
              <a:spcBef>
                <a:spcPts val="1800"/>
              </a:spcBef>
              <a:buClr>
                <a:schemeClr val="accent1"/>
              </a:buClr>
              <a:buSzPct val="130000"/>
              <a:buBlip>
                <a:blip r:embed="rId2"/>
              </a:buBlip>
              <a:defRPr sz="2400">
                <a:solidFill>
                  <a:srgbClr val="303030"/>
                </a:solidFill>
                <a:latin typeface="Arial" panose="020B0604020202020204" pitchFamily="34" charset="0"/>
                <a:ea typeface="黑体" panose="02010609060101010101" pitchFamily="49" charset="-122"/>
              </a:defRPr>
            </a:lvl1pPr>
            <a:lvl2pPr marL="742950" indent="-285750" algn="just" defTabSz="0">
              <a:lnSpc>
                <a:spcPct val="110000"/>
              </a:lnSpc>
              <a:buClr>
                <a:srgbClr val="303030"/>
              </a:buClr>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2pPr>
            <a:lvl3pPr marL="11430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3pPr>
            <a:lvl4pPr marL="16002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4pPr>
            <a:lvl5pPr marL="20574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5pPr>
            <a:lvl6pPr marL="25146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6pPr>
            <a:lvl7pPr marL="29718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7pPr>
            <a:lvl8pPr marL="34290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8pPr>
            <a:lvl9pPr marL="38862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9pPr>
          </a:lstStyle>
          <a:p>
            <a:pPr algn="l">
              <a:lnSpc>
                <a:spcPct val="100000"/>
              </a:lnSpc>
              <a:spcBef>
                <a:spcPct val="0"/>
              </a:spcBef>
              <a:buClrTx/>
              <a:buSzTx/>
              <a:buFontTx/>
              <a:buNone/>
              <a:defRPr/>
            </a:pPr>
            <a:endParaRPr lang="zh-CN" altLang="en-US" sz="3200" b="1" smtClean="0">
              <a:solidFill>
                <a:schemeClr val="bg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endParaRPr>
          </a:p>
        </p:txBody>
      </p:sp>
      <p:sp>
        <p:nvSpPr>
          <p:cNvPr id="63491" name="矩形 25602"/>
          <p:cNvSpPr>
            <a:spLocks noChangeArrowheads="1"/>
          </p:cNvSpPr>
          <p:nvPr/>
        </p:nvSpPr>
        <p:spPr bwMode="auto">
          <a:xfrm>
            <a:off x="3128963" y="1654175"/>
            <a:ext cx="3049587" cy="868363"/>
          </a:xfrm>
          <a:prstGeom prst="rect">
            <a:avLst/>
          </a:prstGeom>
          <a:solidFill>
            <a:srgbClr val="FFCC99"/>
          </a:solidFill>
          <a:ln w="9525">
            <a:solidFill>
              <a:schemeClr val="tx1"/>
            </a:solidFill>
            <a:bevel/>
          </a:ln>
        </p:spPr>
        <p:txBody>
          <a:bodyPr/>
          <a:lstStyle>
            <a:lvl1pPr algn="just">
              <a:lnSpc>
                <a:spcPct val="110000"/>
              </a:lnSpc>
              <a:spcBef>
                <a:spcPts val="1800"/>
              </a:spcBef>
              <a:buClr>
                <a:schemeClr val="accent1"/>
              </a:buClr>
              <a:buSzPct val="130000"/>
              <a:buBlip>
                <a:blip r:embed="rId2"/>
              </a:buBlip>
              <a:defRPr sz="2400">
                <a:solidFill>
                  <a:srgbClr val="303030"/>
                </a:solidFill>
                <a:latin typeface="Arial" panose="020B0604020202020204" pitchFamily="34" charset="0"/>
                <a:ea typeface="黑体" panose="02010609060101010101" pitchFamily="49" charset="-122"/>
              </a:defRPr>
            </a:lvl1pPr>
            <a:lvl2pPr marL="742950" indent="-285750" algn="just" defTabSz="0">
              <a:lnSpc>
                <a:spcPct val="110000"/>
              </a:lnSpc>
              <a:buClr>
                <a:srgbClr val="303030"/>
              </a:buClr>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2pPr>
            <a:lvl3pPr marL="11430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3pPr>
            <a:lvl4pPr marL="16002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4pPr>
            <a:lvl5pPr marL="20574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5pPr>
            <a:lvl6pPr marL="25146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6pPr>
            <a:lvl7pPr marL="29718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7pPr>
            <a:lvl8pPr marL="34290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8pPr>
            <a:lvl9pPr marL="38862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9pPr>
          </a:lstStyle>
          <a:p>
            <a:pPr algn="l">
              <a:lnSpc>
                <a:spcPct val="100000"/>
              </a:lnSpc>
              <a:spcBef>
                <a:spcPct val="0"/>
              </a:spcBef>
              <a:buClrTx/>
              <a:buSzTx/>
              <a:buFontTx/>
              <a:buNone/>
              <a:defRPr/>
            </a:pPr>
            <a:endParaRPr lang="zh-CN" altLang="en-US" sz="3200" b="1" smtClean="0">
              <a:solidFill>
                <a:schemeClr val="bg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endParaRPr>
          </a:p>
        </p:txBody>
      </p:sp>
      <p:sp>
        <p:nvSpPr>
          <p:cNvPr id="63492" name="矩形 25603"/>
          <p:cNvSpPr>
            <a:spLocks noChangeArrowheads="1"/>
          </p:cNvSpPr>
          <p:nvPr/>
        </p:nvSpPr>
        <p:spPr bwMode="auto">
          <a:xfrm>
            <a:off x="6372225" y="3130550"/>
            <a:ext cx="1633538" cy="2098675"/>
          </a:xfrm>
          <a:prstGeom prst="rect">
            <a:avLst/>
          </a:prstGeom>
          <a:solidFill>
            <a:schemeClr val="accent1"/>
          </a:solidFill>
          <a:ln w="9525">
            <a:solidFill>
              <a:schemeClr val="tx1"/>
            </a:solidFill>
            <a:bevel/>
          </a:ln>
        </p:spPr>
        <p:txBody>
          <a:bodyPr/>
          <a:lstStyle>
            <a:lvl1pPr algn="just">
              <a:lnSpc>
                <a:spcPct val="110000"/>
              </a:lnSpc>
              <a:spcBef>
                <a:spcPts val="1800"/>
              </a:spcBef>
              <a:buClr>
                <a:schemeClr val="accent1"/>
              </a:buClr>
              <a:buSzPct val="130000"/>
              <a:buBlip>
                <a:blip r:embed="rId2"/>
              </a:buBlip>
              <a:defRPr sz="2400">
                <a:solidFill>
                  <a:srgbClr val="303030"/>
                </a:solidFill>
                <a:latin typeface="Arial" panose="020B0604020202020204" pitchFamily="34" charset="0"/>
                <a:ea typeface="黑体" panose="02010609060101010101" pitchFamily="49" charset="-122"/>
              </a:defRPr>
            </a:lvl1pPr>
            <a:lvl2pPr marL="742950" indent="-285750" algn="just" defTabSz="0">
              <a:lnSpc>
                <a:spcPct val="110000"/>
              </a:lnSpc>
              <a:buClr>
                <a:srgbClr val="303030"/>
              </a:buClr>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2pPr>
            <a:lvl3pPr marL="11430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3pPr>
            <a:lvl4pPr marL="16002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4pPr>
            <a:lvl5pPr marL="20574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5pPr>
            <a:lvl6pPr marL="25146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6pPr>
            <a:lvl7pPr marL="29718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7pPr>
            <a:lvl8pPr marL="34290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8pPr>
            <a:lvl9pPr marL="38862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9pPr>
          </a:lstStyle>
          <a:p>
            <a:pPr algn="l">
              <a:lnSpc>
                <a:spcPct val="100000"/>
              </a:lnSpc>
              <a:spcBef>
                <a:spcPct val="0"/>
              </a:spcBef>
              <a:buClrTx/>
              <a:buSzTx/>
              <a:buFontTx/>
              <a:buNone/>
              <a:defRPr/>
            </a:pPr>
            <a:endParaRPr lang="zh-CN" altLang="en-US" sz="3200" b="1" smtClean="0">
              <a:solidFill>
                <a:schemeClr val="bg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endParaRPr>
          </a:p>
        </p:txBody>
      </p:sp>
      <p:sp>
        <p:nvSpPr>
          <p:cNvPr id="63493" name="矩形 25604"/>
          <p:cNvSpPr>
            <a:spLocks noChangeArrowheads="1"/>
          </p:cNvSpPr>
          <p:nvPr/>
        </p:nvSpPr>
        <p:spPr bwMode="auto">
          <a:xfrm>
            <a:off x="3530600" y="3130550"/>
            <a:ext cx="1633538" cy="2098675"/>
          </a:xfrm>
          <a:prstGeom prst="rect">
            <a:avLst/>
          </a:prstGeom>
          <a:solidFill>
            <a:schemeClr val="accent1"/>
          </a:solidFill>
          <a:ln w="9525">
            <a:solidFill>
              <a:schemeClr val="tx1"/>
            </a:solidFill>
            <a:bevel/>
          </a:ln>
        </p:spPr>
        <p:txBody>
          <a:bodyPr/>
          <a:lstStyle>
            <a:lvl1pPr algn="just">
              <a:lnSpc>
                <a:spcPct val="110000"/>
              </a:lnSpc>
              <a:spcBef>
                <a:spcPts val="1800"/>
              </a:spcBef>
              <a:buClr>
                <a:schemeClr val="accent1"/>
              </a:buClr>
              <a:buSzPct val="130000"/>
              <a:buBlip>
                <a:blip r:embed="rId2"/>
              </a:buBlip>
              <a:defRPr sz="2400">
                <a:solidFill>
                  <a:srgbClr val="303030"/>
                </a:solidFill>
                <a:latin typeface="Arial" panose="020B0604020202020204" pitchFamily="34" charset="0"/>
                <a:ea typeface="黑体" panose="02010609060101010101" pitchFamily="49" charset="-122"/>
              </a:defRPr>
            </a:lvl1pPr>
            <a:lvl2pPr marL="742950" indent="-285750" algn="just" defTabSz="0">
              <a:lnSpc>
                <a:spcPct val="110000"/>
              </a:lnSpc>
              <a:buClr>
                <a:srgbClr val="303030"/>
              </a:buClr>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2pPr>
            <a:lvl3pPr marL="11430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3pPr>
            <a:lvl4pPr marL="16002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4pPr>
            <a:lvl5pPr marL="20574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5pPr>
            <a:lvl6pPr marL="25146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6pPr>
            <a:lvl7pPr marL="29718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7pPr>
            <a:lvl8pPr marL="34290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8pPr>
            <a:lvl9pPr marL="38862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9pPr>
          </a:lstStyle>
          <a:p>
            <a:pPr algn="l">
              <a:lnSpc>
                <a:spcPct val="100000"/>
              </a:lnSpc>
              <a:spcBef>
                <a:spcPct val="0"/>
              </a:spcBef>
              <a:buClrTx/>
              <a:buSzTx/>
              <a:buFontTx/>
              <a:buNone/>
              <a:defRPr/>
            </a:pPr>
            <a:endParaRPr lang="zh-CN" altLang="en-US" sz="3200" b="1" smtClean="0">
              <a:solidFill>
                <a:schemeClr val="bg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endParaRPr>
          </a:p>
        </p:txBody>
      </p:sp>
      <p:sp>
        <p:nvSpPr>
          <p:cNvPr id="63494" name="矩形 25605"/>
          <p:cNvSpPr>
            <a:spLocks noChangeArrowheads="1"/>
          </p:cNvSpPr>
          <p:nvPr/>
        </p:nvSpPr>
        <p:spPr bwMode="auto">
          <a:xfrm>
            <a:off x="1190625" y="3130550"/>
            <a:ext cx="1631950" cy="2098675"/>
          </a:xfrm>
          <a:prstGeom prst="rect">
            <a:avLst/>
          </a:prstGeom>
          <a:solidFill>
            <a:schemeClr val="accent1"/>
          </a:solidFill>
          <a:ln w="9525">
            <a:solidFill>
              <a:schemeClr val="tx1"/>
            </a:solidFill>
            <a:miter lim="800000"/>
          </a:ln>
        </p:spPr>
        <p:txBody>
          <a:bodyPr/>
          <a:lstStyle>
            <a:lvl1pPr algn="just">
              <a:lnSpc>
                <a:spcPct val="110000"/>
              </a:lnSpc>
              <a:spcBef>
                <a:spcPts val="1800"/>
              </a:spcBef>
              <a:buClr>
                <a:schemeClr val="accent1"/>
              </a:buClr>
              <a:buSzPct val="130000"/>
              <a:buBlip>
                <a:blip r:embed="rId2"/>
              </a:buBlip>
              <a:defRPr sz="2400">
                <a:solidFill>
                  <a:srgbClr val="303030"/>
                </a:solidFill>
                <a:latin typeface="Arial" panose="020B0604020202020204" pitchFamily="34" charset="0"/>
                <a:ea typeface="黑体" panose="02010609060101010101" pitchFamily="49" charset="-122"/>
              </a:defRPr>
            </a:lvl1pPr>
            <a:lvl2pPr marL="742950" indent="-285750" algn="just" defTabSz="0">
              <a:lnSpc>
                <a:spcPct val="110000"/>
              </a:lnSpc>
              <a:buClr>
                <a:srgbClr val="303030"/>
              </a:buClr>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2pPr>
            <a:lvl3pPr marL="11430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3pPr>
            <a:lvl4pPr marL="16002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4pPr>
            <a:lvl5pPr marL="20574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5pPr>
            <a:lvl6pPr marL="25146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6pPr>
            <a:lvl7pPr marL="29718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7pPr>
            <a:lvl8pPr marL="34290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8pPr>
            <a:lvl9pPr marL="38862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9pPr>
          </a:lstStyle>
          <a:p>
            <a:pPr algn="l">
              <a:lnSpc>
                <a:spcPct val="100000"/>
              </a:lnSpc>
              <a:spcBef>
                <a:spcPct val="0"/>
              </a:spcBef>
              <a:buClrTx/>
              <a:buSzTx/>
              <a:buFontTx/>
              <a:buNone/>
              <a:defRPr/>
            </a:pPr>
            <a:endParaRPr lang="zh-CN" altLang="en-US" sz="3200" b="1" smtClean="0">
              <a:solidFill>
                <a:schemeClr val="bg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endParaRPr>
          </a:p>
        </p:txBody>
      </p:sp>
      <p:sp>
        <p:nvSpPr>
          <p:cNvPr id="43015" name="文本框 25607"/>
          <p:cNvSpPr txBox="1">
            <a:spLocks noChangeArrowheads="1"/>
          </p:cNvSpPr>
          <p:nvPr/>
        </p:nvSpPr>
        <p:spPr bwMode="auto">
          <a:xfrm>
            <a:off x="503238" y="581025"/>
            <a:ext cx="8094662" cy="661988"/>
          </a:xfrm>
          <a:prstGeom prst="rect">
            <a:avLst/>
          </a:prstGeom>
          <a:noFill/>
          <a:ln w="9525">
            <a:noFill/>
            <a:miter lim="800000"/>
          </a:ln>
        </p:spPr>
        <p:txBody>
          <a:bodyPr>
            <a:spAutoFit/>
          </a:bodyPr>
          <a:lstStyle/>
          <a:p>
            <a:pPr indent="306705">
              <a:lnSpc>
                <a:spcPct val="150000"/>
              </a:lnSpc>
              <a:defRPr/>
            </a:pPr>
            <a:r>
              <a:rPr lang="zh-CN" altLang="en-US" sz="2800" b="1" dirty="0">
                <a:solidFill>
                  <a:srgbClr val="000099"/>
                </a:solidFill>
                <a:latin typeface="+mj-ea"/>
                <a:ea typeface="+mj-ea"/>
                <a:sym typeface="仿宋_GB2312" pitchFamily="49" charset="-122"/>
              </a:rPr>
              <a:t>（三）建立公开统一的自治区科技管理平台  </a:t>
            </a:r>
          </a:p>
        </p:txBody>
      </p:sp>
      <p:sp>
        <p:nvSpPr>
          <p:cNvPr id="63497" name="文本框 25608"/>
          <p:cNvSpPr txBox="1">
            <a:spLocks noChangeArrowheads="1"/>
          </p:cNvSpPr>
          <p:nvPr/>
        </p:nvSpPr>
        <p:spPr bwMode="auto">
          <a:xfrm>
            <a:off x="3530600" y="1833563"/>
            <a:ext cx="2349500" cy="523875"/>
          </a:xfrm>
          <a:prstGeom prst="rect">
            <a:avLst/>
          </a:prstGeom>
          <a:noFill/>
          <a:ln>
            <a:noFill/>
          </a:ln>
        </p:spPr>
        <p:txBody>
          <a:bodyPr wrap="none">
            <a:spAutoFit/>
          </a:bodyPr>
          <a:lstStyle>
            <a:lvl1pPr algn="just">
              <a:lnSpc>
                <a:spcPct val="110000"/>
              </a:lnSpc>
              <a:spcBef>
                <a:spcPts val="1800"/>
              </a:spcBef>
              <a:buClr>
                <a:schemeClr val="accent1"/>
              </a:buClr>
              <a:buSzPct val="130000"/>
              <a:buBlip>
                <a:blip r:embed="rId2"/>
              </a:buBlip>
              <a:defRPr sz="2400">
                <a:solidFill>
                  <a:srgbClr val="303030"/>
                </a:solidFill>
                <a:latin typeface="Arial" panose="020B0604020202020204" pitchFamily="34" charset="0"/>
                <a:ea typeface="黑体" panose="02010609060101010101" pitchFamily="49" charset="-122"/>
              </a:defRPr>
            </a:lvl1pPr>
            <a:lvl2pPr marL="742950" indent="-285750" algn="just" defTabSz="0">
              <a:lnSpc>
                <a:spcPct val="110000"/>
              </a:lnSpc>
              <a:buClr>
                <a:srgbClr val="303030"/>
              </a:buClr>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2pPr>
            <a:lvl3pPr marL="11430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3pPr>
            <a:lvl4pPr marL="16002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4pPr>
            <a:lvl5pPr marL="20574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5pPr>
            <a:lvl6pPr marL="25146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6pPr>
            <a:lvl7pPr marL="29718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7pPr>
            <a:lvl8pPr marL="34290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8pPr>
            <a:lvl9pPr marL="38862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9pPr>
          </a:lstStyle>
          <a:p>
            <a:pPr algn="l">
              <a:lnSpc>
                <a:spcPct val="100000"/>
              </a:lnSpc>
              <a:spcBef>
                <a:spcPct val="0"/>
              </a:spcBef>
              <a:buClrTx/>
              <a:buSzTx/>
              <a:buFontTx/>
              <a:buNone/>
              <a:defRPr/>
            </a:pPr>
            <a:r>
              <a:rPr lang="zh-CN" altLang="en-US" sz="2800" b="1" dirty="0" smtClean="0">
                <a:solidFill>
                  <a:srgbClr val="0000FF"/>
                </a:solidFill>
                <a:effectLst>
                  <a:outerShdw blurRad="38100" dist="38100" dir="2700000" algn="tl">
                    <a:srgbClr val="000000">
                      <a:alpha val="43137"/>
                    </a:srgbClr>
                  </a:outerShdw>
                </a:effectLst>
                <a:latin typeface="+mj-ea"/>
                <a:ea typeface="+mj-ea"/>
                <a:sym typeface="仿宋_GB2312" pitchFamily="49" charset="-122"/>
              </a:rPr>
              <a:t>厅际联席会议</a:t>
            </a:r>
          </a:p>
        </p:txBody>
      </p:sp>
      <p:sp>
        <p:nvSpPr>
          <p:cNvPr id="63498" name="矩形 25609"/>
          <p:cNvSpPr>
            <a:spLocks noChangeArrowheads="1"/>
          </p:cNvSpPr>
          <p:nvPr/>
        </p:nvSpPr>
        <p:spPr bwMode="auto">
          <a:xfrm>
            <a:off x="1190625" y="3700463"/>
            <a:ext cx="1631950" cy="1384300"/>
          </a:xfrm>
          <a:prstGeom prst="rect">
            <a:avLst/>
          </a:prstGeom>
          <a:noFill/>
          <a:ln>
            <a:noFill/>
          </a:ln>
        </p:spPr>
        <p:txBody>
          <a:bodyPr>
            <a:spAutoFit/>
          </a:bodyPr>
          <a:lstStyle>
            <a:lvl1pPr algn="just">
              <a:lnSpc>
                <a:spcPct val="110000"/>
              </a:lnSpc>
              <a:spcBef>
                <a:spcPts val="1800"/>
              </a:spcBef>
              <a:buClr>
                <a:schemeClr val="accent1"/>
              </a:buClr>
              <a:buSzPct val="130000"/>
              <a:buBlip>
                <a:blip r:embed="rId2"/>
              </a:buBlip>
              <a:defRPr sz="2400">
                <a:solidFill>
                  <a:srgbClr val="303030"/>
                </a:solidFill>
                <a:latin typeface="Arial" panose="020B0604020202020204" pitchFamily="34" charset="0"/>
                <a:ea typeface="黑体" panose="02010609060101010101" pitchFamily="49" charset="-122"/>
              </a:defRPr>
            </a:lvl1pPr>
            <a:lvl2pPr marL="742950" indent="-285750" algn="just" defTabSz="0">
              <a:lnSpc>
                <a:spcPct val="110000"/>
              </a:lnSpc>
              <a:buClr>
                <a:srgbClr val="303030"/>
              </a:buClr>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2pPr>
            <a:lvl3pPr marL="11430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3pPr>
            <a:lvl4pPr marL="16002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4pPr>
            <a:lvl5pPr marL="20574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5pPr>
            <a:lvl6pPr marL="25146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6pPr>
            <a:lvl7pPr marL="29718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7pPr>
            <a:lvl8pPr marL="34290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8pPr>
            <a:lvl9pPr marL="38862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9pPr>
          </a:lstStyle>
          <a:p>
            <a:pPr algn="l">
              <a:lnSpc>
                <a:spcPct val="100000"/>
              </a:lnSpc>
              <a:spcBef>
                <a:spcPct val="0"/>
              </a:spcBef>
              <a:buClrTx/>
              <a:buSzTx/>
              <a:buFontTx/>
              <a:buNone/>
              <a:defRPr/>
            </a:pPr>
            <a:r>
              <a:rPr lang="zh-CN" altLang="en-US" sz="2800" b="1" dirty="0" smtClean="0">
                <a:solidFill>
                  <a:schemeClr val="bg1"/>
                </a:solidFill>
                <a:effectLst>
                  <a:outerShdw blurRad="38100" dist="38100" dir="2700000" algn="tl">
                    <a:srgbClr val="000000">
                      <a:alpha val="43137"/>
                    </a:srgbClr>
                  </a:outerShdw>
                </a:effectLst>
                <a:latin typeface="+mn-ea"/>
                <a:ea typeface="+mn-ea"/>
                <a:sym typeface="仿宋_GB2312" pitchFamily="49" charset="-122"/>
              </a:rPr>
              <a:t>综合咨询评审委员会</a:t>
            </a:r>
          </a:p>
        </p:txBody>
      </p:sp>
      <p:sp>
        <p:nvSpPr>
          <p:cNvPr id="63499" name="文本框 25610"/>
          <p:cNvSpPr txBox="1">
            <a:spLocks noChangeArrowheads="1"/>
          </p:cNvSpPr>
          <p:nvPr/>
        </p:nvSpPr>
        <p:spPr bwMode="auto">
          <a:xfrm>
            <a:off x="3898900" y="3700463"/>
            <a:ext cx="1062038" cy="954087"/>
          </a:xfrm>
          <a:prstGeom prst="rect">
            <a:avLst/>
          </a:prstGeom>
          <a:noFill/>
          <a:ln>
            <a:noFill/>
          </a:ln>
        </p:spPr>
        <p:txBody>
          <a:bodyPr>
            <a:spAutoFit/>
          </a:bodyPr>
          <a:lstStyle>
            <a:lvl1pPr algn="just">
              <a:lnSpc>
                <a:spcPct val="110000"/>
              </a:lnSpc>
              <a:spcBef>
                <a:spcPts val="1800"/>
              </a:spcBef>
              <a:buClr>
                <a:schemeClr val="accent1"/>
              </a:buClr>
              <a:buSzPct val="130000"/>
              <a:buBlip>
                <a:blip r:embed="rId2"/>
              </a:buBlip>
              <a:defRPr sz="2400">
                <a:solidFill>
                  <a:srgbClr val="303030"/>
                </a:solidFill>
                <a:latin typeface="Arial" panose="020B0604020202020204" pitchFamily="34" charset="0"/>
                <a:ea typeface="黑体" panose="02010609060101010101" pitchFamily="49" charset="-122"/>
              </a:defRPr>
            </a:lvl1pPr>
            <a:lvl2pPr marL="742950" indent="-285750" algn="just" defTabSz="0">
              <a:lnSpc>
                <a:spcPct val="110000"/>
              </a:lnSpc>
              <a:buClr>
                <a:srgbClr val="303030"/>
              </a:buClr>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2pPr>
            <a:lvl3pPr marL="11430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3pPr>
            <a:lvl4pPr marL="16002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4pPr>
            <a:lvl5pPr marL="20574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5pPr>
            <a:lvl6pPr marL="25146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6pPr>
            <a:lvl7pPr marL="29718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7pPr>
            <a:lvl8pPr marL="34290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8pPr>
            <a:lvl9pPr marL="38862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9pPr>
          </a:lstStyle>
          <a:p>
            <a:pPr algn="l">
              <a:lnSpc>
                <a:spcPct val="100000"/>
              </a:lnSpc>
              <a:spcBef>
                <a:spcPct val="0"/>
              </a:spcBef>
              <a:buClrTx/>
              <a:buSzTx/>
              <a:buFontTx/>
              <a:buNone/>
              <a:defRPr/>
            </a:pPr>
            <a:r>
              <a:rPr lang="zh-CN" altLang="en-US" sz="2800" b="1" dirty="0" smtClean="0">
                <a:solidFill>
                  <a:schemeClr val="bg1"/>
                </a:solidFill>
                <a:effectLst>
                  <a:outerShdw blurRad="38100" dist="38100" dir="2700000" algn="tl">
                    <a:srgbClr val="000000">
                      <a:alpha val="43137"/>
                    </a:srgbClr>
                  </a:outerShdw>
                </a:effectLst>
                <a:latin typeface="+mn-ea"/>
                <a:ea typeface="+mn-ea"/>
                <a:sym typeface="仿宋_GB2312" pitchFamily="49" charset="-122"/>
              </a:rPr>
              <a:t>专业机构</a:t>
            </a:r>
          </a:p>
        </p:txBody>
      </p:sp>
      <p:sp>
        <p:nvSpPr>
          <p:cNvPr id="63500" name="文本框 25611"/>
          <p:cNvSpPr txBox="1">
            <a:spLocks noChangeArrowheads="1"/>
          </p:cNvSpPr>
          <p:nvPr/>
        </p:nvSpPr>
        <p:spPr bwMode="auto">
          <a:xfrm>
            <a:off x="6372225" y="3454400"/>
            <a:ext cx="1633538" cy="1384300"/>
          </a:xfrm>
          <a:prstGeom prst="rect">
            <a:avLst/>
          </a:prstGeom>
          <a:noFill/>
          <a:ln>
            <a:noFill/>
          </a:ln>
        </p:spPr>
        <p:txBody>
          <a:bodyPr>
            <a:spAutoFit/>
          </a:bodyPr>
          <a:lstStyle>
            <a:lvl1pPr algn="just">
              <a:lnSpc>
                <a:spcPct val="110000"/>
              </a:lnSpc>
              <a:spcBef>
                <a:spcPts val="1800"/>
              </a:spcBef>
              <a:buClr>
                <a:schemeClr val="accent1"/>
              </a:buClr>
              <a:buSzPct val="130000"/>
              <a:buBlip>
                <a:blip r:embed="rId2"/>
              </a:buBlip>
              <a:defRPr sz="2400">
                <a:solidFill>
                  <a:srgbClr val="303030"/>
                </a:solidFill>
                <a:latin typeface="Arial" panose="020B0604020202020204" pitchFamily="34" charset="0"/>
                <a:ea typeface="黑体" panose="02010609060101010101" pitchFamily="49" charset="-122"/>
              </a:defRPr>
            </a:lvl1pPr>
            <a:lvl2pPr marL="742950" indent="-285750" algn="just" defTabSz="0">
              <a:lnSpc>
                <a:spcPct val="110000"/>
              </a:lnSpc>
              <a:buClr>
                <a:srgbClr val="303030"/>
              </a:buClr>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2pPr>
            <a:lvl3pPr marL="11430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3pPr>
            <a:lvl4pPr marL="16002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4pPr>
            <a:lvl5pPr marL="20574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5pPr>
            <a:lvl6pPr marL="25146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6pPr>
            <a:lvl7pPr marL="29718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7pPr>
            <a:lvl8pPr marL="34290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8pPr>
            <a:lvl9pPr marL="38862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9pPr>
          </a:lstStyle>
          <a:p>
            <a:pPr algn="l">
              <a:lnSpc>
                <a:spcPct val="100000"/>
              </a:lnSpc>
              <a:spcBef>
                <a:spcPct val="0"/>
              </a:spcBef>
              <a:buClrTx/>
              <a:buSzTx/>
              <a:buFontTx/>
              <a:buNone/>
              <a:defRPr/>
            </a:pPr>
            <a:r>
              <a:rPr lang="zh-CN" altLang="en-US" sz="2800" b="1" dirty="0" smtClean="0">
                <a:solidFill>
                  <a:schemeClr val="bg1"/>
                </a:solidFill>
                <a:effectLst>
                  <a:outerShdw blurRad="38100" dist="38100" dir="2700000" algn="tl">
                    <a:srgbClr val="000000">
                      <a:alpha val="43137"/>
                    </a:srgbClr>
                  </a:outerShdw>
                </a:effectLst>
                <a:latin typeface="+mn-ea"/>
                <a:ea typeface="+mn-ea"/>
                <a:sym typeface="仿宋_GB2312" pitchFamily="49" charset="-122"/>
              </a:rPr>
              <a:t>评估监管</a:t>
            </a:r>
          </a:p>
          <a:p>
            <a:pPr algn="l">
              <a:lnSpc>
                <a:spcPct val="100000"/>
              </a:lnSpc>
              <a:spcBef>
                <a:spcPct val="0"/>
              </a:spcBef>
              <a:buClrTx/>
              <a:buSzTx/>
              <a:buFontTx/>
              <a:buNone/>
              <a:defRPr/>
            </a:pPr>
            <a:r>
              <a:rPr lang="zh-CN" altLang="en-US" sz="2800" b="1" dirty="0" smtClean="0">
                <a:solidFill>
                  <a:schemeClr val="bg1"/>
                </a:solidFill>
                <a:effectLst>
                  <a:outerShdw blurRad="38100" dist="38100" dir="2700000" algn="tl">
                    <a:srgbClr val="000000">
                      <a:alpha val="43137"/>
                    </a:srgbClr>
                  </a:outerShdw>
                </a:effectLst>
                <a:latin typeface="+mn-ea"/>
                <a:ea typeface="+mn-ea"/>
                <a:sym typeface="仿宋_GB2312" pitchFamily="49" charset="-122"/>
              </a:rPr>
              <a:t>和动态</a:t>
            </a:r>
          </a:p>
          <a:p>
            <a:pPr algn="l">
              <a:lnSpc>
                <a:spcPct val="100000"/>
              </a:lnSpc>
              <a:spcBef>
                <a:spcPct val="0"/>
              </a:spcBef>
              <a:buClrTx/>
              <a:buSzTx/>
              <a:buFontTx/>
              <a:buNone/>
              <a:defRPr/>
            </a:pPr>
            <a:r>
              <a:rPr lang="zh-CN" altLang="en-US" sz="2800" b="1" dirty="0" smtClean="0">
                <a:solidFill>
                  <a:schemeClr val="bg1"/>
                </a:solidFill>
                <a:effectLst>
                  <a:outerShdw blurRad="38100" dist="38100" dir="2700000" algn="tl">
                    <a:srgbClr val="000000">
                      <a:alpha val="43137"/>
                    </a:srgbClr>
                  </a:outerShdw>
                </a:effectLst>
                <a:latin typeface="+mn-ea"/>
                <a:ea typeface="+mn-ea"/>
                <a:sym typeface="仿宋_GB2312" pitchFamily="49" charset="-122"/>
              </a:rPr>
              <a:t>调整机制</a:t>
            </a:r>
          </a:p>
        </p:txBody>
      </p:sp>
      <p:sp>
        <p:nvSpPr>
          <p:cNvPr id="63501" name="文本框 25612"/>
          <p:cNvSpPr txBox="1">
            <a:spLocks noChangeArrowheads="1"/>
          </p:cNvSpPr>
          <p:nvPr/>
        </p:nvSpPr>
        <p:spPr bwMode="auto">
          <a:xfrm>
            <a:off x="3128963" y="5864225"/>
            <a:ext cx="3243262" cy="519113"/>
          </a:xfrm>
          <a:prstGeom prst="rect">
            <a:avLst/>
          </a:prstGeom>
          <a:noFill/>
          <a:ln>
            <a:noFill/>
          </a:ln>
        </p:spPr>
        <p:txBody>
          <a:bodyPr>
            <a:spAutoFit/>
          </a:bodyPr>
          <a:lstStyle>
            <a:lvl1pPr algn="just">
              <a:lnSpc>
                <a:spcPct val="110000"/>
              </a:lnSpc>
              <a:spcBef>
                <a:spcPts val="1800"/>
              </a:spcBef>
              <a:buClr>
                <a:schemeClr val="accent1"/>
              </a:buClr>
              <a:buSzPct val="130000"/>
              <a:buBlip>
                <a:blip r:embed="rId2"/>
              </a:buBlip>
              <a:defRPr sz="2400">
                <a:solidFill>
                  <a:srgbClr val="303030"/>
                </a:solidFill>
                <a:latin typeface="Arial" panose="020B0604020202020204" pitchFamily="34" charset="0"/>
                <a:ea typeface="黑体" panose="02010609060101010101" pitchFamily="49" charset="-122"/>
              </a:defRPr>
            </a:lvl1pPr>
            <a:lvl2pPr marL="742950" indent="-285750" algn="just" defTabSz="0">
              <a:lnSpc>
                <a:spcPct val="110000"/>
              </a:lnSpc>
              <a:buClr>
                <a:srgbClr val="303030"/>
              </a:buClr>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2pPr>
            <a:lvl3pPr marL="11430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3pPr>
            <a:lvl4pPr marL="16002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4pPr>
            <a:lvl5pPr marL="20574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5pPr>
            <a:lvl6pPr marL="25146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6pPr>
            <a:lvl7pPr marL="29718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7pPr>
            <a:lvl8pPr marL="34290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8pPr>
            <a:lvl9pPr marL="38862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9pPr>
          </a:lstStyle>
          <a:p>
            <a:pPr algn="l">
              <a:lnSpc>
                <a:spcPct val="100000"/>
              </a:lnSpc>
              <a:spcBef>
                <a:spcPct val="0"/>
              </a:spcBef>
              <a:buClrTx/>
              <a:buSzTx/>
              <a:buFontTx/>
              <a:buNone/>
              <a:defRPr/>
            </a:pPr>
            <a:r>
              <a:rPr lang="zh-CN" altLang="en-US" sz="2800" b="1" dirty="0" smtClean="0">
                <a:solidFill>
                  <a:srgbClr val="0000FF"/>
                </a:solidFill>
                <a:effectLst>
                  <a:outerShdw blurRad="38100" dist="38100" dir="2700000" algn="tl">
                    <a:srgbClr val="000000">
                      <a:alpha val="43137"/>
                    </a:srgbClr>
                  </a:outerShdw>
                </a:effectLst>
                <a:latin typeface="+mn-ea"/>
                <a:ea typeface="+mn-ea"/>
                <a:sym typeface="仿宋_GB2312" pitchFamily="49" charset="-122"/>
              </a:rPr>
              <a:t>科技管理信息系统</a:t>
            </a:r>
          </a:p>
        </p:txBody>
      </p:sp>
      <p:sp>
        <p:nvSpPr>
          <p:cNvPr id="63502" name="箭头 693"/>
          <p:cNvSpPr>
            <a:spLocks noChangeShapeType="1"/>
          </p:cNvSpPr>
          <p:nvPr/>
        </p:nvSpPr>
        <p:spPr bwMode="auto">
          <a:xfrm>
            <a:off x="1825625" y="2770188"/>
            <a:ext cx="12700" cy="360362"/>
          </a:xfrm>
          <a:prstGeom prst="line">
            <a:avLst/>
          </a:prstGeom>
          <a:noFill/>
          <a:ln w="25400">
            <a:solidFill>
              <a:schemeClr val="tx1"/>
            </a:solidFill>
            <a:round/>
            <a:tailEnd type="triangle" w="med" len="med"/>
          </a:ln>
        </p:spPr>
        <p:txBody>
          <a:bodyPr/>
          <a:lstStyle/>
          <a:p>
            <a:pPr eaLnBrk="0" hangingPunct="0">
              <a:defRPr/>
            </a:pPr>
            <a:endParaRPr lang="zh-CN" altLang="en-US" b="1">
              <a:solidFill>
                <a:schemeClr val="bg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endParaRPr>
          </a:p>
        </p:txBody>
      </p:sp>
      <p:sp>
        <p:nvSpPr>
          <p:cNvPr id="63503" name="箭头 693"/>
          <p:cNvSpPr>
            <a:spLocks noChangeShapeType="1"/>
          </p:cNvSpPr>
          <p:nvPr/>
        </p:nvSpPr>
        <p:spPr bwMode="auto">
          <a:xfrm>
            <a:off x="7277100" y="2770188"/>
            <a:ext cx="12700" cy="360362"/>
          </a:xfrm>
          <a:prstGeom prst="line">
            <a:avLst/>
          </a:prstGeom>
          <a:noFill/>
          <a:ln w="25400">
            <a:solidFill>
              <a:schemeClr val="tx1"/>
            </a:solidFill>
            <a:bevel/>
            <a:tailEnd type="triangle" w="med" len="med"/>
          </a:ln>
        </p:spPr>
        <p:txBody>
          <a:bodyPr/>
          <a:lstStyle/>
          <a:p>
            <a:pPr eaLnBrk="0" hangingPunct="0">
              <a:defRPr/>
            </a:pPr>
            <a:endParaRPr lang="zh-CN" altLang="en-US" b="1">
              <a:solidFill>
                <a:schemeClr val="bg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endParaRPr>
          </a:p>
        </p:txBody>
      </p:sp>
      <p:sp>
        <p:nvSpPr>
          <p:cNvPr id="63504" name="箭头 693"/>
          <p:cNvSpPr>
            <a:spLocks noChangeShapeType="1"/>
          </p:cNvSpPr>
          <p:nvPr/>
        </p:nvSpPr>
        <p:spPr bwMode="auto">
          <a:xfrm flipH="1">
            <a:off x="4384675" y="2522538"/>
            <a:ext cx="6350" cy="608012"/>
          </a:xfrm>
          <a:prstGeom prst="line">
            <a:avLst/>
          </a:prstGeom>
          <a:noFill/>
          <a:ln w="25400">
            <a:solidFill>
              <a:schemeClr val="tx1"/>
            </a:solidFill>
            <a:bevel/>
            <a:tailEnd type="triangle" w="med" len="med"/>
          </a:ln>
        </p:spPr>
        <p:txBody>
          <a:bodyPr/>
          <a:lstStyle/>
          <a:p>
            <a:pPr eaLnBrk="0" hangingPunct="0">
              <a:defRPr/>
            </a:pPr>
            <a:endParaRPr lang="zh-CN" altLang="en-US" b="1">
              <a:solidFill>
                <a:schemeClr val="bg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endParaRPr>
          </a:p>
        </p:txBody>
      </p:sp>
      <p:sp>
        <p:nvSpPr>
          <p:cNvPr id="63505" name="直接连接符 25616"/>
          <p:cNvSpPr>
            <a:spLocks noChangeShapeType="1"/>
          </p:cNvSpPr>
          <p:nvPr/>
        </p:nvSpPr>
        <p:spPr bwMode="auto">
          <a:xfrm>
            <a:off x="1825625" y="2770188"/>
            <a:ext cx="5451475" cy="0"/>
          </a:xfrm>
          <a:prstGeom prst="line">
            <a:avLst/>
          </a:prstGeom>
          <a:noFill/>
          <a:ln w="22225">
            <a:solidFill>
              <a:schemeClr val="tx1"/>
            </a:solidFill>
            <a:round/>
          </a:ln>
        </p:spPr>
        <p:txBody>
          <a:bodyPr/>
          <a:lstStyle/>
          <a:p>
            <a:pPr eaLnBrk="0" hangingPunct="0">
              <a:defRPr/>
            </a:pPr>
            <a:endParaRPr lang="zh-CN" altLang="en-US" b="1">
              <a:solidFill>
                <a:schemeClr val="bg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endParaRPr>
          </a:p>
        </p:txBody>
      </p:sp>
      <p:sp>
        <p:nvSpPr>
          <p:cNvPr id="63506" name="直接连接符 25617"/>
          <p:cNvSpPr>
            <a:spLocks noChangeShapeType="1"/>
          </p:cNvSpPr>
          <p:nvPr/>
        </p:nvSpPr>
        <p:spPr bwMode="auto">
          <a:xfrm>
            <a:off x="1660525" y="5487988"/>
            <a:ext cx="5629275" cy="0"/>
          </a:xfrm>
          <a:prstGeom prst="line">
            <a:avLst/>
          </a:prstGeom>
          <a:noFill/>
          <a:ln w="22225">
            <a:solidFill>
              <a:schemeClr val="tx1"/>
            </a:solidFill>
            <a:bevel/>
          </a:ln>
        </p:spPr>
        <p:txBody>
          <a:bodyPr/>
          <a:lstStyle/>
          <a:p>
            <a:pPr eaLnBrk="0" hangingPunct="0">
              <a:defRPr/>
            </a:pPr>
            <a:endParaRPr lang="zh-CN" altLang="en-US" b="1">
              <a:solidFill>
                <a:schemeClr val="bg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endParaRPr>
          </a:p>
        </p:txBody>
      </p:sp>
      <p:sp>
        <p:nvSpPr>
          <p:cNvPr id="63507" name="箭头 702"/>
          <p:cNvSpPr>
            <a:spLocks noChangeShapeType="1"/>
          </p:cNvSpPr>
          <p:nvPr/>
        </p:nvSpPr>
        <p:spPr bwMode="auto">
          <a:xfrm flipV="1">
            <a:off x="7289800" y="5229225"/>
            <a:ext cx="0" cy="258763"/>
          </a:xfrm>
          <a:prstGeom prst="line">
            <a:avLst/>
          </a:prstGeom>
          <a:noFill/>
          <a:ln w="22225">
            <a:solidFill>
              <a:schemeClr val="tx1"/>
            </a:solidFill>
            <a:round/>
            <a:tailEnd type="triangle" w="med" len="med"/>
          </a:ln>
        </p:spPr>
        <p:txBody>
          <a:bodyPr/>
          <a:lstStyle/>
          <a:p>
            <a:pPr eaLnBrk="0" hangingPunct="0">
              <a:defRPr/>
            </a:pPr>
            <a:endParaRPr lang="zh-CN" altLang="en-US" b="1">
              <a:solidFill>
                <a:schemeClr val="bg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endParaRPr>
          </a:p>
        </p:txBody>
      </p:sp>
      <p:sp>
        <p:nvSpPr>
          <p:cNvPr id="63508" name="箭头 702"/>
          <p:cNvSpPr>
            <a:spLocks noChangeShapeType="1"/>
          </p:cNvSpPr>
          <p:nvPr/>
        </p:nvSpPr>
        <p:spPr bwMode="auto">
          <a:xfrm flipV="1">
            <a:off x="1660525" y="5227638"/>
            <a:ext cx="0" cy="258762"/>
          </a:xfrm>
          <a:prstGeom prst="line">
            <a:avLst/>
          </a:prstGeom>
          <a:noFill/>
          <a:ln w="22225">
            <a:solidFill>
              <a:schemeClr val="tx1"/>
            </a:solidFill>
            <a:bevel/>
            <a:tailEnd type="triangle" w="med" len="med"/>
          </a:ln>
        </p:spPr>
        <p:txBody>
          <a:bodyPr/>
          <a:lstStyle/>
          <a:p>
            <a:pPr eaLnBrk="0" hangingPunct="0">
              <a:defRPr/>
            </a:pPr>
            <a:endParaRPr lang="zh-CN" altLang="en-US" b="1">
              <a:solidFill>
                <a:schemeClr val="bg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endParaRPr>
          </a:p>
        </p:txBody>
      </p:sp>
      <p:sp>
        <p:nvSpPr>
          <p:cNvPr id="63509" name="箭头 702"/>
          <p:cNvSpPr>
            <a:spLocks noChangeShapeType="1"/>
          </p:cNvSpPr>
          <p:nvPr/>
        </p:nvSpPr>
        <p:spPr bwMode="auto">
          <a:xfrm flipV="1">
            <a:off x="4391025" y="5229225"/>
            <a:ext cx="0" cy="468313"/>
          </a:xfrm>
          <a:prstGeom prst="line">
            <a:avLst/>
          </a:prstGeom>
          <a:noFill/>
          <a:ln w="22225">
            <a:solidFill>
              <a:schemeClr val="tx1"/>
            </a:solidFill>
            <a:bevel/>
            <a:tailEnd type="triangle" w="med" len="med"/>
          </a:ln>
        </p:spPr>
        <p:txBody>
          <a:bodyPr/>
          <a:lstStyle/>
          <a:p>
            <a:pPr eaLnBrk="0" hangingPunct="0">
              <a:defRPr/>
            </a:pPr>
            <a:endParaRPr lang="zh-CN" altLang="en-US" b="1">
              <a:solidFill>
                <a:schemeClr val="bg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文本框 26626"/>
          <p:cNvSpPr txBox="1">
            <a:spLocks noChangeArrowheads="1"/>
          </p:cNvSpPr>
          <p:nvPr/>
        </p:nvSpPr>
        <p:spPr bwMode="auto">
          <a:xfrm>
            <a:off x="357188" y="1500188"/>
            <a:ext cx="8094662" cy="5632450"/>
          </a:xfrm>
          <a:prstGeom prst="rect">
            <a:avLst/>
          </a:prstGeom>
          <a:noFill/>
          <a:ln w="9525">
            <a:noFill/>
            <a:miter lim="800000"/>
          </a:ln>
        </p:spPr>
        <p:txBody>
          <a:bodyPr>
            <a:spAutoFit/>
          </a:bodyPr>
          <a:lstStyle/>
          <a:p>
            <a:pPr indent="306705">
              <a:lnSpc>
                <a:spcPct val="150000"/>
              </a:lnSpc>
              <a:defRPr/>
            </a:pPr>
            <a:r>
              <a:rPr lang="en-US" altLang="zh-CN" sz="2400" b="1" dirty="0">
                <a:solidFill>
                  <a:srgbClr val="000099"/>
                </a:solidFill>
                <a:latin typeface="+mn-ea"/>
                <a:ea typeface="+mn-ea"/>
              </a:rPr>
              <a:t>1</a:t>
            </a:r>
            <a:r>
              <a:rPr lang="zh-CN" altLang="en-US" sz="2400" b="1" dirty="0">
                <a:solidFill>
                  <a:srgbClr val="000099"/>
                </a:solidFill>
                <a:latin typeface="+mn-ea"/>
                <a:ea typeface="+mn-ea"/>
              </a:rPr>
              <a:t>．建立厅际联席会议制度。</a:t>
            </a:r>
          </a:p>
          <a:p>
            <a:pPr indent="306705">
              <a:lnSpc>
                <a:spcPct val="150000"/>
              </a:lnSpc>
              <a:defRPr/>
            </a:pPr>
            <a:r>
              <a:rPr lang="zh-CN" altLang="en-US" sz="2400" b="1" dirty="0">
                <a:solidFill>
                  <a:srgbClr val="000099"/>
                </a:solidFill>
                <a:latin typeface="+mn-ea"/>
                <a:ea typeface="+mn-ea"/>
              </a:rPr>
              <a:t> </a:t>
            </a:r>
            <a:r>
              <a:rPr lang="zh-CN" altLang="en-US" sz="2400" b="1" dirty="0">
                <a:solidFill>
                  <a:srgbClr val="000099"/>
                </a:solidFill>
                <a:latin typeface="宋体" panose="02010600030101010101" pitchFamily="2" charset="-122"/>
              </a:rPr>
              <a:t>由科技厅牵头，财政厅、发展改革委等相关部门参加。</a:t>
            </a:r>
          </a:p>
          <a:p>
            <a:pPr indent="306705">
              <a:lnSpc>
                <a:spcPct val="150000"/>
              </a:lnSpc>
              <a:defRPr/>
            </a:pPr>
            <a:r>
              <a:rPr lang="zh-CN" altLang="en-US" sz="2400" b="1" dirty="0">
                <a:solidFill>
                  <a:srgbClr val="000099"/>
                </a:solidFill>
                <a:latin typeface="宋体" panose="02010600030101010101" pitchFamily="2" charset="-122"/>
              </a:rPr>
              <a:t> 职责：制定议事规则，审议自治区科技发展战略规划、科技计划布局与设置、年度重点科技任务和项目指南、咨询与综合评审委员会的组成、专业机构遴选委托等事项。</a:t>
            </a:r>
          </a:p>
          <a:p>
            <a:pPr indent="306705">
              <a:lnSpc>
                <a:spcPct val="150000"/>
              </a:lnSpc>
              <a:defRPr/>
            </a:pPr>
            <a:r>
              <a:rPr lang="zh-CN" altLang="en-US" sz="2400" b="1" dirty="0">
                <a:solidFill>
                  <a:srgbClr val="000099"/>
                </a:solidFill>
                <a:latin typeface="+mn-ea"/>
                <a:ea typeface="+mn-ea"/>
              </a:rPr>
              <a:t> </a:t>
            </a:r>
            <a:r>
              <a:rPr lang="zh-CN" altLang="en-US" sz="2400" b="1" dirty="0">
                <a:solidFill>
                  <a:srgbClr val="000099"/>
                </a:solidFill>
                <a:latin typeface="宋体" panose="02010600030101010101" pitchFamily="2" charset="-122"/>
              </a:rPr>
              <a:t>联席会议办公室设在科技厅。</a:t>
            </a:r>
            <a:endParaRPr lang="en-US" altLang="zh-CN" sz="2400" b="1" dirty="0">
              <a:solidFill>
                <a:srgbClr val="000099"/>
              </a:solidFill>
              <a:latin typeface="宋体" panose="02010600030101010101" pitchFamily="2" charset="-122"/>
            </a:endParaRPr>
          </a:p>
          <a:p>
            <a:pPr indent="306705">
              <a:lnSpc>
                <a:spcPct val="150000"/>
              </a:lnSpc>
              <a:defRPr/>
            </a:pPr>
            <a:r>
              <a:rPr lang="en-US" altLang="zh-CN" sz="2400" b="1" dirty="0">
                <a:solidFill>
                  <a:srgbClr val="000099"/>
                </a:solidFill>
                <a:latin typeface="+mn-ea"/>
                <a:ea typeface="+mn-ea"/>
                <a:sym typeface="仿宋_GB2312" pitchFamily="49" charset="-122"/>
              </a:rPr>
              <a:t> </a:t>
            </a:r>
            <a:r>
              <a:rPr lang="zh-CN" altLang="en-US" sz="2400" b="1" dirty="0">
                <a:solidFill>
                  <a:srgbClr val="000099"/>
                </a:solidFill>
                <a:latin typeface="+mn-ea"/>
                <a:ea typeface="+mn-ea"/>
                <a:sym typeface="仿宋_GB2312" pitchFamily="49" charset="-122"/>
              </a:rPr>
              <a:t>2．依托专业机构管理。</a:t>
            </a:r>
          </a:p>
          <a:p>
            <a:pPr indent="306705">
              <a:lnSpc>
                <a:spcPct val="150000"/>
              </a:lnSpc>
              <a:defRPr/>
            </a:pPr>
            <a:r>
              <a:rPr lang="zh-CN" altLang="en-US" sz="2400" b="1" dirty="0">
                <a:solidFill>
                  <a:srgbClr val="000099"/>
                </a:solidFill>
                <a:latin typeface="+mn-ea"/>
                <a:ea typeface="+mn-ea"/>
                <a:sym typeface="仿宋_GB2312" pitchFamily="49" charset="-122"/>
              </a:rPr>
              <a:t>  </a:t>
            </a:r>
            <a:r>
              <a:rPr lang="zh-CN" altLang="en-US" sz="2400" b="1" dirty="0">
                <a:solidFill>
                  <a:srgbClr val="000099"/>
                </a:solidFill>
                <a:latin typeface="宋体" panose="02010600030101010101" pitchFamily="2" charset="-122"/>
                <a:sym typeface="仿宋_GB2312" pitchFamily="49" charset="-122"/>
              </a:rPr>
              <a:t>将现有具备条件的科研管理类事业单位等改造成规范化的专业机构。</a:t>
            </a:r>
            <a:endParaRPr lang="en-US" altLang="zh-CN" sz="2400" b="1" dirty="0">
              <a:solidFill>
                <a:srgbClr val="000099"/>
              </a:solidFill>
              <a:latin typeface="宋体" panose="02010600030101010101" pitchFamily="2" charset="-122"/>
              <a:sym typeface="仿宋_GB2312" pitchFamily="49" charset="-122"/>
            </a:endParaRPr>
          </a:p>
          <a:p>
            <a:pPr indent="306705">
              <a:lnSpc>
                <a:spcPct val="150000"/>
              </a:lnSpc>
              <a:defRPr/>
            </a:pPr>
            <a:r>
              <a:rPr lang="zh-CN" altLang="en-US" sz="2400" b="1" dirty="0">
                <a:solidFill>
                  <a:srgbClr val="000099"/>
                </a:solidFill>
                <a:latin typeface="仿宋" panose="02010609060101010101" pitchFamily="49" charset="-122"/>
                <a:ea typeface="仿宋" panose="02010609060101010101" pitchFamily="49" charset="-122"/>
              </a:rPr>
              <a:t> </a:t>
            </a:r>
            <a:endParaRPr lang="zh-CN" altLang="en-US" sz="2400" b="1" dirty="0">
              <a:solidFill>
                <a:srgbClr val="000099"/>
              </a:solidFill>
              <a:latin typeface="仿宋" panose="02010609060101010101" pitchFamily="49" charset="-122"/>
              <a:ea typeface="仿宋" panose="02010609060101010101" pitchFamily="49" charset="-122"/>
              <a:sym typeface="仿宋_GB2312" pitchFamily="49" charset="-122"/>
            </a:endParaRPr>
          </a:p>
        </p:txBody>
      </p:sp>
      <p:sp>
        <p:nvSpPr>
          <p:cNvPr id="3" name="文本框 25607"/>
          <p:cNvSpPr txBox="1">
            <a:spLocks noChangeArrowheads="1"/>
          </p:cNvSpPr>
          <p:nvPr/>
        </p:nvSpPr>
        <p:spPr bwMode="auto">
          <a:xfrm>
            <a:off x="503238" y="581025"/>
            <a:ext cx="8094662" cy="661988"/>
          </a:xfrm>
          <a:prstGeom prst="rect">
            <a:avLst/>
          </a:prstGeom>
          <a:noFill/>
          <a:ln w="9525">
            <a:noFill/>
            <a:miter lim="800000"/>
          </a:ln>
        </p:spPr>
        <p:txBody>
          <a:bodyPr>
            <a:spAutoFit/>
          </a:bodyPr>
          <a:lstStyle/>
          <a:p>
            <a:pPr indent="306705">
              <a:lnSpc>
                <a:spcPct val="150000"/>
              </a:lnSpc>
              <a:defRPr/>
            </a:pPr>
            <a:r>
              <a:rPr lang="zh-CN" altLang="en-US" sz="2800" b="1" dirty="0">
                <a:solidFill>
                  <a:srgbClr val="000099"/>
                </a:solidFill>
                <a:latin typeface="+mj-ea"/>
                <a:ea typeface="+mj-ea"/>
                <a:sym typeface="仿宋_GB2312" pitchFamily="49" charset="-122"/>
              </a:rPr>
              <a:t>（三）建立公开统一的自治区科技管理平台  </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文本框 26626"/>
          <p:cNvSpPr txBox="1">
            <a:spLocks noChangeArrowheads="1"/>
          </p:cNvSpPr>
          <p:nvPr/>
        </p:nvSpPr>
        <p:spPr bwMode="auto">
          <a:xfrm>
            <a:off x="531813" y="260350"/>
            <a:ext cx="8094662" cy="6832600"/>
          </a:xfrm>
          <a:prstGeom prst="rect">
            <a:avLst/>
          </a:prstGeom>
          <a:noFill/>
          <a:ln w="9525">
            <a:noFill/>
            <a:miter lim="800000"/>
          </a:ln>
        </p:spPr>
        <p:txBody>
          <a:bodyPr>
            <a:spAutoFit/>
          </a:bodyPr>
          <a:lstStyle/>
          <a:p>
            <a:pPr indent="306705">
              <a:lnSpc>
                <a:spcPct val="150000"/>
              </a:lnSpc>
              <a:defRPr/>
            </a:pPr>
            <a:r>
              <a:rPr lang="zh-CN" altLang="en-US" sz="2400" b="1" dirty="0">
                <a:solidFill>
                  <a:srgbClr val="000099"/>
                </a:solidFill>
                <a:latin typeface="+mn-ea"/>
                <a:ea typeface="+mn-ea"/>
                <a:sym typeface="仿宋_GB2312" pitchFamily="49" charset="-122"/>
              </a:rPr>
              <a:t>  3．成立战略咨询与综合评审委员会。</a:t>
            </a:r>
          </a:p>
          <a:p>
            <a:pPr indent="306705">
              <a:lnSpc>
                <a:spcPct val="150000"/>
              </a:lnSpc>
              <a:defRPr/>
            </a:pPr>
            <a:r>
              <a:rPr lang="zh-CN" altLang="en-US" sz="2400" b="1" dirty="0">
                <a:solidFill>
                  <a:srgbClr val="000099"/>
                </a:solidFill>
                <a:latin typeface="+mn-ea"/>
                <a:ea typeface="+mn-ea"/>
                <a:sym typeface="仿宋_GB2312" pitchFamily="49" charset="-122"/>
              </a:rPr>
              <a:t>  </a:t>
            </a:r>
            <a:r>
              <a:rPr lang="zh-CN" altLang="en-US" sz="2400" b="1" dirty="0">
                <a:solidFill>
                  <a:srgbClr val="000099"/>
                </a:solidFill>
                <a:latin typeface="宋体" panose="02010600030101010101" pitchFamily="2" charset="-122"/>
                <a:sym typeface="仿宋_GB2312" pitchFamily="49" charset="-122"/>
              </a:rPr>
              <a:t>成立由科技界、产业界和经济界的高层次专家组成的自治区科技发展战略咨询与综合评审委员会，负责对自治区科技发展战略规划、科技计划的设立布局和科技任务分解等提出咨询意见，为联席会议提供决策参考。</a:t>
            </a:r>
            <a:endParaRPr lang="en-US" altLang="zh-CN" sz="2400" b="1" dirty="0">
              <a:solidFill>
                <a:srgbClr val="000099"/>
              </a:solidFill>
              <a:latin typeface="宋体" panose="02010600030101010101" pitchFamily="2" charset="-122"/>
              <a:sym typeface="仿宋_GB2312" pitchFamily="49" charset="-122"/>
            </a:endParaRPr>
          </a:p>
          <a:p>
            <a:pPr indent="306705">
              <a:lnSpc>
                <a:spcPct val="150000"/>
              </a:lnSpc>
              <a:defRPr/>
            </a:pPr>
            <a:endParaRPr lang="en-US" altLang="zh-CN" sz="2400" b="1" dirty="0">
              <a:solidFill>
                <a:srgbClr val="000099"/>
              </a:solidFill>
              <a:latin typeface="+mn-ea"/>
              <a:ea typeface="+mn-ea"/>
              <a:sym typeface="仿宋_GB2312" pitchFamily="49" charset="-122"/>
            </a:endParaRPr>
          </a:p>
          <a:p>
            <a:pPr indent="306705">
              <a:lnSpc>
                <a:spcPct val="150000"/>
              </a:lnSpc>
              <a:defRPr/>
            </a:pPr>
            <a:r>
              <a:rPr lang="en-US" altLang="zh-CN" sz="2400" b="1" dirty="0">
                <a:solidFill>
                  <a:srgbClr val="000099"/>
                </a:solidFill>
                <a:latin typeface="+mn-ea"/>
                <a:ea typeface="+mn-ea"/>
                <a:sym typeface="仿宋_GB2312" pitchFamily="49" charset="-122"/>
              </a:rPr>
              <a:t>  </a:t>
            </a:r>
            <a:r>
              <a:rPr lang="zh-CN" altLang="en-US" sz="2400" b="1" dirty="0">
                <a:solidFill>
                  <a:srgbClr val="000099"/>
                </a:solidFill>
                <a:latin typeface="+mn-ea"/>
                <a:ea typeface="+mn-ea"/>
                <a:sym typeface="仿宋_GB2312" pitchFamily="49" charset="-122"/>
              </a:rPr>
              <a:t>4．建立公开统一的评估监管和动态调整机制。  </a:t>
            </a:r>
          </a:p>
          <a:p>
            <a:pPr indent="306705">
              <a:lnSpc>
                <a:spcPct val="150000"/>
              </a:lnSpc>
              <a:defRPr/>
            </a:pPr>
            <a:r>
              <a:rPr lang="zh-CN" altLang="en-US" sz="2400" b="1" dirty="0">
                <a:solidFill>
                  <a:srgbClr val="000099"/>
                </a:solidFill>
                <a:latin typeface="+mn-ea"/>
                <a:ea typeface="+mn-ea"/>
                <a:sym typeface="仿宋_GB2312" pitchFamily="49" charset="-122"/>
              </a:rPr>
              <a:t>  </a:t>
            </a:r>
            <a:r>
              <a:rPr lang="zh-CN" altLang="en-US" sz="2400" b="1" dirty="0">
                <a:solidFill>
                  <a:srgbClr val="000099"/>
                </a:solidFill>
                <a:latin typeface="宋体" panose="02010600030101010101" pitchFamily="2" charset="-122"/>
                <a:sym typeface="仿宋_GB2312" pitchFamily="49" charset="-122"/>
              </a:rPr>
              <a:t>把监督和评估结果作为财政后续支持的重要依据；建立动态调整和终止机制，使科技资源配置能够根据新形势新要求及时做出调整优化适应新的创新部署。</a:t>
            </a:r>
          </a:p>
          <a:p>
            <a:pPr indent="306705">
              <a:lnSpc>
                <a:spcPct val="150000"/>
              </a:lnSpc>
              <a:defRPr/>
            </a:pPr>
            <a:endParaRPr lang="zh-CN" altLang="en-US" sz="2400" b="1" dirty="0">
              <a:solidFill>
                <a:srgbClr val="000099"/>
              </a:solidFill>
              <a:latin typeface="仿宋" panose="02010609060101010101" pitchFamily="49" charset="-122"/>
              <a:ea typeface="仿宋" panose="02010609060101010101" pitchFamily="49" charset="-122"/>
              <a:sym typeface="仿宋_GB2312" pitchFamily="49" charset="-122"/>
            </a:endParaRPr>
          </a:p>
          <a:p>
            <a:pPr indent="306705">
              <a:lnSpc>
                <a:spcPct val="150000"/>
              </a:lnSpc>
              <a:defRPr/>
            </a:pPr>
            <a:endParaRPr lang="zh-CN" altLang="en-US" sz="2800" b="1" dirty="0">
              <a:solidFill>
                <a:srgbClr val="000099"/>
              </a:solidFill>
              <a:latin typeface="仿宋" panose="02010609060101010101" pitchFamily="49" charset="-122"/>
              <a:ea typeface="仿宋" panose="02010609060101010101" pitchFamily="49" charset="-122"/>
              <a:sym typeface="仿宋_GB2312" pitchFamily="49" charset="-122"/>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文本框 30722"/>
          <p:cNvSpPr txBox="1">
            <a:spLocks noChangeArrowheads="1"/>
          </p:cNvSpPr>
          <p:nvPr/>
        </p:nvSpPr>
        <p:spPr bwMode="auto">
          <a:xfrm>
            <a:off x="571500" y="500063"/>
            <a:ext cx="8094663" cy="5540375"/>
          </a:xfrm>
          <a:prstGeom prst="rect">
            <a:avLst/>
          </a:prstGeom>
          <a:noFill/>
          <a:ln w="9525">
            <a:noFill/>
            <a:miter lim="800000"/>
          </a:ln>
        </p:spPr>
        <p:txBody>
          <a:bodyPr>
            <a:spAutoFit/>
          </a:bodyPr>
          <a:lstStyle/>
          <a:p>
            <a:pPr indent="306705">
              <a:lnSpc>
                <a:spcPct val="150000"/>
              </a:lnSpc>
              <a:defRPr/>
            </a:pPr>
            <a:r>
              <a:rPr lang="zh-CN" altLang="en-US" sz="2800" b="1" dirty="0">
                <a:solidFill>
                  <a:srgbClr val="000099"/>
                </a:solidFill>
                <a:latin typeface="+mj-ea"/>
                <a:ea typeface="+mj-ea"/>
                <a:sym typeface="仿宋_GB2312" pitchFamily="49" charset="-122"/>
              </a:rPr>
              <a:t>（四）明确3年完成改革实施进度和任务  </a:t>
            </a:r>
          </a:p>
          <a:p>
            <a:pPr indent="306705">
              <a:lnSpc>
                <a:spcPct val="150000"/>
              </a:lnSpc>
              <a:defRPr/>
            </a:pPr>
            <a:r>
              <a:rPr lang="zh-CN" altLang="en-US" sz="2800" b="1" dirty="0">
                <a:solidFill>
                  <a:srgbClr val="000099"/>
                </a:solidFill>
                <a:latin typeface="+mn-ea"/>
                <a:ea typeface="+mn-ea"/>
                <a:sym typeface="仿宋_GB2312" pitchFamily="49" charset="-122"/>
              </a:rPr>
              <a:t>  </a:t>
            </a:r>
            <a:r>
              <a:rPr lang="zh-CN" altLang="en-US" sz="2000" b="1" dirty="0">
                <a:solidFill>
                  <a:srgbClr val="000099"/>
                </a:solidFill>
                <a:latin typeface="宋体" panose="02010600030101010101" pitchFamily="2" charset="-122"/>
                <a:sym typeface="仿宋_GB2312" pitchFamily="49" charset="-122"/>
              </a:rPr>
              <a:t>1．改革准备阶段:2015年，对自治区本级现有的各类科技计划进行梳理，确定第一批优化整合方案；启动广西科技管理平台建设，建成自治区本级科研项目数据库，基本建成广西科技管理信息系统和科技报告系统等。</a:t>
            </a:r>
          </a:p>
          <a:p>
            <a:pPr indent="306705">
              <a:lnSpc>
                <a:spcPct val="150000"/>
              </a:lnSpc>
              <a:defRPr/>
            </a:pPr>
            <a:r>
              <a:rPr lang="zh-CN" altLang="en-US" sz="2000" b="1" dirty="0">
                <a:solidFill>
                  <a:srgbClr val="000099"/>
                </a:solidFill>
                <a:latin typeface="宋体" panose="02010600030101010101" pitchFamily="2" charset="-122"/>
                <a:sym typeface="仿宋_GB2312" pitchFamily="49" charset="-122"/>
              </a:rPr>
              <a:t>   2．启动实施阶段:2016年，启动科技项目管理新机制，各部门管理的科研经费预算渠道不变。</a:t>
            </a:r>
          </a:p>
          <a:p>
            <a:pPr indent="306705">
              <a:lnSpc>
                <a:spcPct val="150000"/>
              </a:lnSpc>
              <a:defRPr/>
            </a:pPr>
            <a:r>
              <a:rPr lang="zh-CN" altLang="en-US" sz="2000" b="1" dirty="0">
                <a:solidFill>
                  <a:srgbClr val="000099"/>
                </a:solidFill>
                <a:latin typeface="宋体" panose="02010600030101010101" pitchFamily="2" charset="-122"/>
                <a:sym typeface="仿宋_GB2312" pitchFamily="49" charset="-122"/>
              </a:rPr>
              <a:t>   3．全面完成阶段:2017年，全面清理规范各部门管理的科技计划，按照新的科技计划运行，由联席会议统筹安排，不再保留优化整合之前的科技计划经费渠道。各项目承担单位和专业机构建立健全内控制度，按照新的管理体制和运行机制开展科研活动和项目管理工作。</a:t>
            </a: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标题 1"/>
          <p:cNvSpPr>
            <a:spLocks noGrp="1"/>
          </p:cNvSpPr>
          <p:nvPr>
            <p:ph type="ctrTitle"/>
          </p:nvPr>
        </p:nvSpPr>
        <p:spPr>
          <a:xfrm>
            <a:off x="642938" y="1096963"/>
            <a:ext cx="7707312" cy="5761037"/>
          </a:xfrm>
        </p:spPr>
        <p:txBody>
          <a:bodyPr/>
          <a:lstStyle/>
          <a:p>
            <a:pPr algn="l" eaLnBrk="1" hangingPunct="1">
              <a:defRPr/>
            </a:pPr>
            <a:r>
              <a:rPr lang="zh-CN" altLang="en-US" sz="3600" b="1" dirty="0" smtClean="0">
                <a:solidFill>
                  <a:srgbClr val="000099"/>
                </a:solidFill>
                <a:latin typeface="+mj-ea"/>
              </a:rPr>
              <a:t>三、</a:t>
            </a:r>
            <a:r>
              <a:rPr lang="zh-CN" altLang="zh-CN" sz="3600" b="1" dirty="0" smtClean="0">
                <a:solidFill>
                  <a:srgbClr val="000099"/>
                </a:solidFill>
                <a:latin typeface="+mj-ea"/>
              </a:rPr>
              <a:t>自治区科技计划管</a:t>
            </a:r>
            <a:r>
              <a:rPr lang="zh-CN" altLang="en-US" sz="3600" b="1" dirty="0" smtClean="0">
                <a:solidFill>
                  <a:srgbClr val="000099"/>
                </a:solidFill>
                <a:latin typeface="+mj-ea"/>
              </a:rPr>
              <a:t>理</a:t>
            </a:r>
            <a:r>
              <a:rPr lang="zh-CN" altLang="zh-CN" sz="3600" b="1" dirty="0" smtClean="0">
                <a:solidFill>
                  <a:srgbClr val="000099"/>
                </a:solidFill>
                <a:latin typeface="+mj-ea"/>
              </a:rPr>
              <a:t>改革进展</a:t>
            </a:r>
            <a:r>
              <a:rPr lang="en-US" altLang="zh-CN" sz="3600" b="1" dirty="0" smtClean="0">
                <a:solidFill>
                  <a:srgbClr val="000099"/>
                </a:solidFill>
                <a:latin typeface="+mj-ea"/>
              </a:rPr>
              <a:t/>
            </a:r>
            <a:br>
              <a:rPr lang="en-US" altLang="zh-CN" sz="3600" b="1" dirty="0" smtClean="0">
                <a:solidFill>
                  <a:srgbClr val="000099"/>
                </a:solidFill>
                <a:latin typeface="+mj-ea"/>
              </a:rPr>
            </a:br>
            <a:r>
              <a:rPr lang="en-US" altLang="zh-CN" sz="3600" b="1" dirty="0" smtClean="0">
                <a:solidFill>
                  <a:srgbClr val="000099"/>
                </a:solidFill>
                <a:latin typeface="+mj-ea"/>
              </a:rPr>
              <a:t>       </a:t>
            </a:r>
            <a:r>
              <a:rPr lang="zh-CN" altLang="en-US" sz="3600" b="1" dirty="0" smtClean="0">
                <a:solidFill>
                  <a:srgbClr val="000099"/>
                </a:solidFill>
                <a:latin typeface="+mj-ea"/>
              </a:rPr>
              <a:t>及近期主要工作</a:t>
            </a:r>
            <a:r>
              <a:rPr lang="en-US" altLang="zh-CN" sz="3600" b="1" dirty="0" smtClean="0">
                <a:solidFill>
                  <a:srgbClr val="000099"/>
                </a:solidFill>
                <a:latin typeface="黑体" pitchFamily="49" charset="-122"/>
                <a:ea typeface="黑体" pitchFamily="49" charset="-122"/>
              </a:rPr>
              <a:t/>
            </a:r>
            <a:br>
              <a:rPr lang="en-US" altLang="zh-CN" sz="3600" b="1" dirty="0" smtClean="0">
                <a:solidFill>
                  <a:srgbClr val="000099"/>
                </a:solidFill>
                <a:latin typeface="黑体" pitchFamily="49" charset="-122"/>
                <a:ea typeface="黑体" pitchFamily="49" charset="-122"/>
              </a:rPr>
            </a:br>
            <a:r>
              <a:rPr lang="en-US" altLang="zh-CN" sz="3600" b="1" dirty="0" smtClean="0">
                <a:solidFill>
                  <a:srgbClr val="000099"/>
                </a:solidFill>
                <a:latin typeface="黑体" pitchFamily="49" charset="-122"/>
                <a:ea typeface="黑体" pitchFamily="49" charset="-122"/>
              </a:rPr>
              <a:t/>
            </a:r>
            <a:br>
              <a:rPr lang="en-US" altLang="zh-CN" sz="3600" b="1" dirty="0" smtClean="0">
                <a:solidFill>
                  <a:srgbClr val="000099"/>
                </a:solidFill>
                <a:latin typeface="黑体" pitchFamily="49" charset="-122"/>
                <a:ea typeface="黑体" pitchFamily="49" charset="-122"/>
              </a:rPr>
            </a:br>
            <a:r>
              <a:rPr lang="zh-CN" altLang="en-US" sz="2400" b="1" dirty="0" smtClean="0">
                <a:solidFill>
                  <a:srgbClr val="000099"/>
                </a:solidFill>
                <a:latin typeface="黑体" pitchFamily="49" charset="-122"/>
                <a:ea typeface="黑体" pitchFamily="49" charset="-122"/>
              </a:rPr>
              <a:t/>
            </a:r>
            <a:br>
              <a:rPr lang="zh-CN" altLang="en-US" sz="2400" b="1" dirty="0" smtClean="0">
                <a:solidFill>
                  <a:srgbClr val="000099"/>
                </a:solidFill>
                <a:latin typeface="黑体" pitchFamily="49" charset="-122"/>
                <a:ea typeface="黑体" pitchFamily="49" charset="-122"/>
              </a:rPr>
            </a:br>
            <a:r>
              <a:rPr lang="zh-CN" altLang="en-US" sz="2400" b="1" dirty="0" smtClean="0">
                <a:solidFill>
                  <a:srgbClr val="000099"/>
                </a:solidFill>
                <a:latin typeface="黑体" pitchFamily="49" charset="-122"/>
                <a:ea typeface="黑体" pitchFamily="49" charset="-122"/>
              </a:rPr>
              <a:t>  </a:t>
            </a:r>
            <a:br>
              <a:rPr lang="zh-CN" altLang="en-US" sz="2400" b="1" dirty="0" smtClean="0">
                <a:solidFill>
                  <a:srgbClr val="000099"/>
                </a:solidFill>
                <a:latin typeface="黑体" pitchFamily="49" charset="-122"/>
                <a:ea typeface="黑体" pitchFamily="49" charset="-122"/>
              </a:rPr>
            </a:br>
            <a:r>
              <a:rPr lang="zh-CN" altLang="en-US" sz="2400" b="1" dirty="0" smtClean="0">
                <a:solidFill>
                  <a:srgbClr val="000099"/>
                </a:solidFill>
                <a:latin typeface="黑体" pitchFamily="49" charset="-122"/>
                <a:ea typeface="黑体" pitchFamily="49" charset="-122"/>
              </a:rPr>
              <a:t/>
            </a:r>
            <a:br>
              <a:rPr lang="zh-CN" altLang="en-US" sz="2400" b="1" dirty="0" smtClean="0">
                <a:solidFill>
                  <a:srgbClr val="000099"/>
                </a:solidFill>
                <a:latin typeface="黑体" pitchFamily="49" charset="-122"/>
                <a:ea typeface="黑体" pitchFamily="49" charset="-122"/>
              </a:rPr>
            </a:br>
            <a:r>
              <a:rPr lang="en-US" altLang="zh-CN" sz="2400" b="1" dirty="0" smtClean="0">
                <a:solidFill>
                  <a:srgbClr val="000099"/>
                </a:solidFill>
                <a:latin typeface="黑体" pitchFamily="49" charset="-122"/>
                <a:ea typeface="黑体" pitchFamily="49" charset="-122"/>
              </a:rPr>
              <a:t/>
            </a:r>
            <a:br>
              <a:rPr lang="en-US" altLang="zh-CN" sz="2400" b="1" dirty="0" smtClean="0">
                <a:solidFill>
                  <a:srgbClr val="000099"/>
                </a:solidFill>
                <a:latin typeface="黑体" pitchFamily="49" charset="-122"/>
                <a:ea typeface="黑体" pitchFamily="49" charset="-122"/>
              </a:rPr>
            </a:br>
            <a:r>
              <a:rPr lang="en-US" altLang="zh-CN" sz="3600" b="1" dirty="0" smtClean="0">
                <a:solidFill>
                  <a:srgbClr val="000099"/>
                </a:solidFill>
                <a:latin typeface="黑体" pitchFamily="49" charset="-122"/>
                <a:ea typeface="黑体" pitchFamily="49" charset="-122"/>
              </a:rPr>
              <a:t/>
            </a:r>
            <a:br>
              <a:rPr lang="en-US" altLang="zh-CN" sz="3600" b="1" dirty="0" smtClean="0">
                <a:solidFill>
                  <a:srgbClr val="000099"/>
                </a:solidFill>
                <a:latin typeface="黑体" pitchFamily="49" charset="-122"/>
                <a:ea typeface="黑体" pitchFamily="49" charset="-122"/>
              </a:rPr>
            </a:br>
            <a:endParaRPr lang="zh-CN" altLang="en-US" sz="3600" b="1" dirty="0" smtClean="0">
              <a:solidFill>
                <a:srgbClr val="000099"/>
              </a:solidFill>
              <a:latin typeface="黑体" pitchFamily="49" charset="-122"/>
              <a:ea typeface="黑体" pitchFamily="49" charset="-122"/>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标题 1"/>
          <p:cNvSpPr>
            <a:spLocks noGrp="1"/>
          </p:cNvSpPr>
          <p:nvPr>
            <p:ph type="title"/>
          </p:nvPr>
        </p:nvSpPr>
        <p:spPr>
          <a:xfrm>
            <a:off x="395288" y="549275"/>
            <a:ext cx="8640762" cy="584200"/>
          </a:xfrm>
        </p:spPr>
        <p:txBody>
          <a:bodyPr/>
          <a:lstStyle/>
          <a:p>
            <a:pPr eaLnBrk="1" hangingPunct="1"/>
            <a:r>
              <a:rPr lang="zh-CN" altLang="en-US" sz="2800" smtClean="0">
                <a:solidFill>
                  <a:srgbClr val="FFFF66"/>
                </a:solidFill>
                <a:latin typeface="仿宋" pitchFamily="49" charset="-122"/>
                <a:ea typeface="仿宋" pitchFamily="49" charset="-122"/>
              </a:rPr>
              <a:t>  </a:t>
            </a:r>
          </a:p>
        </p:txBody>
      </p:sp>
      <p:sp>
        <p:nvSpPr>
          <p:cNvPr id="43011" name="内容占位符 2"/>
          <p:cNvSpPr>
            <a:spLocks noGrp="1"/>
          </p:cNvSpPr>
          <p:nvPr>
            <p:ph idx="1"/>
          </p:nvPr>
        </p:nvSpPr>
        <p:spPr>
          <a:xfrm>
            <a:off x="900113" y="665163"/>
            <a:ext cx="7488237" cy="5859462"/>
          </a:xfrm>
        </p:spPr>
        <p:txBody>
          <a:bodyPr/>
          <a:lstStyle/>
          <a:p>
            <a:pPr marL="0" indent="0" algn="just" eaLnBrk="1" hangingPunct="1">
              <a:lnSpc>
                <a:spcPts val="3400"/>
              </a:lnSpc>
              <a:spcBef>
                <a:spcPct val="0"/>
              </a:spcBef>
              <a:buFont typeface="Wingdings 2" pitchFamily="18" charset="2"/>
              <a:buNone/>
            </a:pPr>
            <a:r>
              <a:rPr lang="zh-CN" altLang="en-US" sz="2800" b="1" dirty="0" smtClean="0">
                <a:solidFill>
                  <a:srgbClr val="000099"/>
                </a:solidFill>
                <a:latin typeface="黑体" pitchFamily="49" charset="-122"/>
                <a:cs typeface="Times New Roman" pitchFamily="18" charset="0"/>
              </a:rPr>
              <a:t>（一）建立了联席会议制度。</a:t>
            </a:r>
            <a:endParaRPr lang="en-US" altLang="zh-CN" sz="2800" b="1" dirty="0" smtClean="0">
              <a:solidFill>
                <a:srgbClr val="000099"/>
              </a:solidFill>
              <a:latin typeface="黑体" pitchFamily="49" charset="-122"/>
              <a:cs typeface="Times New Roman" pitchFamily="18" charset="0"/>
            </a:endParaRPr>
          </a:p>
          <a:p>
            <a:pPr marL="0" indent="0" algn="just" eaLnBrk="1" hangingPunct="1">
              <a:lnSpc>
                <a:spcPts val="3400"/>
              </a:lnSpc>
              <a:spcBef>
                <a:spcPct val="0"/>
              </a:spcBef>
              <a:buFont typeface="Wingdings 2" pitchFamily="18" charset="2"/>
              <a:buNone/>
            </a:pPr>
            <a:r>
              <a:rPr lang="en-US" altLang="zh-CN" b="1" dirty="0" smtClean="0">
                <a:solidFill>
                  <a:srgbClr val="000099"/>
                </a:solidFill>
                <a:latin typeface="黑体" pitchFamily="49" charset="-122"/>
                <a:cs typeface="Times New Roman" pitchFamily="18" charset="0"/>
              </a:rPr>
              <a:t>    </a:t>
            </a:r>
            <a:r>
              <a:rPr lang="zh-CN" altLang="en-US" sz="2000" b="1" dirty="0" smtClean="0">
                <a:solidFill>
                  <a:srgbClr val="000099"/>
                </a:solidFill>
                <a:latin typeface="宋体" pitchFamily="2" charset="-122"/>
                <a:ea typeface="宋体" pitchFamily="2" charset="-122"/>
              </a:rPr>
              <a:t>成立了由</a:t>
            </a:r>
            <a:r>
              <a:rPr lang="en-US" altLang="zh-CN" sz="2000" b="1" dirty="0" smtClean="0">
                <a:solidFill>
                  <a:srgbClr val="000099"/>
                </a:solidFill>
                <a:latin typeface="宋体" pitchFamily="2" charset="-122"/>
                <a:ea typeface="宋体" pitchFamily="2" charset="-122"/>
              </a:rPr>
              <a:t>24</a:t>
            </a:r>
            <a:r>
              <a:rPr lang="zh-CN" altLang="en-US" sz="2000" b="1" dirty="0" smtClean="0">
                <a:solidFill>
                  <a:srgbClr val="000099"/>
                </a:solidFill>
                <a:latin typeface="宋体" pitchFamily="2" charset="-122"/>
                <a:ea typeface="宋体" pitchFamily="2" charset="-122"/>
              </a:rPr>
              <a:t>个部门组成的联席会议制度。</a:t>
            </a:r>
            <a:r>
              <a:rPr lang="zh-CN" altLang="zh-CN" sz="2000" b="1" dirty="0" smtClean="0">
                <a:solidFill>
                  <a:srgbClr val="000099"/>
                </a:solidFill>
                <a:latin typeface="宋体" pitchFamily="2" charset="-122"/>
                <a:ea typeface="宋体" pitchFamily="2" charset="-122"/>
              </a:rPr>
              <a:t>明确了联席会议成员单位、召集人单位，会议议事规则，成立了联席会议办公室，召开了</a:t>
            </a:r>
            <a:r>
              <a:rPr lang="zh-CN" altLang="en-US" sz="2000" b="1" dirty="0" smtClean="0">
                <a:solidFill>
                  <a:srgbClr val="000099"/>
                </a:solidFill>
                <a:latin typeface="宋体" pitchFamily="2" charset="-122"/>
                <a:ea typeface="宋体" pitchFamily="2" charset="-122"/>
              </a:rPr>
              <a:t>两</a:t>
            </a:r>
            <a:r>
              <a:rPr lang="zh-CN" altLang="zh-CN" sz="2000" b="1" dirty="0" smtClean="0">
                <a:solidFill>
                  <a:srgbClr val="000099"/>
                </a:solidFill>
                <a:latin typeface="宋体" pitchFamily="2" charset="-122"/>
                <a:ea typeface="宋体" pitchFamily="2" charset="-122"/>
              </a:rPr>
              <a:t>次联席会议，研究并审议了</a:t>
            </a:r>
            <a:r>
              <a:rPr lang="en-US" altLang="zh-CN" sz="2000" b="1" dirty="0" smtClean="0">
                <a:solidFill>
                  <a:srgbClr val="000099"/>
                </a:solidFill>
                <a:latin typeface="宋体" pitchFamily="2" charset="-122"/>
                <a:ea typeface="宋体" pitchFamily="2" charset="-122"/>
              </a:rPr>
              <a:t>2016</a:t>
            </a:r>
            <a:r>
              <a:rPr lang="zh-CN" altLang="zh-CN" sz="2000" b="1" dirty="0" smtClean="0">
                <a:solidFill>
                  <a:srgbClr val="000099"/>
                </a:solidFill>
                <a:latin typeface="宋体" pitchFamily="2" charset="-122"/>
                <a:ea typeface="宋体" pitchFamily="2" charset="-122"/>
              </a:rPr>
              <a:t>年</a:t>
            </a:r>
            <a:r>
              <a:rPr lang="zh-CN" altLang="en-US" sz="2000" b="1" dirty="0" smtClean="0">
                <a:solidFill>
                  <a:srgbClr val="000099"/>
                </a:solidFill>
                <a:latin typeface="宋体" pitchFamily="2" charset="-122"/>
                <a:ea typeface="宋体" pitchFamily="2" charset="-122"/>
              </a:rPr>
              <a:t>及</a:t>
            </a:r>
            <a:r>
              <a:rPr lang="en-US" altLang="zh-CN" sz="2000" b="1" dirty="0" smtClean="0">
                <a:solidFill>
                  <a:srgbClr val="000099"/>
                </a:solidFill>
                <a:latin typeface="宋体" pitchFamily="2" charset="-122"/>
                <a:ea typeface="宋体" pitchFamily="2" charset="-122"/>
              </a:rPr>
              <a:t>2017</a:t>
            </a:r>
            <a:r>
              <a:rPr lang="zh-CN" altLang="en-US" sz="2000" b="1" dirty="0" smtClean="0">
                <a:solidFill>
                  <a:srgbClr val="000099"/>
                </a:solidFill>
                <a:latin typeface="宋体" pitchFamily="2" charset="-122"/>
                <a:ea typeface="宋体" pitchFamily="2" charset="-122"/>
              </a:rPr>
              <a:t>年</a:t>
            </a:r>
            <a:r>
              <a:rPr lang="zh-CN" altLang="zh-CN" sz="2000" b="1" dirty="0" smtClean="0">
                <a:solidFill>
                  <a:srgbClr val="000099"/>
                </a:solidFill>
                <a:latin typeface="宋体" pitchFamily="2" charset="-122"/>
                <a:ea typeface="宋体" pitchFamily="2" charset="-122"/>
              </a:rPr>
              <a:t>科技计划项目申报指南、综评委及专业机构遴选的原则及标准（试行），审议自治区科技计划项目评估及过程管理专业机构的委托方案</a:t>
            </a:r>
            <a:r>
              <a:rPr lang="zh-CN" altLang="en-US" sz="2000" b="1" dirty="0" smtClean="0">
                <a:solidFill>
                  <a:srgbClr val="000099"/>
                </a:solidFill>
                <a:latin typeface="宋体" pitchFamily="2" charset="-122"/>
                <a:ea typeface="宋体" pitchFamily="2" charset="-122"/>
              </a:rPr>
              <a:t>。</a:t>
            </a:r>
            <a:endParaRPr lang="en-US" altLang="zh-CN" sz="2000" b="1" dirty="0" smtClean="0">
              <a:solidFill>
                <a:srgbClr val="000099"/>
              </a:solidFill>
              <a:latin typeface="宋体" pitchFamily="2" charset="-122"/>
              <a:ea typeface="宋体" pitchFamily="2" charset="-122"/>
            </a:endParaRPr>
          </a:p>
          <a:p>
            <a:pPr marL="0" indent="0" algn="just" eaLnBrk="1" hangingPunct="1">
              <a:lnSpc>
                <a:spcPts val="3400"/>
              </a:lnSpc>
              <a:spcBef>
                <a:spcPct val="0"/>
              </a:spcBef>
              <a:buFont typeface="Wingdings 2" pitchFamily="18" charset="2"/>
              <a:buNone/>
            </a:pPr>
            <a:endParaRPr lang="en-US" altLang="zh-CN" sz="2600" b="1" dirty="0" smtClean="0">
              <a:solidFill>
                <a:srgbClr val="000099"/>
              </a:solidFill>
              <a:latin typeface="黑体" pitchFamily="49" charset="-122"/>
              <a:cs typeface="Times New Roman" pitchFamily="18" charset="0"/>
            </a:endParaRPr>
          </a:p>
          <a:p>
            <a:pPr marL="0" indent="0" algn="just" eaLnBrk="1" hangingPunct="1">
              <a:lnSpc>
                <a:spcPts val="3400"/>
              </a:lnSpc>
              <a:spcBef>
                <a:spcPct val="0"/>
              </a:spcBef>
              <a:buFont typeface="Wingdings 2" pitchFamily="18" charset="2"/>
              <a:buNone/>
            </a:pPr>
            <a:r>
              <a:rPr lang="zh-CN" altLang="en-US" sz="2800" b="1" dirty="0" smtClean="0">
                <a:solidFill>
                  <a:srgbClr val="000099"/>
                </a:solidFill>
                <a:latin typeface="黑体" pitchFamily="49" charset="-122"/>
                <a:cs typeface="Times New Roman" pitchFamily="18" charset="0"/>
              </a:rPr>
              <a:t>（二）成立了</a:t>
            </a:r>
            <a:r>
              <a:rPr lang="zh-CN" altLang="zh-CN" sz="2800" b="1" dirty="0" smtClean="0">
                <a:solidFill>
                  <a:srgbClr val="000099"/>
                </a:solidFill>
                <a:latin typeface="黑体" pitchFamily="49" charset="-122"/>
                <a:cs typeface="Times New Roman" pitchFamily="18" charset="0"/>
              </a:rPr>
              <a:t>科技发展战略咨询与综合评审委员会</a:t>
            </a:r>
            <a:r>
              <a:rPr lang="zh-CN" altLang="en-US" sz="2800" b="1" dirty="0" smtClean="0">
                <a:solidFill>
                  <a:srgbClr val="000099"/>
                </a:solidFill>
                <a:latin typeface="黑体" pitchFamily="49" charset="-122"/>
                <a:cs typeface="Times New Roman" pitchFamily="18" charset="0"/>
              </a:rPr>
              <a:t>。</a:t>
            </a:r>
          </a:p>
          <a:p>
            <a:pPr marL="0" indent="0" algn="just" eaLnBrk="1" hangingPunct="1">
              <a:lnSpc>
                <a:spcPts val="3400"/>
              </a:lnSpc>
              <a:spcBef>
                <a:spcPct val="0"/>
              </a:spcBef>
              <a:buFont typeface="Wingdings 2" pitchFamily="18" charset="2"/>
              <a:buNone/>
            </a:pPr>
            <a:r>
              <a:rPr lang="zh-CN" altLang="en-US" dirty="0" smtClean="0">
                <a:solidFill>
                  <a:srgbClr val="000099"/>
                </a:solidFill>
                <a:latin typeface="黑体" pitchFamily="49" charset="-122"/>
                <a:cs typeface="Times New Roman" pitchFamily="18" charset="0"/>
              </a:rPr>
              <a:t>   </a:t>
            </a:r>
            <a:r>
              <a:rPr lang="zh-CN" altLang="en-US" sz="2000" b="1" dirty="0" smtClean="0">
                <a:solidFill>
                  <a:srgbClr val="000099"/>
                </a:solidFill>
                <a:latin typeface="宋体" pitchFamily="2" charset="-122"/>
                <a:ea typeface="宋体" pitchFamily="2" charset="-122"/>
              </a:rPr>
              <a:t>下设初设</a:t>
            </a:r>
            <a:r>
              <a:rPr lang="en-US" altLang="zh-CN" sz="2000" b="1" dirty="0" smtClean="0">
                <a:solidFill>
                  <a:srgbClr val="000099"/>
                </a:solidFill>
                <a:latin typeface="宋体" pitchFamily="2" charset="-122"/>
                <a:ea typeface="宋体" pitchFamily="2" charset="-122"/>
              </a:rPr>
              <a:t>6</a:t>
            </a:r>
            <a:r>
              <a:rPr lang="zh-CN" altLang="en-US" sz="2000" b="1" dirty="0" smtClean="0">
                <a:solidFill>
                  <a:srgbClr val="000099"/>
                </a:solidFill>
                <a:latin typeface="宋体" pitchFamily="2" charset="-122"/>
                <a:ea typeface="宋体" pitchFamily="2" charset="-122"/>
              </a:rPr>
              <a:t>个专家组，按照“汇聚高端专家、面向高层决策”的工作原则，加强科技创新发展趋势的研判分析，为我区科技发展战略、规划、重大任务和重大科技创新方向的选择等方面提出重要咨询建议，有效支撑科技创新决策。</a:t>
            </a:r>
          </a:p>
          <a:p>
            <a:pPr marL="0" indent="0" algn="just" eaLnBrk="1" hangingPunct="1">
              <a:lnSpc>
                <a:spcPts val="3400"/>
              </a:lnSpc>
              <a:spcBef>
                <a:spcPct val="0"/>
              </a:spcBef>
            </a:pPr>
            <a:endParaRPr lang="zh-CN" altLang="en-US" dirty="0" smtClean="0">
              <a:solidFill>
                <a:srgbClr val="000099"/>
              </a:solidFill>
              <a:latin typeface="仿宋" pitchFamily="49" charset="-122"/>
              <a:ea typeface="仿宋" pitchFamily="49" charset="-122"/>
            </a:endParaRPr>
          </a:p>
        </p:txBody>
      </p:sp>
      <p:sp>
        <p:nvSpPr>
          <p:cNvPr id="4" name="右箭头 3">
            <a:hlinkClick r:id="rId2" action="ppaction://hlinkfile"/>
          </p:cNvPr>
          <p:cNvSpPr/>
          <p:nvPr/>
        </p:nvSpPr>
        <p:spPr>
          <a:xfrm>
            <a:off x="7885113" y="3068638"/>
            <a:ext cx="287337" cy="144462"/>
          </a:xfrm>
          <a:prstGeom prst="rightArrow">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8898" name="矩形 1488897"/>
          <p:cNvSpPr/>
          <p:nvPr/>
        </p:nvSpPr>
        <p:spPr>
          <a:xfrm>
            <a:off x="215900" y="1182688"/>
            <a:ext cx="8424863" cy="835025"/>
          </a:xfrm>
          <a:prstGeom prst="rect">
            <a:avLst/>
          </a:prstGeom>
          <a:noFill/>
          <a:ln w="9525">
            <a:noFill/>
            <a:miter/>
          </a:ln>
        </p:spPr>
        <p:txBody>
          <a:bodyPr>
            <a:spAutoFit/>
          </a:bodyPr>
          <a:lstStyle/>
          <a:p>
            <a:pPr algn="ctr">
              <a:lnSpc>
                <a:spcPct val="120000"/>
              </a:lnSpc>
              <a:buFont typeface="Arial" panose="020B0604020202020204" pitchFamily="34" charset="0"/>
              <a:buNone/>
              <a:defRPr/>
            </a:pPr>
            <a:r>
              <a:rPr lang="zh-CN" altLang="en-US" sz="4400" b="1" noProof="1">
                <a:solidFill>
                  <a:srgbClr val="000099"/>
                </a:solidFill>
                <a:latin typeface="+mj-ea"/>
                <a:ea typeface="+mj-ea"/>
                <a:cs typeface="+mn-ea"/>
              </a:rPr>
              <a:t>第一部分　科技计划管理改革</a:t>
            </a:r>
          </a:p>
        </p:txBody>
      </p:sp>
      <p:sp>
        <p:nvSpPr>
          <p:cNvPr id="16387" name="矩形 1488898"/>
          <p:cNvSpPr>
            <a:spLocks noChangeArrowheads="1"/>
          </p:cNvSpPr>
          <p:nvPr/>
        </p:nvSpPr>
        <p:spPr bwMode="auto">
          <a:xfrm>
            <a:off x="1258888" y="2781300"/>
            <a:ext cx="7526337" cy="1368425"/>
          </a:xfrm>
          <a:prstGeom prst="rect">
            <a:avLst/>
          </a:prstGeom>
          <a:noFill/>
          <a:ln w="9525">
            <a:noFill/>
            <a:miter lim="800000"/>
            <a:headEnd/>
            <a:tailEnd/>
          </a:ln>
        </p:spPr>
        <p:txBody>
          <a:bodyPr>
            <a:spAutoFit/>
          </a:bodyPr>
          <a:lstStyle/>
          <a:p>
            <a:pPr>
              <a:lnSpc>
                <a:spcPct val="150000"/>
              </a:lnSpc>
              <a:buFont typeface="Arial" pitchFamily="34" charset="0"/>
              <a:buNone/>
            </a:pPr>
            <a:r>
              <a:rPr lang="zh-CN" altLang="en-US" sz="3000" b="1">
                <a:latin typeface="宋体" pitchFamily="2" charset="-122"/>
                <a:ea typeface="黑体" pitchFamily="49" charset="-122"/>
              </a:rPr>
              <a:t>第一节</a:t>
            </a:r>
            <a:r>
              <a:rPr lang="en-US" altLang="zh-CN" sz="3000" b="1">
                <a:latin typeface="宋体" pitchFamily="2" charset="-122"/>
                <a:ea typeface="黑体" pitchFamily="49" charset="-122"/>
              </a:rPr>
              <a:t>   </a:t>
            </a:r>
            <a:r>
              <a:rPr lang="zh-CN" altLang="en-US" sz="3000" b="1">
                <a:latin typeface="宋体" pitchFamily="2" charset="-122"/>
                <a:ea typeface="黑体" pitchFamily="49" charset="-122"/>
              </a:rPr>
              <a:t>国家科技计划管理改革进展</a:t>
            </a:r>
          </a:p>
          <a:p>
            <a:pPr>
              <a:lnSpc>
                <a:spcPct val="150000"/>
              </a:lnSpc>
              <a:buFont typeface="Arial" pitchFamily="34" charset="0"/>
              <a:buNone/>
            </a:pPr>
            <a:r>
              <a:rPr lang="zh-CN" altLang="en-US" sz="3000" b="1">
                <a:latin typeface="宋体" pitchFamily="2" charset="-122"/>
                <a:ea typeface="黑体" pitchFamily="49" charset="-122"/>
              </a:rPr>
              <a:t>第二节</a:t>
            </a:r>
            <a:r>
              <a:rPr lang="en-US" altLang="zh-CN" sz="3000" b="1">
                <a:latin typeface="宋体" pitchFamily="2" charset="-122"/>
                <a:ea typeface="黑体" pitchFamily="49" charset="-122"/>
              </a:rPr>
              <a:t>   </a:t>
            </a:r>
            <a:r>
              <a:rPr lang="zh-CN" altLang="en-US" sz="3000" b="1">
                <a:latin typeface="宋体" pitchFamily="2" charset="-122"/>
                <a:ea typeface="黑体" pitchFamily="49" charset="-122"/>
              </a:rPr>
              <a:t>自治区科技计划管理改革进展</a:t>
            </a:r>
          </a:p>
        </p:txBody>
      </p:sp>
      <p:sp>
        <p:nvSpPr>
          <p:cNvPr id="16388" name="灯片编号占位符 2"/>
          <p:cNvSpPr>
            <a:spLocks noGrp="1" noChangeArrowheads="1"/>
          </p:cNvSpPr>
          <p:nvPr>
            <p:ph type="sldNum" sz="quarter" idx="12"/>
          </p:nvPr>
        </p:nvSpPr>
        <p:spPr bwMode="auto">
          <a:xfrm>
            <a:off x="7010400" y="6248400"/>
            <a:ext cx="2133600" cy="476250"/>
          </a:xfrm>
          <a:noFill/>
          <a:ln>
            <a:miter lim="800000"/>
            <a:headEnd/>
            <a:tailEnd/>
          </a:ln>
        </p:spPr>
        <p:txBody>
          <a:bodyPr wrap="square" tIns="45720" bIns="45720" numCol="1" anchorCtr="0" compatLnSpc="1">
            <a:prstTxWarp prst="textNoShape">
              <a:avLst/>
            </a:prstTxWarp>
          </a:bodyPr>
          <a:lstStyle/>
          <a:p>
            <a:fld id="{24727034-015C-4E41-B8E4-1803771D0D3F}" type="slidenum">
              <a:rPr lang="zh-CN" altLang="en-US" smtClean="0"/>
              <a:pPr/>
              <a:t>3</a:t>
            </a:fld>
            <a:endParaRPr lang="zh-CN" altLang="en-US" smtClean="0"/>
          </a:p>
        </p:txBody>
      </p:sp>
    </p:spTree>
    <p:custDataLst>
      <p:tags r:id="rId1"/>
    </p:custDataLst>
  </p:cSld>
  <p:clrMapOvr>
    <a:masterClrMapping/>
  </p:clrMapOvr>
  <p:transition>
    <p:random/>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标题 1"/>
          <p:cNvSpPr>
            <a:spLocks noGrp="1"/>
          </p:cNvSpPr>
          <p:nvPr>
            <p:ph type="title"/>
          </p:nvPr>
        </p:nvSpPr>
        <p:spPr>
          <a:xfrm>
            <a:off x="1112838" y="-458788"/>
            <a:ext cx="7204075" cy="215900"/>
          </a:xfrm>
        </p:spPr>
        <p:txBody>
          <a:bodyPr rtlCol="0">
            <a:normAutofit fontScale="90000"/>
          </a:bodyPr>
          <a:lstStyle/>
          <a:p>
            <a:pPr eaLnBrk="1" fontAlgn="auto" hangingPunct="1">
              <a:spcAft>
                <a:spcPts val="0"/>
              </a:spcAft>
              <a:defRPr/>
            </a:pPr>
            <a:endParaRPr lang="zh-CN" altLang="en-US" sz="2800" smtClean="0">
              <a:solidFill>
                <a:srgbClr val="FFFF66"/>
              </a:solidFill>
              <a:latin typeface="仿宋" panose="02010609060101010101" pitchFamily="49" charset="-122"/>
              <a:ea typeface="仿宋" panose="02010609060101010101" pitchFamily="49" charset="-122"/>
              <a:cs typeface="Times New Roman" panose="02020603050405020304" pitchFamily="18" charset="0"/>
            </a:endParaRPr>
          </a:p>
        </p:txBody>
      </p:sp>
      <p:sp>
        <p:nvSpPr>
          <p:cNvPr id="3" name="内容占位符 2"/>
          <p:cNvSpPr>
            <a:spLocks noGrp="1"/>
          </p:cNvSpPr>
          <p:nvPr>
            <p:ph idx="1"/>
          </p:nvPr>
        </p:nvSpPr>
        <p:spPr>
          <a:xfrm>
            <a:off x="971550" y="476250"/>
            <a:ext cx="7200900" cy="6265863"/>
          </a:xfrm>
        </p:spPr>
        <p:txBody>
          <a:bodyPr rtlCol="0">
            <a:normAutofit/>
          </a:bodyPr>
          <a:lstStyle/>
          <a:p>
            <a:pPr marL="0" indent="0" algn="just" eaLnBrk="1" fontAlgn="auto" hangingPunct="1">
              <a:spcBef>
                <a:spcPts val="0"/>
              </a:spcBef>
              <a:spcAft>
                <a:spcPts val="0"/>
              </a:spcAft>
              <a:buFont typeface="Wingdings 2" panose="05020102010507070707"/>
              <a:buNone/>
              <a:defRPr/>
            </a:pPr>
            <a:r>
              <a:rPr lang="zh-CN" altLang="en-US" sz="2600" b="1" dirty="0" smtClean="0">
                <a:solidFill>
                  <a:srgbClr val="000099"/>
                </a:solidFill>
                <a:latin typeface="+mn-ea"/>
              </a:rPr>
              <a:t>（三）新构建的自治区科技理信息系统开始运行</a:t>
            </a:r>
            <a:r>
              <a:rPr lang="zh-CN" altLang="en-US" sz="2600" b="1" dirty="0" smtClean="0">
                <a:solidFill>
                  <a:srgbClr val="000099"/>
                </a:solidFill>
                <a:latin typeface="仿宋" panose="02010609060101010101" pitchFamily="49" charset="-122"/>
                <a:ea typeface="仿宋" panose="02010609060101010101" pitchFamily="49" charset="-122"/>
              </a:rPr>
              <a:t> </a:t>
            </a:r>
            <a:r>
              <a:rPr lang="zh-CN" altLang="en-US" sz="2600" b="1" dirty="0" smtClean="0">
                <a:solidFill>
                  <a:srgbClr val="000099"/>
                </a:solidFill>
                <a:latin typeface="+mn-ea"/>
              </a:rPr>
              <a:t>    </a:t>
            </a:r>
            <a:endParaRPr lang="en-US" altLang="zh-CN" sz="2600" b="1" dirty="0" smtClean="0">
              <a:solidFill>
                <a:srgbClr val="000099"/>
              </a:solidFill>
              <a:latin typeface="+mn-ea"/>
            </a:endParaRPr>
          </a:p>
          <a:p>
            <a:pPr marL="0" indent="0" algn="just" eaLnBrk="1" fontAlgn="auto" hangingPunct="1">
              <a:spcBef>
                <a:spcPts val="0"/>
              </a:spcBef>
              <a:spcAft>
                <a:spcPts val="0"/>
              </a:spcAft>
              <a:buFont typeface="Wingdings 2" panose="05020102010507070707"/>
              <a:buNone/>
              <a:defRPr/>
            </a:pPr>
            <a:r>
              <a:rPr lang="en-US" altLang="zh-CN" b="1" dirty="0" smtClean="0">
                <a:solidFill>
                  <a:srgbClr val="000099"/>
                </a:solidFill>
                <a:latin typeface="+mn-ea"/>
              </a:rPr>
              <a:t>   </a:t>
            </a:r>
            <a:r>
              <a:rPr lang="zh-CN" altLang="en-US" sz="2200" b="1" dirty="0" smtClean="0">
                <a:solidFill>
                  <a:srgbClr val="000099"/>
                </a:solidFill>
                <a:latin typeface="宋体" panose="02010600030101010101" pitchFamily="2" charset="-122"/>
                <a:ea typeface="宋体" panose="02010600030101010101" pitchFamily="2" charset="-122"/>
              </a:rPr>
              <a:t>对广西科技计划信息系统进行升级，构建一个全业务办理、全流程管理、科技信息共享”一体化的自治区科技计划管理信息系统</a:t>
            </a:r>
            <a:r>
              <a:rPr lang="en-US" altLang="zh-CN" sz="2200" b="1" dirty="0" smtClean="0">
                <a:solidFill>
                  <a:srgbClr val="000099"/>
                </a:solidFill>
                <a:latin typeface="宋体" panose="02010600030101010101" pitchFamily="2" charset="-122"/>
                <a:ea typeface="宋体" panose="02010600030101010101" pitchFamily="2" charset="-122"/>
              </a:rPr>
              <a:t>,</a:t>
            </a:r>
            <a:r>
              <a:rPr lang="zh-CN" altLang="en-US" sz="2200" b="1" dirty="0" smtClean="0">
                <a:solidFill>
                  <a:srgbClr val="000099"/>
                </a:solidFill>
                <a:latin typeface="宋体" panose="02010600030101010101" pitchFamily="2" charset="-122"/>
                <a:ea typeface="宋体" panose="02010600030101010101" pitchFamily="2" charset="-122"/>
              </a:rPr>
              <a:t>规范业务管理过程。</a:t>
            </a:r>
          </a:p>
          <a:p>
            <a:pPr marL="0" indent="0" algn="just" eaLnBrk="1" fontAlgn="auto" hangingPunct="1">
              <a:spcBef>
                <a:spcPts val="0"/>
              </a:spcBef>
              <a:spcAft>
                <a:spcPts val="0"/>
              </a:spcAft>
              <a:buFont typeface="Wingdings 2" panose="05020102010507070707"/>
              <a:buNone/>
              <a:defRPr/>
            </a:pPr>
            <a:r>
              <a:rPr lang="zh-CN" altLang="en-US" sz="2200" b="1" dirty="0" smtClean="0">
                <a:solidFill>
                  <a:srgbClr val="000099"/>
                </a:solidFill>
                <a:latin typeface="宋体" panose="02010600030101010101" pitchFamily="2" charset="-122"/>
                <a:ea typeface="宋体" panose="02010600030101010101" pitchFamily="2" charset="-122"/>
              </a:rPr>
              <a:t>    该平台的项目申报、项目初审和项目评审、合同管理等主要功能模块陆续投入使用。</a:t>
            </a:r>
            <a:endParaRPr lang="en-US" altLang="zh-CN" sz="2200" b="1" dirty="0" smtClean="0">
              <a:solidFill>
                <a:srgbClr val="000099"/>
              </a:solidFill>
              <a:latin typeface="宋体" panose="02010600030101010101" pitchFamily="2" charset="-122"/>
              <a:ea typeface="宋体" panose="02010600030101010101" pitchFamily="2" charset="-122"/>
            </a:endParaRPr>
          </a:p>
          <a:p>
            <a:pPr marL="0" indent="0" algn="just" eaLnBrk="1" fontAlgn="auto" hangingPunct="1">
              <a:spcBef>
                <a:spcPts val="0"/>
              </a:spcBef>
              <a:spcAft>
                <a:spcPts val="0"/>
              </a:spcAft>
              <a:buFont typeface="Wingdings 2" panose="05020102010507070707"/>
              <a:buNone/>
              <a:defRPr/>
            </a:pPr>
            <a:r>
              <a:rPr lang="en-US" altLang="zh-CN" b="1" dirty="0" smtClean="0">
                <a:solidFill>
                  <a:srgbClr val="000099"/>
                </a:solidFill>
                <a:latin typeface="+mn-ea"/>
              </a:rPr>
              <a:t> </a:t>
            </a:r>
          </a:p>
          <a:p>
            <a:pPr marL="0" indent="0" algn="just" eaLnBrk="1" fontAlgn="auto" hangingPunct="1">
              <a:spcBef>
                <a:spcPts val="0"/>
              </a:spcBef>
              <a:spcAft>
                <a:spcPts val="0"/>
              </a:spcAft>
              <a:buFont typeface="Wingdings 2" panose="05020102010507070707"/>
              <a:buNone/>
              <a:defRPr/>
            </a:pPr>
            <a:r>
              <a:rPr lang="zh-CN" altLang="en-US" sz="2600" b="1" dirty="0" smtClean="0">
                <a:solidFill>
                  <a:srgbClr val="000099"/>
                </a:solidFill>
                <a:latin typeface="+mn-ea"/>
              </a:rPr>
              <a:t>（四）</a:t>
            </a:r>
            <a:r>
              <a:rPr lang="zh-CN" altLang="en-US" sz="2600" b="1" dirty="0">
                <a:solidFill>
                  <a:srgbClr val="000099"/>
                </a:solidFill>
                <a:latin typeface="+mn-ea"/>
              </a:rPr>
              <a:t>初步整合构建了新的</a:t>
            </a:r>
            <a:r>
              <a:rPr lang="zh-CN" altLang="zh-CN" sz="2600" b="1" dirty="0">
                <a:solidFill>
                  <a:srgbClr val="000099"/>
                </a:solidFill>
                <a:latin typeface="+mn-ea"/>
              </a:rPr>
              <a:t>广西科技专家</a:t>
            </a:r>
            <a:r>
              <a:rPr lang="zh-CN" altLang="zh-CN" sz="2600" b="1" dirty="0" smtClean="0">
                <a:solidFill>
                  <a:srgbClr val="000099"/>
                </a:solidFill>
                <a:latin typeface="+mn-ea"/>
              </a:rPr>
              <a:t>数据。</a:t>
            </a:r>
            <a:endParaRPr lang="zh-CN" altLang="en-US" sz="2600" b="1" dirty="0">
              <a:solidFill>
                <a:srgbClr val="000099"/>
              </a:solidFill>
              <a:latin typeface="+mn-ea"/>
            </a:endParaRPr>
          </a:p>
          <a:p>
            <a:pPr marL="0" indent="0" algn="just" eaLnBrk="1" fontAlgn="auto" hangingPunct="1">
              <a:spcBef>
                <a:spcPts val="0"/>
              </a:spcBef>
              <a:spcAft>
                <a:spcPts val="0"/>
              </a:spcAft>
              <a:buFont typeface="Wingdings 2" panose="05020102010507070707"/>
              <a:buNone/>
              <a:defRPr/>
            </a:pPr>
            <a:r>
              <a:rPr lang="en-US" altLang="zh-CN" dirty="0" smtClean="0">
                <a:solidFill>
                  <a:srgbClr val="000099"/>
                </a:solidFill>
                <a:latin typeface="+mn-ea"/>
              </a:rPr>
              <a:t>   </a:t>
            </a:r>
            <a:r>
              <a:rPr lang="zh-CN" altLang="zh-CN" sz="2400" b="1" dirty="0" smtClean="0">
                <a:solidFill>
                  <a:srgbClr val="000099"/>
                </a:solidFill>
                <a:latin typeface="宋体" panose="02010600030101010101" pitchFamily="2" charset="-122"/>
                <a:ea typeface="宋体" panose="02010600030101010101" pitchFamily="2" charset="-122"/>
              </a:rPr>
              <a:t>目前</a:t>
            </a:r>
            <a:r>
              <a:rPr lang="zh-CN" altLang="zh-CN" sz="2400" b="1" dirty="0">
                <a:solidFill>
                  <a:srgbClr val="000099"/>
                </a:solidFill>
                <a:latin typeface="宋体" panose="02010600030101010101" pitchFamily="2" charset="-122"/>
                <a:ea typeface="宋体" panose="02010600030101010101" pitchFamily="2" charset="-122"/>
              </a:rPr>
              <a:t>该数据库已导入区内外专家</a:t>
            </a:r>
            <a:r>
              <a:rPr lang="zh-CN" altLang="en-US" sz="2400" b="1" dirty="0">
                <a:solidFill>
                  <a:srgbClr val="000099"/>
                </a:solidFill>
                <a:latin typeface="宋体" panose="02010600030101010101" pitchFamily="2" charset="-122"/>
                <a:ea typeface="宋体" panose="02010600030101010101" pitchFamily="2" charset="-122"/>
              </a:rPr>
              <a:t>超过</a:t>
            </a:r>
            <a:r>
              <a:rPr lang="en-US" altLang="zh-CN" sz="2400" b="1" dirty="0">
                <a:solidFill>
                  <a:srgbClr val="000099"/>
                </a:solidFill>
                <a:latin typeface="宋体" panose="02010600030101010101" pitchFamily="2" charset="-122"/>
                <a:ea typeface="宋体" panose="02010600030101010101" pitchFamily="2" charset="-122"/>
              </a:rPr>
              <a:t>1</a:t>
            </a:r>
            <a:r>
              <a:rPr lang="zh-CN" altLang="en-US" sz="2400" b="1" dirty="0">
                <a:solidFill>
                  <a:srgbClr val="000099"/>
                </a:solidFill>
                <a:latin typeface="宋体" panose="02010600030101010101" pitchFamily="2" charset="-122"/>
                <a:ea typeface="宋体" panose="02010600030101010101" pitchFamily="2" charset="-122"/>
              </a:rPr>
              <a:t>万</a:t>
            </a:r>
            <a:r>
              <a:rPr lang="zh-CN" altLang="zh-CN" sz="2400" b="1" dirty="0">
                <a:solidFill>
                  <a:srgbClr val="000099"/>
                </a:solidFill>
                <a:latin typeface="宋体" panose="02010600030101010101" pitchFamily="2" charset="-122"/>
                <a:ea typeface="宋体" panose="02010600030101010101" pitchFamily="2" charset="-122"/>
              </a:rPr>
              <a:t>名</a:t>
            </a:r>
            <a:r>
              <a:rPr lang="zh-CN" altLang="en-US" sz="2400" b="1" dirty="0">
                <a:solidFill>
                  <a:srgbClr val="000099"/>
                </a:solidFill>
                <a:latin typeface="宋体" panose="02010600030101010101" pitchFamily="2" charset="-122"/>
                <a:ea typeface="宋体" panose="02010600030101010101" pitchFamily="2" charset="-122"/>
              </a:rPr>
              <a:t>，有力支撑了</a:t>
            </a:r>
            <a:r>
              <a:rPr lang="en-US" altLang="zh-CN" sz="2400" b="1" dirty="0">
                <a:solidFill>
                  <a:srgbClr val="000099"/>
                </a:solidFill>
                <a:latin typeface="宋体" panose="02010600030101010101" pitchFamily="2" charset="-122"/>
                <a:ea typeface="宋体" panose="02010600030101010101" pitchFamily="2" charset="-122"/>
              </a:rPr>
              <a:t>2016</a:t>
            </a:r>
            <a:r>
              <a:rPr lang="zh-CN" altLang="en-US" sz="2400" b="1" dirty="0">
                <a:solidFill>
                  <a:srgbClr val="000099"/>
                </a:solidFill>
                <a:latin typeface="宋体" panose="02010600030101010101" pitchFamily="2" charset="-122"/>
                <a:ea typeface="宋体" panose="02010600030101010101" pitchFamily="2" charset="-122"/>
              </a:rPr>
              <a:t>年科技计划项目立项评估工作</a:t>
            </a:r>
            <a:r>
              <a:rPr lang="zh-CN" altLang="zh-CN" sz="2400" b="1" dirty="0">
                <a:solidFill>
                  <a:srgbClr val="000099"/>
                </a:solidFill>
                <a:latin typeface="宋体" panose="02010600030101010101" pitchFamily="2" charset="-122"/>
                <a:ea typeface="宋体" panose="02010600030101010101" pitchFamily="2" charset="-122"/>
              </a:rPr>
              <a:t>。</a:t>
            </a:r>
            <a:endParaRPr lang="zh-CN" altLang="en-US" sz="2400" b="1" dirty="0">
              <a:solidFill>
                <a:srgbClr val="000099"/>
              </a:solidFill>
              <a:latin typeface="宋体" panose="02010600030101010101" pitchFamily="2" charset="-122"/>
              <a:ea typeface="宋体" panose="02010600030101010101" pitchFamily="2" charset="-122"/>
            </a:endParaRPr>
          </a:p>
          <a:p>
            <a:pPr marL="0" indent="0" algn="just" eaLnBrk="1" fontAlgn="auto" hangingPunct="1">
              <a:spcBef>
                <a:spcPts val="0"/>
              </a:spcBef>
              <a:spcAft>
                <a:spcPts val="0"/>
              </a:spcAft>
              <a:buFont typeface="Wingdings 2" panose="05020102010507070707"/>
              <a:buChar char="ß"/>
              <a:defRPr/>
            </a:pPr>
            <a:endParaRPr lang="zh-CN" altLang="en-US" sz="2600" dirty="0" smtClean="0">
              <a:solidFill>
                <a:srgbClr val="000099"/>
              </a:solidFill>
              <a:latin typeface="仿宋" panose="02010609060101010101" pitchFamily="49" charset="-122"/>
              <a:ea typeface="仿宋" panose="02010609060101010101" pitchFamily="49" charset="-122"/>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图片 5" descr="无标题.png"/>
          <p:cNvPicPr>
            <a:picLocks noChangeAspect="1"/>
          </p:cNvPicPr>
          <p:nvPr/>
        </p:nvPicPr>
        <p:blipFill>
          <a:blip r:embed="rId2" cstate="print"/>
          <a:srcRect/>
          <a:stretch>
            <a:fillRect/>
          </a:stretch>
        </p:blipFill>
        <p:spPr bwMode="auto">
          <a:xfrm>
            <a:off x="0" y="298450"/>
            <a:ext cx="9144000" cy="6261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标题 1"/>
          <p:cNvSpPr>
            <a:spLocks noGrp="1"/>
          </p:cNvSpPr>
          <p:nvPr>
            <p:ph type="title"/>
          </p:nvPr>
        </p:nvSpPr>
        <p:spPr>
          <a:xfrm>
            <a:off x="1116013" y="-892175"/>
            <a:ext cx="6911975" cy="576262"/>
          </a:xfrm>
        </p:spPr>
        <p:txBody>
          <a:bodyPr/>
          <a:lstStyle/>
          <a:p>
            <a:pPr eaLnBrk="1" hangingPunct="1"/>
            <a:endParaRPr lang="zh-CN" altLang="en-US" sz="2800" smtClean="0">
              <a:solidFill>
                <a:srgbClr val="FFFF66"/>
              </a:solidFill>
              <a:latin typeface="仿宋" pitchFamily="49" charset="-122"/>
              <a:ea typeface="仿宋" pitchFamily="49" charset="-122"/>
            </a:endParaRPr>
          </a:p>
        </p:txBody>
      </p:sp>
      <p:sp>
        <p:nvSpPr>
          <p:cNvPr id="3" name="内容占位符 2"/>
          <p:cNvSpPr>
            <a:spLocks noGrp="1"/>
          </p:cNvSpPr>
          <p:nvPr>
            <p:ph idx="1"/>
          </p:nvPr>
        </p:nvSpPr>
        <p:spPr>
          <a:xfrm>
            <a:off x="714375" y="928688"/>
            <a:ext cx="7559675" cy="5616575"/>
          </a:xfrm>
        </p:spPr>
        <p:txBody>
          <a:bodyPr rtlCol="0">
            <a:normAutofit/>
          </a:bodyPr>
          <a:lstStyle/>
          <a:p>
            <a:pPr eaLnBrk="1" fontAlgn="auto" hangingPunct="1">
              <a:spcAft>
                <a:spcPts val="0"/>
              </a:spcAft>
              <a:buFont typeface="Wingdings 2" panose="05020102010507070707"/>
              <a:buNone/>
              <a:defRPr/>
            </a:pPr>
            <a:r>
              <a:rPr lang="zh-CN" altLang="en-US" sz="2800" b="1" dirty="0" smtClean="0">
                <a:solidFill>
                  <a:srgbClr val="000099"/>
                </a:solidFill>
                <a:latin typeface="+mj-ea"/>
                <a:ea typeface="+mj-ea"/>
              </a:rPr>
              <a:t> （五）</a:t>
            </a:r>
            <a:r>
              <a:rPr lang="zh-CN" altLang="zh-CN" sz="2800" b="1" dirty="0" smtClean="0">
                <a:solidFill>
                  <a:srgbClr val="000099"/>
                </a:solidFill>
                <a:latin typeface="+mj-ea"/>
                <a:ea typeface="+mj-ea"/>
              </a:rPr>
              <a:t>广西科技报告制度工作</a:t>
            </a:r>
            <a:r>
              <a:rPr lang="zh-CN" altLang="en-US" sz="2800" b="1" dirty="0" smtClean="0">
                <a:solidFill>
                  <a:srgbClr val="000099"/>
                </a:solidFill>
                <a:latin typeface="+mj-ea"/>
                <a:ea typeface="+mj-ea"/>
              </a:rPr>
              <a:t>进展顺利</a:t>
            </a:r>
          </a:p>
          <a:p>
            <a:pPr eaLnBrk="1" fontAlgn="auto" hangingPunct="1">
              <a:spcAft>
                <a:spcPts val="0"/>
              </a:spcAft>
              <a:buFont typeface="Wingdings 2" panose="05020102010507070707"/>
              <a:buNone/>
              <a:defRPr/>
            </a:pPr>
            <a:r>
              <a:rPr lang="zh-CN" altLang="en-US" sz="2800" b="1" dirty="0" smtClean="0">
                <a:solidFill>
                  <a:srgbClr val="000099"/>
                </a:solidFill>
                <a:latin typeface="宋体" panose="02010600030101010101" pitchFamily="2" charset="-122"/>
                <a:ea typeface="宋体" panose="02010600030101010101" pitchFamily="2" charset="-122"/>
              </a:rPr>
              <a:t>      </a:t>
            </a:r>
            <a:endParaRPr lang="en-US" altLang="zh-CN" sz="2800" b="1" dirty="0" smtClean="0">
              <a:solidFill>
                <a:srgbClr val="000099"/>
              </a:solidFill>
              <a:latin typeface="宋体" panose="02010600030101010101" pitchFamily="2" charset="-122"/>
              <a:ea typeface="宋体" panose="02010600030101010101" pitchFamily="2" charset="-122"/>
            </a:endParaRPr>
          </a:p>
          <a:p>
            <a:pPr eaLnBrk="1" fontAlgn="auto" hangingPunct="1">
              <a:spcAft>
                <a:spcPts val="0"/>
              </a:spcAft>
              <a:buFont typeface="Wingdings 2" panose="05020102010507070707"/>
              <a:buNone/>
              <a:defRPr/>
            </a:pPr>
            <a:r>
              <a:rPr lang="en-US" altLang="zh-CN" sz="2400" b="1" dirty="0" smtClean="0">
                <a:solidFill>
                  <a:srgbClr val="000099"/>
                </a:solidFill>
                <a:latin typeface="宋体" panose="02010600030101010101" pitchFamily="2" charset="-122"/>
                <a:ea typeface="宋体" panose="02010600030101010101" pitchFamily="2" charset="-122"/>
              </a:rPr>
              <a:t>      </a:t>
            </a:r>
            <a:r>
              <a:rPr lang="zh-CN" altLang="zh-CN" sz="2400" b="1" dirty="0" smtClean="0">
                <a:solidFill>
                  <a:srgbClr val="000099"/>
                </a:solidFill>
                <a:latin typeface="宋体" panose="02010600030101010101" pitchFamily="2" charset="-122"/>
                <a:ea typeface="宋体" panose="02010600030101010101" pitchFamily="2" charset="-122"/>
              </a:rPr>
              <a:t>自治区政府办转发了《关于广西科技报告制度建设的实施方案》，明确了广西科技报告制度建设的工作目标、职责分工、工作流程等内容，提出力争到</a:t>
            </a:r>
            <a:r>
              <a:rPr lang="en-US" altLang="zh-CN" sz="2400" b="1" dirty="0" smtClean="0">
                <a:solidFill>
                  <a:srgbClr val="000099"/>
                </a:solidFill>
                <a:latin typeface="宋体" panose="02010600030101010101" pitchFamily="2" charset="-122"/>
                <a:ea typeface="宋体" panose="02010600030101010101" pitchFamily="2" charset="-122"/>
              </a:rPr>
              <a:t>2020</a:t>
            </a:r>
            <a:r>
              <a:rPr lang="zh-CN" altLang="zh-CN" sz="2400" b="1" dirty="0" smtClean="0">
                <a:solidFill>
                  <a:srgbClr val="000099"/>
                </a:solidFill>
                <a:latin typeface="宋体" panose="02010600030101010101" pitchFamily="2" charset="-122"/>
                <a:ea typeface="宋体" panose="02010600030101010101" pitchFamily="2" charset="-122"/>
              </a:rPr>
              <a:t>年建成统一的科技报告呈交、收藏、管理共享体系。加快修改完善科技报告管理实施细则，明确具体的工作流程。</a:t>
            </a:r>
            <a:endParaRPr lang="zh-CN" altLang="en-US" sz="2400" b="1" dirty="0" smtClean="0">
              <a:solidFill>
                <a:srgbClr val="000099"/>
              </a:solidFill>
              <a:latin typeface="宋体" panose="02010600030101010101" pitchFamily="2" charset="-122"/>
              <a:ea typeface="宋体" panose="02010600030101010101" pitchFamily="2" charset="-122"/>
            </a:endParaRPr>
          </a:p>
          <a:p>
            <a:pPr eaLnBrk="1" fontAlgn="auto" hangingPunct="1">
              <a:spcAft>
                <a:spcPts val="0"/>
              </a:spcAft>
              <a:buFont typeface="Wingdings 2" panose="05020102010507070707"/>
              <a:buNone/>
              <a:defRPr/>
            </a:pPr>
            <a:r>
              <a:rPr lang="zh-CN" altLang="en-US" sz="2400" b="1" dirty="0" smtClean="0">
                <a:solidFill>
                  <a:srgbClr val="000099"/>
                </a:solidFill>
                <a:latin typeface="宋体" panose="02010600030101010101" pitchFamily="2" charset="-122"/>
                <a:ea typeface="宋体" panose="02010600030101010101" pitchFamily="2" charset="-122"/>
              </a:rPr>
              <a:t>      </a:t>
            </a:r>
            <a:r>
              <a:rPr lang="zh-CN" altLang="zh-CN" sz="2400" b="1" dirty="0" smtClean="0">
                <a:solidFill>
                  <a:srgbClr val="000099"/>
                </a:solidFill>
                <a:latin typeface="宋体" panose="02010600030101010101" pitchFamily="2" charset="-122"/>
                <a:ea typeface="宋体" panose="02010600030101010101" pitchFamily="2" charset="-122"/>
              </a:rPr>
              <a:t>广西科技报告服务系统已正式上线运行，目前已收录报告</a:t>
            </a:r>
            <a:r>
              <a:rPr lang="en-US" altLang="zh-CN" sz="2400" b="1" dirty="0" smtClean="0">
                <a:solidFill>
                  <a:srgbClr val="000099"/>
                </a:solidFill>
                <a:latin typeface="宋体" panose="02010600030101010101" pitchFamily="2" charset="-122"/>
                <a:ea typeface="宋体" panose="02010600030101010101" pitchFamily="2" charset="-122"/>
              </a:rPr>
              <a:t>474</a:t>
            </a:r>
            <a:r>
              <a:rPr lang="zh-CN" altLang="zh-CN" sz="2400" b="1" dirty="0" smtClean="0">
                <a:solidFill>
                  <a:srgbClr val="000099"/>
                </a:solidFill>
                <a:latin typeface="宋体" panose="02010600030101010101" pitchFamily="2" charset="-122"/>
                <a:ea typeface="宋体" panose="02010600030101010101" pitchFamily="2" charset="-122"/>
              </a:rPr>
              <a:t>份，其中国家项目</a:t>
            </a:r>
            <a:r>
              <a:rPr lang="en-US" altLang="zh-CN" sz="2400" b="1" dirty="0" smtClean="0">
                <a:solidFill>
                  <a:srgbClr val="000099"/>
                </a:solidFill>
                <a:latin typeface="宋体" panose="02010600030101010101" pitchFamily="2" charset="-122"/>
                <a:ea typeface="宋体" panose="02010600030101010101" pitchFamily="2" charset="-122"/>
              </a:rPr>
              <a:t>88</a:t>
            </a:r>
            <a:r>
              <a:rPr lang="zh-CN" altLang="zh-CN" sz="2400" b="1" dirty="0" smtClean="0">
                <a:solidFill>
                  <a:srgbClr val="000099"/>
                </a:solidFill>
                <a:latin typeface="宋体" panose="02010600030101010101" pitchFamily="2" charset="-122"/>
                <a:ea typeface="宋体" panose="02010600030101010101" pitchFamily="2" charset="-122"/>
              </a:rPr>
              <a:t>份，自治区属项目</a:t>
            </a:r>
            <a:r>
              <a:rPr lang="en-US" altLang="zh-CN" sz="2400" b="1" dirty="0" smtClean="0">
                <a:solidFill>
                  <a:srgbClr val="000099"/>
                </a:solidFill>
                <a:latin typeface="宋体" panose="02010600030101010101" pitchFamily="2" charset="-122"/>
                <a:ea typeface="宋体" panose="02010600030101010101" pitchFamily="2" charset="-122"/>
              </a:rPr>
              <a:t>386</a:t>
            </a:r>
            <a:r>
              <a:rPr lang="zh-CN" altLang="zh-CN" sz="2400" b="1" dirty="0" smtClean="0">
                <a:solidFill>
                  <a:srgbClr val="000099"/>
                </a:solidFill>
                <a:latin typeface="宋体" panose="02010600030101010101" pitchFamily="2" charset="-122"/>
                <a:ea typeface="宋体" panose="02010600030101010101" pitchFamily="2" charset="-122"/>
              </a:rPr>
              <a:t>份。</a:t>
            </a:r>
            <a:endParaRPr lang="zh-CN" altLang="en-US" sz="2400" b="1" dirty="0" smtClean="0">
              <a:solidFill>
                <a:srgbClr val="000099"/>
              </a:solidFill>
              <a:latin typeface="宋体" panose="02010600030101010101" pitchFamily="2" charset="-122"/>
              <a:ea typeface="宋体" panose="02010600030101010101" pitchFamily="2" charset="-122"/>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标题 1"/>
          <p:cNvSpPr>
            <a:spLocks noGrp="1"/>
          </p:cNvSpPr>
          <p:nvPr>
            <p:ph type="title"/>
          </p:nvPr>
        </p:nvSpPr>
        <p:spPr>
          <a:xfrm>
            <a:off x="1116013" y="-531813"/>
            <a:ext cx="7056437" cy="144463"/>
          </a:xfrm>
        </p:spPr>
        <p:txBody>
          <a:bodyPr rtlCol="0">
            <a:normAutofit fontScale="90000"/>
          </a:bodyPr>
          <a:lstStyle/>
          <a:p>
            <a:pPr eaLnBrk="1" fontAlgn="auto" hangingPunct="1">
              <a:spcAft>
                <a:spcPts val="0"/>
              </a:spcAft>
              <a:defRPr/>
            </a:pPr>
            <a:endParaRPr lang="zh-CN" altLang="en-US" sz="2800" smtClean="0">
              <a:solidFill>
                <a:srgbClr val="FFFF66"/>
              </a:solidFill>
              <a:latin typeface="仿宋" panose="02010609060101010101" pitchFamily="49" charset="-122"/>
              <a:ea typeface="仿宋" panose="02010609060101010101" pitchFamily="49" charset="-122"/>
              <a:cs typeface="Times New Roman" panose="02020603050405020304" pitchFamily="18" charset="0"/>
            </a:endParaRPr>
          </a:p>
        </p:txBody>
      </p:sp>
      <p:sp>
        <p:nvSpPr>
          <p:cNvPr id="3" name="内容占位符 2"/>
          <p:cNvSpPr>
            <a:spLocks noGrp="1"/>
          </p:cNvSpPr>
          <p:nvPr>
            <p:ph idx="1"/>
          </p:nvPr>
        </p:nvSpPr>
        <p:spPr>
          <a:xfrm>
            <a:off x="857250" y="500063"/>
            <a:ext cx="7993063" cy="5378450"/>
          </a:xfrm>
        </p:spPr>
        <p:txBody>
          <a:bodyPr rtlCol="0">
            <a:normAutofit fontScale="90000"/>
          </a:bodyPr>
          <a:lstStyle/>
          <a:p>
            <a:pPr eaLnBrk="1" fontAlgn="auto" hangingPunct="1">
              <a:lnSpc>
                <a:spcPct val="90000"/>
              </a:lnSpc>
              <a:spcAft>
                <a:spcPts val="0"/>
              </a:spcAft>
              <a:buFont typeface="Wingdings 2" panose="05020102010507070707"/>
              <a:buNone/>
              <a:defRPr/>
            </a:pPr>
            <a:endParaRPr lang="en-US" altLang="zh-CN" b="1" dirty="0" smtClean="0">
              <a:solidFill>
                <a:srgbClr val="000099"/>
              </a:solidFill>
              <a:latin typeface="+mj-ea"/>
              <a:ea typeface="+mj-ea"/>
            </a:endParaRPr>
          </a:p>
          <a:p>
            <a:pPr eaLnBrk="1" fontAlgn="auto" hangingPunct="1">
              <a:lnSpc>
                <a:spcPct val="90000"/>
              </a:lnSpc>
              <a:spcAft>
                <a:spcPts val="0"/>
              </a:spcAft>
              <a:buFont typeface="Wingdings 2" panose="05020102010507070707"/>
              <a:buNone/>
              <a:defRPr/>
            </a:pPr>
            <a:r>
              <a:rPr lang="zh-CN" altLang="en-US" sz="3100" b="1" dirty="0" smtClean="0">
                <a:solidFill>
                  <a:srgbClr val="000099"/>
                </a:solidFill>
                <a:latin typeface="+mj-ea"/>
                <a:ea typeface="+mj-ea"/>
              </a:rPr>
              <a:t>（六）制定了系列科技计划管理制度</a:t>
            </a:r>
            <a:endParaRPr lang="en-US" altLang="zh-CN" sz="3100" b="1" dirty="0">
              <a:solidFill>
                <a:srgbClr val="000099"/>
              </a:solidFill>
              <a:latin typeface="+mj-ea"/>
              <a:ea typeface="+mj-ea"/>
            </a:endParaRPr>
          </a:p>
          <a:p>
            <a:pPr eaLnBrk="1" fontAlgn="auto" hangingPunct="1">
              <a:lnSpc>
                <a:spcPct val="90000"/>
              </a:lnSpc>
              <a:spcAft>
                <a:spcPts val="0"/>
              </a:spcAft>
              <a:buFont typeface="Wingdings 2" panose="05020102010507070707"/>
              <a:buNone/>
              <a:defRPr/>
            </a:pPr>
            <a:endParaRPr lang="en-US" altLang="zh-CN" sz="2400" b="1" dirty="0" smtClean="0">
              <a:solidFill>
                <a:srgbClr val="000099"/>
              </a:solidFill>
              <a:latin typeface="宋体" panose="02010600030101010101" pitchFamily="2" charset="-122"/>
              <a:ea typeface="宋体" panose="02010600030101010101" pitchFamily="2" charset="-122"/>
            </a:endParaRPr>
          </a:p>
          <a:p>
            <a:pPr marL="0" indent="0" eaLnBrk="1" fontAlgn="auto" hangingPunct="1">
              <a:lnSpc>
                <a:spcPts val="3500"/>
              </a:lnSpc>
              <a:spcBef>
                <a:spcPts val="0"/>
              </a:spcBef>
              <a:spcAft>
                <a:spcPts val="0"/>
              </a:spcAft>
              <a:buFont typeface="Wingdings 2" panose="05020102010507070707"/>
              <a:buNone/>
              <a:defRPr/>
            </a:pPr>
            <a:r>
              <a:rPr lang="zh-CN" altLang="zh-CN" sz="2400" b="1" dirty="0" smtClean="0">
                <a:solidFill>
                  <a:srgbClr val="000099"/>
                </a:solidFill>
                <a:latin typeface="宋体" panose="02010600030101010101" pitchFamily="2" charset="-122"/>
                <a:ea typeface="宋体" panose="02010600030101010101" pitchFamily="2" charset="-122"/>
              </a:rPr>
              <a:t>《自治区本级财政科技计划资金后补助管理暂行办法》</a:t>
            </a:r>
            <a:r>
              <a:rPr lang="zh-CN" altLang="en-US" sz="2400" b="1" dirty="0" smtClean="0">
                <a:solidFill>
                  <a:srgbClr val="000099"/>
                </a:solidFill>
                <a:latin typeface="宋体" panose="02010600030101010101" pitchFamily="2" charset="-122"/>
                <a:ea typeface="宋体" panose="02010600030101010101" pitchFamily="2" charset="-122"/>
              </a:rPr>
              <a:t>；</a:t>
            </a:r>
            <a:endParaRPr lang="en-US" altLang="zh-CN" sz="2400" b="1" dirty="0">
              <a:solidFill>
                <a:srgbClr val="000099"/>
              </a:solidFill>
              <a:latin typeface="宋体" panose="02010600030101010101" pitchFamily="2" charset="-122"/>
              <a:ea typeface="宋体" panose="02010600030101010101" pitchFamily="2" charset="-122"/>
            </a:endParaRPr>
          </a:p>
          <a:p>
            <a:pPr marL="0" indent="0" eaLnBrk="1" fontAlgn="auto" hangingPunct="1">
              <a:lnSpc>
                <a:spcPts val="3500"/>
              </a:lnSpc>
              <a:spcBef>
                <a:spcPts val="0"/>
              </a:spcBef>
              <a:spcAft>
                <a:spcPts val="0"/>
              </a:spcAft>
              <a:buFont typeface="Wingdings 2" panose="05020102010507070707"/>
              <a:buNone/>
              <a:defRPr/>
            </a:pPr>
            <a:r>
              <a:rPr lang="zh-CN" altLang="zh-CN" sz="2400" b="1" dirty="0" smtClean="0">
                <a:solidFill>
                  <a:srgbClr val="000099"/>
                </a:solidFill>
                <a:latin typeface="宋体" panose="02010600030101010101" pitchFamily="2" charset="-122"/>
                <a:ea typeface="宋体" panose="02010600030101010101" pitchFamily="2" charset="-122"/>
              </a:rPr>
              <a:t>《自治区科技计划管理专业机构遴选原则标准》</a:t>
            </a:r>
            <a:r>
              <a:rPr lang="zh-CN" altLang="en-US" sz="2400" b="1" dirty="0" smtClean="0">
                <a:solidFill>
                  <a:srgbClr val="000099"/>
                </a:solidFill>
                <a:latin typeface="宋体" panose="02010600030101010101" pitchFamily="2" charset="-122"/>
                <a:ea typeface="宋体" panose="02010600030101010101" pitchFamily="2" charset="-122"/>
              </a:rPr>
              <a:t>；</a:t>
            </a:r>
          </a:p>
          <a:p>
            <a:pPr marL="0" indent="0" eaLnBrk="1" fontAlgn="auto" hangingPunct="1">
              <a:lnSpc>
                <a:spcPts val="3500"/>
              </a:lnSpc>
              <a:spcBef>
                <a:spcPts val="0"/>
              </a:spcBef>
              <a:spcAft>
                <a:spcPts val="0"/>
              </a:spcAft>
              <a:buFont typeface="Wingdings 2" panose="05020102010507070707"/>
              <a:buNone/>
              <a:defRPr/>
            </a:pPr>
            <a:r>
              <a:rPr lang="zh-CN" altLang="zh-CN" sz="2400" b="1" dirty="0" smtClean="0">
                <a:solidFill>
                  <a:srgbClr val="000099"/>
                </a:solidFill>
                <a:latin typeface="宋体" panose="02010600030101010101" pitchFamily="2" charset="-122"/>
                <a:ea typeface="宋体" panose="02010600030101010101" pitchFamily="2" charset="-122"/>
                <a:sym typeface="+mn-ea"/>
              </a:rPr>
              <a:t>《</a:t>
            </a:r>
            <a:r>
              <a:rPr lang="en-US" altLang="zh-CN" sz="2400" b="1" dirty="0" smtClean="0">
                <a:solidFill>
                  <a:srgbClr val="000099"/>
                </a:solidFill>
                <a:latin typeface="宋体" panose="02010600030101010101" pitchFamily="2" charset="-122"/>
                <a:ea typeface="宋体" panose="02010600030101010101" pitchFamily="2" charset="-122"/>
              </a:rPr>
              <a:t>关于成立广西科技发展战略咨询与综合评审委员会的通知</a:t>
            </a:r>
            <a:r>
              <a:rPr lang="zh-CN" altLang="zh-CN" sz="2400" b="1" dirty="0" smtClean="0">
                <a:solidFill>
                  <a:srgbClr val="000099"/>
                </a:solidFill>
                <a:latin typeface="宋体" panose="02010600030101010101" pitchFamily="2" charset="-122"/>
                <a:ea typeface="宋体" panose="02010600030101010101" pitchFamily="2" charset="-122"/>
                <a:sym typeface="+mn-ea"/>
              </a:rPr>
              <a:t>》；</a:t>
            </a:r>
          </a:p>
          <a:p>
            <a:pPr marL="0" indent="0" eaLnBrk="1" fontAlgn="auto" hangingPunct="1">
              <a:lnSpc>
                <a:spcPts val="3500"/>
              </a:lnSpc>
              <a:spcBef>
                <a:spcPts val="0"/>
              </a:spcBef>
              <a:spcAft>
                <a:spcPts val="0"/>
              </a:spcAft>
              <a:buFont typeface="Wingdings 2" panose="05020102010507070707"/>
              <a:buNone/>
              <a:defRPr/>
            </a:pPr>
            <a:r>
              <a:rPr lang="zh-CN" altLang="zh-CN" sz="2400" b="1" dirty="0" smtClean="0">
                <a:solidFill>
                  <a:srgbClr val="000099"/>
                </a:solidFill>
                <a:latin typeface="宋体" panose="02010600030101010101" pitchFamily="2" charset="-122"/>
                <a:ea typeface="宋体" panose="02010600030101010101" pitchFamily="2" charset="-122"/>
                <a:sym typeface="+mn-ea"/>
              </a:rPr>
              <a:t>《</a:t>
            </a:r>
            <a:r>
              <a:rPr lang="en-US" altLang="zh-CN" sz="2400" b="1" dirty="0" smtClean="0">
                <a:solidFill>
                  <a:srgbClr val="000099"/>
                </a:solidFill>
                <a:latin typeface="宋体" panose="02010600030101010101" pitchFamily="2" charset="-122"/>
                <a:ea typeface="宋体" panose="02010600030101010101" pitchFamily="2" charset="-122"/>
              </a:rPr>
              <a:t>广西自然科学基金项目管理办法</a:t>
            </a:r>
            <a:r>
              <a:rPr lang="zh-CN" altLang="zh-CN" sz="2400" b="1" dirty="0" smtClean="0">
                <a:solidFill>
                  <a:srgbClr val="000099"/>
                </a:solidFill>
                <a:latin typeface="宋体" panose="02010600030101010101" pitchFamily="2" charset="-122"/>
                <a:ea typeface="宋体" panose="02010600030101010101" pitchFamily="2" charset="-122"/>
                <a:sym typeface="+mn-ea"/>
              </a:rPr>
              <a:t>》</a:t>
            </a:r>
            <a:r>
              <a:rPr lang="zh-CN" altLang="en-US" sz="2400" b="1" dirty="0" smtClean="0">
                <a:solidFill>
                  <a:srgbClr val="000099"/>
                </a:solidFill>
                <a:latin typeface="宋体" panose="02010600030101010101" pitchFamily="2" charset="-122"/>
                <a:ea typeface="宋体" panose="02010600030101010101" pitchFamily="2" charset="-122"/>
                <a:sym typeface="+mn-ea"/>
              </a:rPr>
              <a:t>；</a:t>
            </a:r>
            <a:endParaRPr lang="en-US" altLang="zh-CN" sz="2400" b="1" dirty="0" smtClean="0">
              <a:solidFill>
                <a:srgbClr val="000099"/>
              </a:solidFill>
              <a:latin typeface="宋体" panose="02010600030101010101" pitchFamily="2" charset="-122"/>
              <a:ea typeface="宋体" panose="02010600030101010101" pitchFamily="2" charset="-122"/>
            </a:endParaRPr>
          </a:p>
          <a:p>
            <a:pPr marL="0" indent="0" eaLnBrk="1" fontAlgn="auto" hangingPunct="1">
              <a:lnSpc>
                <a:spcPts val="3500"/>
              </a:lnSpc>
              <a:spcBef>
                <a:spcPts val="0"/>
              </a:spcBef>
              <a:spcAft>
                <a:spcPts val="0"/>
              </a:spcAft>
              <a:buFont typeface="Wingdings 2" panose="05020102010507070707"/>
              <a:buNone/>
              <a:defRPr/>
            </a:pPr>
            <a:r>
              <a:rPr lang="zh-CN" altLang="zh-CN" sz="2400" b="1" dirty="0" smtClean="0">
                <a:solidFill>
                  <a:srgbClr val="000099"/>
                </a:solidFill>
                <a:latin typeface="宋体" panose="02010600030101010101" pitchFamily="2" charset="-122"/>
                <a:ea typeface="宋体" panose="02010600030101010101" pitchFamily="2" charset="-122"/>
                <a:sym typeface="+mn-ea"/>
              </a:rPr>
              <a:t>《</a:t>
            </a:r>
            <a:r>
              <a:rPr lang="en-US" altLang="zh-CN" sz="2400" b="1" dirty="0" smtClean="0">
                <a:solidFill>
                  <a:srgbClr val="000099"/>
                </a:solidFill>
                <a:latin typeface="宋体" panose="02010600030101010101" pitchFamily="2" charset="-122"/>
                <a:ea typeface="宋体" panose="02010600030101010101" pitchFamily="2" charset="-122"/>
              </a:rPr>
              <a:t>广西自然科学基金项目资助经费管理办法</a:t>
            </a:r>
            <a:r>
              <a:rPr lang="zh-CN" altLang="en-US" sz="2400" b="1" dirty="0" smtClean="0">
                <a:solidFill>
                  <a:srgbClr val="000099"/>
                </a:solidFill>
                <a:latin typeface="宋体" panose="02010600030101010101" pitchFamily="2" charset="-122"/>
                <a:ea typeface="宋体" panose="02010600030101010101" pitchFamily="2" charset="-122"/>
              </a:rPr>
              <a:t>（</a:t>
            </a:r>
            <a:r>
              <a:rPr lang="en-US" altLang="zh-CN" sz="2400" b="1" dirty="0" smtClean="0">
                <a:solidFill>
                  <a:srgbClr val="000099"/>
                </a:solidFill>
                <a:latin typeface="宋体" panose="02010600030101010101" pitchFamily="2" charset="-122"/>
                <a:ea typeface="宋体" panose="02010600030101010101" pitchFamily="2" charset="-122"/>
              </a:rPr>
              <a:t>修订</a:t>
            </a:r>
            <a:r>
              <a:rPr lang="zh-CN" altLang="en-US" sz="2400" b="1" dirty="0" smtClean="0">
                <a:solidFill>
                  <a:srgbClr val="000099"/>
                </a:solidFill>
                <a:latin typeface="宋体" panose="02010600030101010101" pitchFamily="2" charset="-122"/>
                <a:ea typeface="宋体" panose="02010600030101010101" pitchFamily="2" charset="-122"/>
              </a:rPr>
              <a:t>）</a:t>
            </a:r>
            <a:r>
              <a:rPr lang="zh-CN" altLang="zh-CN" sz="2400" b="1" dirty="0" smtClean="0">
                <a:solidFill>
                  <a:srgbClr val="000099"/>
                </a:solidFill>
                <a:latin typeface="宋体" panose="02010600030101010101" pitchFamily="2" charset="-122"/>
                <a:ea typeface="宋体" panose="02010600030101010101" pitchFamily="2" charset="-122"/>
                <a:sym typeface="+mn-ea"/>
              </a:rPr>
              <a:t>》</a:t>
            </a:r>
            <a:r>
              <a:rPr lang="zh-CN" altLang="en-US" sz="2400" b="1" dirty="0" smtClean="0">
                <a:solidFill>
                  <a:srgbClr val="000099"/>
                </a:solidFill>
                <a:latin typeface="宋体" panose="02010600030101010101" pitchFamily="2" charset="-122"/>
                <a:ea typeface="宋体" panose="02010600030101010101" pitchFamily="2" charset="-122"/>
                <a:sym typeface="+mn-ea"/>
              </a:rPr>
              <a:t>；</a:t>
            </a:r>
            <a:endParaRPr lang="zh-CN" altLang="en-US" sz="2400" b="1" dirty="0" smtClean="0">
              <a:solidFill>
                <a:srgbClr val="000099"/>
              </a:solidFill>
              <a:latin typeface="宋体" panose="02010600030101010101" pitchFamily="2" charset="-122"/>
              <a:ea typeface="宋体" panose="02010600030101010101" pitchFamily="2" charset="-122"/>
            </a:endParaRPr>
          </a:p>
          <a:p>
            <a:pPr marL="0" indent="0" eaLnBrk="1" fontAlgn="auto" hangingPunct="1">
              <a:lnSpc>
                <a:spcPts val="3500"/>
              </a:lnSpc>
              <a:spcBef>
                <a:spcPts val="0"/>
              </a:spcBef>
              <a:spcAft>
                <a:spcPts val="0"/>
              </a:spcAft>
              <a:buFont typeface="Wingdings 2" panose="05020102010507070707"/>
              <a:buNone/>
              <a:defRPr/>
            </a:pPr>
            <a:r>
              <a:rPr lang="zh-CN" altLang="zh-CN" sz="2400" b="1" dirty="0" smtClean="0">
                <a:solidFill>
                  <a:srgbClr val="000099"/>
                </a:solidFill>
                <a:latin typeface="宋体" panose="02010600030101010101" pitchFamily="2" charset="-122"/>
                <a:ea typeface="宋体" panose="02010600030101010101" pitchFamily="2" charset="-122"/>
                <a:sym typeface="+mn-ea"/>
              </a:rPr>
              <a:t>《</a:t>
            </a:r>
            <a:r>
              <a:rPr lang="zh-CN" altLang="en-US" sz="2400" b="1" dirty="0" smtClean="0">
                <a:solidFill>
                  <a:srgbClr val="000099"/>
                </a:solidFill>
                <a:latin typeface="宋体" panose="02010600030101010101" pitchFamily="2" charset="-122"/>
                <a:ea typeface="宋体" panose="02010600030101010101" pitchFamily="2" charset="-122"/>
              </a:rPr>
              <a:t>广西科技计划项目评估评审管理办法(试行)</a:t>
            </a:r>
            <a:r>
              <a:rPr lang="zh-CN" altLang="zh-CN" sz="2400" b="1" dirty="0" smtClean="0">
                <a:solidFill>
                  <a:srgbClr val="000099"/>
                </a:solidFill>
                <a:latin typeface="宋体" panose="02010600030101010101" pitchFamily="2" charset="-122"/>
                <a:ea typeface="宋体" panose="02010600030101010101" pitchFamily="2" charset="-122"/>
                <a:sym typeface="+mn-ea"/>
              </a:rPr>
              <a:t>》</a:t>
            </a:r>
            <a:r>
              <a:rPr lang="zh-CN" altLang="en-US" sz="2400" b="1" dirty="0" smtClean="0">
                <a:solidFill>
                  <a:srgbClr val="000099"/>
                </a:solidFill>
                <a:latin typeface="宋体" panose="02010600030101010101" pitchFamily="2" charset="-122"/>
                <a:ea typeface="宋体" panose="02010600030101010101" pitchFamily="2" charset="-122"/>
                <a:sym typeface="+mn-ea"/>
              </a:rPr>
              <a:t>；</a:t>
            </a:r>
            <a:endParaRPr lang="zh-CN" altLang="en-US" sz="2400" b="1" dirty="0" smtClean="0">
              <a:solidFill>
                <a:srgbClr val="000099"/>
              </a:solidFill>
              <a:latin typeface="宋体" panose="02010600030101010101" pitchFamily="2" charset="-122"/>
              <a:ea typeface="宋体" panose="02010600030101010101" pitchFamily="2" charset="-122"/>
            </a:endParaRPr>
          </a:p>
          <a:p>
            <a:pPr marL="0" indent="0" eaLnBrk="1" fontAlgn="auto" hangingPunct="1">
              <a:lnSpc>
                <a:spcPts val="3500"/>
              </a:lnSpc>
              <a:spcBef>
                <a:spcPts val="0"/>
              </a:spcBef>
              <a:spcAft>
                <a:spcPts val="0"/>
              </a:spcAft>
              <a:buFont typeface="Wingdings 2" panose="05020102010507070707"/>
              <a:buNone/>
              <a:defRPr/>
            </a:pPr>
            <a:r>
              <a:rPr lang="zh-CN" altLang="zh-CN" sz="2400" b="1" dirty="0" smtClean="0">
                <a:solidFill>
                  <a:srgbClr val="000099"/>
                </a:solidFill>
                <a:latin typeface="宋体" panose="02010600030101010101" pitchFamily="2" charset="-122"/>
                <a:ea typeface="宋体" panose="02010600030101010101" pitchFamily="2" charset="-122"/>
                <a:sym typeface="+mn-ea"/>
              </a:rPr>
              <a:t>《</a:t>
            </a:r>
            <a:r>
              <a:rPr lang="zh-CN" altLang="en-US" sz="2400" b="1" dirty="0" smtClean="0">
                <a:solidFill>
                  <a:srgbClr val="000099"/>
                </a:solidFill>
                <a:latin typeface="宋体" panose="02010600030101010101" pitchFamily="2" charset="-122"/>
                <a:ea typeface="宋体" panose="02010600030101010101" pitchFamily="2" charset="-122"/>
              </a:rPr>
              <a:t>广西科技计划项目结题管理办法(试行）</a:t>
            </a:r>
            <a:r>
              <a:rPr lang="zh-CN" altLang="zh-CN" sz="2400" b="1" dirty="0" smtClean="0">
                <a:solidFill>
                  <a:srgbClr val="000099"/>
                </a:solidFill>
                <a:latin typeface="宋体" panose="02010600030101010101" pitchFamily="2" charset="-122"/>
                <a:ea typeface="宋体" panose="02010600030101010101" pitchFamily="2" charset="-122"/>
                <a:sym typeface="+mn-ea"/>
              </a:rPr>
              <a:t>》</a:t>
            </a:r>
            <a:r>
              <a:rPr lang="zh-CN" altLang="en-US" sz="2400" b="1" dirty="0" smtClean="0">
                <a:solidFill>
                  <a:srgbClr val="000099"/>
                </a:solidFill>
                <a:latin typeface="宋体" panose="02010600030101010101" pitchFamily="2" charset="-122"/>
                <a:ea typeface="宋体" panose="02010600030101010101" pitchFamily="2" charset="-122"/>
                <a:sym typeface="+mn-ea"/>
              </a:rPr>
              <a:t>；</a:t>
            </a:r>
            <a:endParaRPr lang="zh-CN" altLang="en-US" sz="2400" b="1" dirty="0" smtClean="0">
              <a:solidFill>
                <a:srgbClr val="000099"/>
              </a:solidFill>
              <a:latin typeface="宋体" panose="02010600030101010101" pitchFamily="2" charset="-122"/>
              <a:ea typeface="宋体" panose="02010600030101010101" pitchFamily="2" charset="-122"/>
            </a:endParaRPr>
          </a:p>
          <a:p>
            <a:pPr marL="0" indent="0" eaLnBrk="1" fontAlgn="auto" hangingPunct="1">
              <a:lnSpc>
                <a:spcPts val="3500"/>
              </a:lnSpc>
              <a:spcBef>
                <a:spcPts val="0"/>
              </a:spcBef>
              <a:spcAft>
                <a:spcPts val="0"/>
              </a:spcAft>
              <a:buFont typeface="Wingdings 2" panose="05020102010507070707"/>
              <a:buNone/>
              <a:defRPr/>
            </a:pPr>
            <a:r>
              <a:rPr lang="en-US" altLang="zh-CN" sz="2400" b="1" dirty="0" smtClean="0">
                <a:solidFill>
                  <a:srgbClr val="000099"/>
                </a:solidFill>
                <a:latin typeface="宋体" panose="02010600030101010101" pitchFamily="2" charset="-122"/>
                <a:ea typeface="宋体" panose="02010600030101010101" pitchFamily="2" charset="-122"/>
              </a:rPr>
              <a:t>《</a:t>
            </a:r>
            <a:r>
              <a:rPr lang="zh-CN" altLang="en-US" sz="2400" b="1" dirty="0" smtClean="0">
                <a:solidFill>
                  <a:srgbClr val="000099"/>
                </a:solidFill>
                <a:latin typeface="宋体" panose="02010600030101010101" pitchFamily="2" charset="-122"/>
                <a:ea typeface="宋体" panose="02010600030101010101" pitchFamily="2" charset="-122"/>
              </a:rPr>
              <a:t>自治区本级财政科技计划监督工作暂行规定</a:t>
            </a:r>
            <a:r>
              <a:rPr lang="en-US" altLang="zh-CN" sz="2400" b="1" dirty="0" smtClean="0">
                <a:solidFill>
                  <a:srgbClr val="000099"/>
                </a:solidFill>
                <a:latin typeface="宋体" panose="02010600030101010101" pitchFamily="2" charset="-122"/>
                <a:ea typeface="宋体" panose="02010600030101010101" pitchFamily="2" charset="-122"/>
              </a:rPr>
              <a:t>》</a:t>
            </a:r>
            <a:r>
              <a:rPr lang="zh-CN" altLang="en-US" sz="2400" b="1" dirty="0" smtClean="0">
                <a:solidFill>
                  <a:srgbClr val="000099"/>
                </a:solidFill>
                <a:latin typeface="宋体" panose="02010600030101010101" pitchFamily="2" charset="-122"/>
                <a:ea typeface="宋体" panose="02010600030101010101" pitchFamily="2" charset="-122"/>
              </a:rPr>
              <a:t>；</a:t>
            </a:r>
            <a:endParaRPr lang="en-US" altLang="zh-CN" sz="2400" b="1" dirty="0" smtClean="0">
              <a:solidFill>
                <a:srgbClr val="000099"/>
              </a:solidFill>
              <a:latin typeface="宋体" panose="02010600030101010101" pitchFamily="2" charset="-122"/>
              <a:ea typeface="宋体" panose="02010600030101010101" pitchFamily="2" charset="-122"/>
            </a:endParaRPr>
          </a:p>
          <a:p>
            <a:pPr marL="0" indent="0" eaLnBrk="1" fontAlgn="auto" hangingPunct="1">
              <a:lnSpc>
                <a:spcPts val="3500"/>
              </a:lnSpc>
              <a:spcBef>
                <a:spcPts val="0"/>
              </a:spcBef>
              <a:spcAft>
                <a:spcPts val="0"/>
              </a:spcAft>
              <a:buFont typeface="Wingdings 2" panose="05020102010507070707"/>
              <a:buNone/>
              <a:defRPr/>
            </a:pPr>
            <a:r>
              <a:rPr lang="en-US" altLang="zh-CN" sz="2400" b="1" dirty="0" smtClean="0">
                <a:solidFill>
                  <a:srgbClr val="000099"/>
                </a:solidFill>
                <a:latin typeface="宋体" panose="02010600030101010101" pitchFamily="2" charset="-122"/>
                <a:ea typeface="宋体" panose="02010600030101010101" pitchFamily="2" charset="-122"/>
              </a:rPr>
              <a:t>《</a:t>
            </a:r>
            <a:r>
              <a:rPr lang="zh-CN" altLang="en-US" sz="2400" b="1" dirty="0" smtClean="0">
                <a:solidFill>
                  <a:srgbClr val="000099"/>
                </a:solidFill>
                <a:latin typeface="宋体" panose="02010600030101010101" pitchFamily="2" charset="-122"/>
                <a:ea typeface="宋体" panose="02010600030101010101" pitchFamily="2" charset="-122"/>
              </a:rPr>
              <a:t>自治区科技计划项目和科技经费监督管理暂行办法</a:t>
            </a:r>
            <a:r>
              <a:rPr lang="en-US" altLang="zh-CN" sz="2400" b="1" dirty="0" smtClean="0">
                <a:solidFill>
                  <a:srgbClr val="000099"/>
                </a:solidFill>
                <a:latin typeface="宋体" panose="02010600030101010101" pitchFamily="2" charset="-122"/>
                <a:ea typeface="宋体" panose="02010600030101010101" pitchFamily="2" charset="-122"/>
              </a:rPr>
              <a:t>》</a:t>
            </a:r>
            <a:r>
              <a:rPr lang="zh-CN" altLang="en-US" sz="2400" b="1" dirty="0" smtClean="0">
                <a:solidFill>
                  <a:srgbClr val="000099"/>
                </a:solidFill>
                <a:latin typeface="宋体" panose="02010600030101010101" pitchFamily="2" charset="-122"/>
                <a:ea typeface="宋体" panose="02010600030101010101" pitchFamily="2" charset="-122"/>
              </a:rPr>
              <a:t>。</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标题 1"/>
          <p:cNvSpPr>
            <a:spLocks noGrp="1"/>
          </p:cNvSpPr>
          <p:nvPr>
            <p:ph type="title"/>
          </p:nvPr>
        </p:nvSpPr>
        <p:spPr>
          <a:xfrm>
            <a:off x="468313" y="260350"/>
            <a:ext cx="8229600" cy="1143000"/>
          </a:xfrm>
        </p:spPr>
        <p:txBody>
          <a:bodyPr/>
          <a:lstStyle/>
          <a:p>
            <a:pPr eaLnBrk="1" hangingPunct="1">
              <a:defRPr/>
            </a:pPr>
            <a:r>
              <a:rPr lang="zh-CN" altLang="en-US" sz="2800" dirty="0" smtClean="0">
                <a:solidFill>
                  <a:srgbClr val="000099"/>
                </a:solidFill>
                <a:latin typeface="+mn-ea"/>
                <a:ea typeface="+mn-ea"/>
              </a:rPr>
              <a:t>小结上面</a:t>
            </a:r>
            <a:r>
              <a:rPr lang="en-US" altLang="zh-CN" sz="2800" dirty="0" smtClean="0">
                <a:solidFill>
                  <a:srgbClr val="000099"/>
                </a:solidFill>
                <a:latin typeface="+mn-ea"/>
                <a:ea typeface="+mn-ea"/>
              </a:rPr>
              <a:t>8</a:t>
            </a:r>
            <a:r>
              <a:rPr lang="zh-CN" altLang="en-US" sz="2800" dirty="0" smtClean="0">
                <a:solidFill>
                  <a:srgbClr val="000099"/>
                </a:solidFill>
                <a:latin typeface="+mn-ea"/>
                <a:ea typeface="+mn-ea"/>
              </a:rPr>
              <a:t>项工作进度：</a:t>
            </a:r>
          </a:p>
        </p:txBody>
      </p:sp>
      <p:sp>
        <p:nvSpPr>
          <p:cNvPr id="48131" name="内容占位符 2"/>
          <p:cNvSpPr>
            <a:spLocks noGrp="1"/>
          </p:cNvSpPr>
          <p:nvPr>
            <p:ph idx="1"/>
          </p:nvPr>
        </p:nvSpPr>
        <p:spPr>
          <a:xfrm>
            <a:off x="1187450" y="1557338"/>
            <a:ext cx="7173913" cy="4357687"/>
          </a:xfrm>
        </p:spPr>
        <p:txBody>
          <a:bodyPr/>
          <a:lstStyle/>
          <a:p>
            <a:pPr eaLnBrk="1" hangingPunct="1">
              <a:buFont typeface="Wingdings 2" pitchFamily="18" charset="2"/>
              <a:buNone/>
            </a:pPr>
            <a:r>
              <a:rPr lang="en-US" altLang="zh-CN" sz="2400" b="1" smtClean="0">
                <a:solidFill>
                  <a:srgbClr val="000099"/>
                </a:solidFill>
                <a:latin typeface="宋体" pitchFamily="2" charset="-122"/>
                <a:ea typeface="宋体" pitchFamily="2" charset="-122"/>
              </a:rPr>
              <a:t>  1</a:t>
            </a:r>
            <a:r>
              <a:rPr lang="zh-CN" altLang="en-US" sz="2400" b="1" smtClean="0">
                <a:solidFill>
                  <a:srgbClr val="000099"/>
                </a:solidFill>
                <a:latin typeface="宋体" pitchFamily="2" charset="-122"/>
                <a:ea typeface="宋体" pitchFamily="2" charset="-122"/>
              </a:rPr>
              <a:t>、初步整合成新科技计划体系。</a:t>
            </a:r>
            <a:br>
              <a:rPr lang="zh-CN" altLang="en-US" sz="2400" b="1" smtClean="0">
                <a:solidFill>
                  <a:srgbClr val="000099"/>
                </a:solidFill>
                <a:latin typeface="宋体" pitchFamily="2" charset="-122"/>
                <a:ea typeface="宋体" pitchFamily="2" charset="-122"/>
              </a:rPr>
            </a:br>
            <a:r>
              <a:rPr lang="en-US" altLang="zh-CN" sz="2400" b="1" smtClean="0">
                <a:solidFill>
                  <a:srgbClr val="000099"/>
                </a:solidFill>
                <a:latin typeface="宋体" pitchFamily="2" charset="-122"/>
                <a:ea typeface="宋体" pitchFamily="2" charset="-122"/>
              </a:rPr>
              <a:t>2</a:t>
            </a:r>
            <a:r>
              <a:rPr lang="zh-CN" altLang="en-US" sz="2400" b="1" smtClean="0">
                <a:solidFill>
                  <a:srgbClr val="000099"/>
                </a:solidFill>
                <a:latin typeface="宋体" pitchFamily="2" charset="-122"/>
                <a:ea typeface="宋体" pitchFamily="2" charset="-122"/>
              </a:rPr>
              <a:t>、建立了联席会议制度。</a:t>
            </a:r>
            <a:br>
              <a:rPr lang="zh-CN" altLang="en-US" sz="2400" b="1" smtClean="0">
                <a:solidFill>
                  <a:srgbClr val="000099"/>
                </a:solidFill>
                <a:latin typeface="宋体" pitchFamily="2" charset="-122"/>
                <a:ea typeface="宋体" pitchFamily="2" charset="-122"/>
              </a:rPr>
            </a:br>
            <a:r>
              <a:rPr lang="en-US" altLang="zh-CN" sz="2400" b="1" smtClean="0">
                <a:solidFill>
                  <a:srgbClr val="000099"/>
                </a:solidFill>
                <a:latin typeface="宋体" pitchFamily="2" charset="-122"/>
                <a:ea typeface="宋体" pitchFamily="2" charset="-122"/>
              </a:rPr>
              <a:t>3</a:t>
            </a:r>
            <a:r>
              <a:rPr lang="zh-CN" altLang="en-US" sz="2400" b="1" smtClean="0">
                <a:solidFill>
                  <a:srgbClr val="000099"/>
                </a:solidFill>
                <a:latin typeface="宋体" pitchFamily="2" charset="-122"/>
                <a:ea typeface="宋体" pitchFamily="2" charset="-122"/>
              </a:rPr>
              <a:t>、成立了科技发展战略咨询与综合评审委员会。</a:t>
            </a:r>
            <a:br>
              <a:rPr lang="zh-CN" altLang="en-US" sz="2400" b="1" smtClean="0">
                <a:solidFill>
                  <a:srgbClr val="000099"/>
                </a:solidFill>
                <a:latin typeface="宋体" pitchFamily="2" charset="-122"/>
                <a:ea typeface="宋体" pitchFamily="2" charset="-122"/>
              </a:rPr>
            </a:br>
            <a:r>
              <a:rPr lang="en-US" altLang="zh-CN" sz="2400" b="1" smtClean="0">
                <a:solidFill>
                  <a:srgbClr val="000099"/>
                </a:solidFill>
                <a:latin typeface="宋体" pitchFamily="2" charset="-122"/>
                <a:ea typeface="宋体" pitchFamily="2" charset="-122"/>
              </a:rPr>
              <a:t>4</a:t>
            </a:r>
            <a:r>
              <a:rPr lang="zh-CN" altLang="en-US" sz="2400" b="1" smtClean="0">
                <a:solidFill>
                  <a:srgbClr val="000099"/>
                </a:solidFill>
                <a:latin typeface="宋体" pitchFamily="2" charset="-122"/>
                <a:ea typeface="宋体" pitchFamily="2" charset="-122"/>
              </a:rPr>
              <a:t>、专业机构遴选工作取得进展</a:t>
            </a:r>
            <a:br>
              <a:rPr lang="zh-CN" altLang="en-US" sz="2400" b="1" smtClean="0">
                <a:solidFill>
                  <a:srgbClr val="000099"/>
                </a:solidFill>
                <a:latin typeface="宋体" pitchFamily="2" charset="-122"/>
                <a:ea typeface="宋体" pitchFamily="2" charset="-122"/>
              </a:rPr>
            </a:br>
            <a:r>
              <a:rPr lang="en-US" altLang="zh-CN" sz="2400" b="1" smtClean="0">
                <a:solidFill>
                  <a:srgbClr val="000099"/>
                </a:solidFill>
                <a:latin typeface="宋体" pitchFamily="2" charset="-122"/>
                <a:ea typeface="宋体" pitchFamily="2" charset="-122"/>
              </a:rPr>
              <a:t>5</a:t>
            </a:r>
            <a:r>
              <a:rPr lang="zh-CN" altLang="en-US" sz="2400" b="1" smtClean="0">
                <a:solidFill>
                  <a:srgbClr val="000099"/>
                </a:solidFill>
                <a:latin typeface="宋体" pitchFamily="2" charset="-122"/>
                <a:ea typeface="宋体" pitchFamily="2" charset="-122"/>
              </a:rPr>
              <a:t>、新构建的自治区科技管理信息系统开始运行。</a:t>
            </a:r>
            <a:br>
              <a:rPr lang="zh-CN" altLang="en-US" sz="2400" b="1" smtClean="0">
                <a:solidFill>
                  <a:srgbClr val="000099"/>
                </a:solidFill>
                <a:latin typeface="宋体" pitchFamily="2" charset="-122"/>
                <a:ea typeface="宋体" pitchFamily="2" charset="-122"/>
              </a:rPr>
            </a:br>
            <a:r>
              <a:rPr lang="en-US" altLang="zh-CN" sz="2400" b="1" smtClean="0">
                <a:solidFill>
                  <a:srgbClr val="000099"/>
                </a:solidFill>
                <a:latin typeface="宋体" pitchFamily="2" charset="-122"/>
                <a:ea typeface="宋体" pitchFamily="2" charset="-122"/>
              </a:rPr>
              <a:t>6</a:t>
            </a:r>
            <a:r>
              <a:rPr lang="zh-CN" altLang="en-US" sz="2400" b="1" smtClean="0">
                <a:solidFill>
                  <a:srgbClr val="000099"/>
                </a:solidFill>
                <a:latin typeface="宋体" pitchFamily="2" charset="-122"/>
                <a:ea typeface="宋体" pitchFamily="2" charset="-122"/>
              </a:rPr>
              <a:t>、初步整合构建了新的广西科技专家数据库。</a:t>
            </a:r>
            <a:br>
              <a:rPr lang="zh-CN" altLang="en-US" sz="2400" b="1" smtClean="0">
                <a:solidFill>
                  <a:srgbClr val="000099"/>
                </a:solidFill>
                <a:latin typeface="宋体" pitchFamily="2" charset="-122"/>
                <a:ea typeface="宋体" pitchFamily="2" charset="-122"/>
              </a:rPr>
            </a:br>
            <a:r>
              <a:rPr lang="en-US" altLang="zh-CN" sz="2400" b="1" smtClean="0">
                <a:solidFill>
                  <a:srgbClr val="000099"/>
                </a:solidFill>
                <a:latin typeface="宋体" pitchFamily="2" charset="-122"/>
                <a:ea typeface="宋体" pitchFamily="2" charset="-122"/>
              </a:rPr>
              <a:t>7</a:t>
            </a:r>
            <a:r>
              <a:rPr lang="zh-CN" altLang="en-US" sz="2400" b="1" smtClean="0">
                <a:solidFill>
                  <a:srgbClr val="000099"/>
                </a:solidFill>
                <a:latin typeface="宋体" pitchFamily="2" charset="-122"/>
                <a:ea typeface="宋体" pitchFamily="2" charset="-122"/>
              </a:rPr>
              <a:t>、广西科技报告制度工作进展顺利。</a:t>
            </a:r>
            <a:br>
              <a:rPr lang="zh-CN" altLang="en-US" sz="2400" b="1" smtClean="0">
                <a:solidFill>
                  <a:srgbClr val="000099"/>
                </a:solidFill>
                <a:latin typeface="宋体" pitchFamily="2" charset="-122"/>
                <a:ea typeface="宋体" pitchFamily="2" charset="-122"/>
              </a:rPr>
            </a:br>
            <a:r>
              <a:rPr lang="en-US" altLang="zh-CN" sz="2400" b="1" smtClean="0">
                <a:solidFill>
                  <a:srgbClr val="000099"/>
                </a:solidFill>
                <a:latin typeface="宋体" pitchFamily="2" charset="-122"/>
                <a:ea typeface="宋体" pitchFamily="2" charset="-122"/>
              </a:rPr>
              <a:t>8</a:t>
            </a:r>
            <a:r>
              <a:rPr lang="zh-CN" altLang="en-US" sz="2400" b="1" smtClean="0">
                <a:solidFill>
                  <a:srgbClr val="000099"/>
                </a:solidFill>
                <a:latin typeface="宋体" pitchFamily="2" charset="-122"/>
                <a:ea typeface="宋体" pitchFamily="2" charset="-122"/>
              </a:rPr>
              <a:t>、制定了系列科技计划管理制度。</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标题 1"/>
          <p:cNvSpPr>
            <a:spLocks noGrp="1"/>
          </p:cNvSpPr>
          <p:nvPr>
            <p:ph type="title"/>
          </p:nvPr>
        </p:nvSpPr>
        <p:spPr>
          <a:xfrm>
            <a:off x="357188" y="714375"/>
            <a:ext cx="7416800" cy="584200"/>
          </a:xfrm>
        </p:spPr>
        <p:txBody>
          <a:bodyPr/>
          <a:lstStyle/>
          <a:p>
            <a:pPr eaLnBrk="1" hangingPunct="1">
              <a:defRPr/>
            </a:pPr>
            <a:r>
              <a:rPr lang="zh-CN" altLang="en-US" sz="2600" b="1" dirty="0" smtClean="0">
                <a:solidFill>
                  <a:srgbClr val="000099"/>
                </a:solidFill>
                <a:latin typeface="+mn-ea"/>
                <a:ea typeface="+mn-ea"/>
                <a:cs typeface="Times New Roman" panose="02020603050405020304" pitchFamily="18" charset="0"/>
              </a:rPr>
              <a:t>（七）</a:t>
            </a:r>
            <a:r>
              <a:rPr lang="zh-CN" altLang="zh-CN" sz="2600" b="1" dirty="0" smtClean="0">
                <a:solidFill>
                  <a:srgbClr val="000099"/>
                </a:solidFill>
                <a:latin typeface="+mn-ea"/>
                <a:ea typeface="+mn-ea"/>
                <a:cs typeface="Times New Roman" panose="02020603050405020304" pitchFamily="18" charset="0"/>
              </a:rPr>
              <a:t>自治区科技计划管理改革</a:t>
            </a:r>
            <a:r>
              <a:rPr lang="zh-CN" altLang="en-US" sz="2600" b="1" dirty="0" smtClean="0">
                <a:solidFill>
                  <a:srgbClr val="000099"/>
                </a:solidFill>
                <a:latin typeface="+mn-ea"/>
                <a:ea typeface="+mn-ea"/>
                <a:cs typeface="Times New Roman" panose="02020603050405020304" pitchFamily="18" charset="0"/>
              </a:rPr>
              <a:t>近期工作要点</a:t>
            </a:r>
          </a:p>
        </p:txBody>
      </p:sp>
      <p:sp>
        <p:nvSpPr>
          <p:cNvPr id="54275" name="内容占位符 2"/>
          <p:cNvSpPr>
            <a:spLocks noGrp="1"/>
          </p:cNvSpPr>
          <p:nvPr>
            <p:ph idx="1"/>
          </p:nvPr>
        </p:nvSpPr>
        <p:spPr>
          <a:xfrm>
            <a:off x="642938" y="1571625"/>
            <a:ext cx="8064500" cy="5113338"/>
          </a:xfrm>
        </p:spPr>
        <p:txBody>
          <a:bodyPr rtlCol="0">
            <a:normAutofit/>
          </a:bodyPr>
          <a:lstStyle/>
          <a:p>
            <a:pPr marL="0" indent="0" algn="just" eaLnBrk="1" fontAlgn="auto" hangingPunct="1">
              <a:lnSpc>
                <a:spcPts val="3400"/>
              </a:lnSpc>
              <a:spcBef>
                <a:spcPts val="0"/>
              </a:spcBef>
              <a:spcAft>
                <a:spcPts val="0"/>
              </a:spcAft>
              <a:buFont typeface="Wingdings 2" panose="05020102010507070707"/>
              <a:buNone/>
              <a:defRPr/>
            </a:pPr>
            <a:r>
              <a:rPr lang="en-US" altLang="zh-CN" sz="2400" b="1" dirty="0" smtClean="0">
                <a:solidFill>
                  <a:srgbClr val="000099"/>
                </a:solidFill>
                <a:latin typeface="宋体" panose="02010600030101010101" pitchFamily="2" charset="-122"/>
                <a:ea typeface="宋体" panose="02010600030101010101" pitchFamily="2" charset="-122"/>
              </a:rPr>
              <a:t>     </a:t>
            </a:r>
            <a:r>
              <a:rPr lang="zh-CN" altLang="en-US" sz="2400" b="1" dirty="0" smtClean="0">
                <a:solidFill>
                  <a:srgbClr val="000099"/>
                </a:solidFill>
                <a:latin typeface="宋体" panose="02010600030101010101" pitchFamily="2" charset="-122"/>
                <a:ea typeface="宋体" panose="02010600030101010101" pitchFamily="2" charset="-122"/>
              </a:rPr>
              <a:t>去年</a:t>
            </a:r>
            <a:r>
              <a:rPr lang="en-US" altLang="zh-CN" sz="2400" b="1" dirty="0" smtClean="0">
                <a:solidFill>
                  <a:srgbClr val="000099"/>
                </a:solidFill>
                <a:latin typeface="宋体" panose="02010600030101010101" pitchFamily="2" charset="-122"/>
                <a:ea typeface="宋体" panose="02010600030101010101" pitchFamily="2" charset="-122"/>
              </a:rPr>
              <a:t>9</a:t>
            </a:r>
            <a:r>
              <a:rPr lang="zh-CN" altLang="en-US" sz="2400" b="1" dirty="0" smtClean="0">
                <a:solidFill>
                  <a:srgbClr val="000099"/>
                </a:solidFill>
                <a:latin typeface="宋体" panose="02010600030101010101" pitchFamily="2" charset="-122"/>
                <a:ea typeface="宋体" panose="02010600030101010101" pitchFamily="2" charset="-122"/>
              </a:rPr>
              <a:t>月</a:t>
            </a:r>
            <a:r>
              <a:rPr lang="en-US" altLang="zh-CN" sz="2400" b="1" dirty="0" smtClean="0">
                <a:solidFill>
                  <a:srgbClr val="000099"/>
                </a:solidFill>
                <a:latin typeface="宋体" panose="02010600030101010101" pitchFamily="2" charset="-122"/>
                <a:ea typeface="宋体" panose="02010600030101010101" pitchFamily="2" charset="-122"/>
              </a:rPr>
              <a:t>22</a:t>
            </a:r>
            <a:r>
              <a:rPr lang="zh-CN" altLang="en-US" sz="2400" b="1" dirty="0" smtClean="0">
                <a:solidFill>
                  <a:srgbClr val="000099"/>
                </a:solidFill>
                <a:latin typeface="宋体" panose="02010600030101010101" pitchFamily="2" charset="-122"/>
                <a:ea typeface="宋体" panose="02010600030101010101" pitchFamily="2" charset="-122"/>
              </a:rPr>
              <a:t>日，自治区党委、政府召开全区创新驱动发展大会，自治区党委书记彭清华、自治区主席陈武在会上作重要讲话，动员全区上下牢固树立创新发展理念，深入实施创新驱动战略，加快建设创新型广西，为实现“两个建成”目标提供强大动力。</a:t>
            </a:r>
          </a:p>
          <a:p>
            <a:pPr marL="0" indent="0" algn="just" eaLnBrk="1" fontAlgn="auto" hangingPunct="1">
              <a:lnSpc>
                <a:spcPts val="3400"/>
              </a:lnSpc>
              <a:spcBef>
                <a:spcPts val="0"/>
              </a:spcBef>
              <a:spcAft>
                <a:spcPts val="0"/>
              </a:spcAft>
              <a:buFont typeface="Wingdings 2" panose="05020102010507070707"/>
              <a:buNone/>
              <a:defRPr/>
            </a:pPr>
            <a:r>
              <a:rPr lang="zh-CN" altLang="en-US" sz="2400" b="1" dirty="0" smtClean="0">
                <a:solidFill>
                  <a:srgbClr val="000099"/>
                </a:solidFill>
                <a:latin typeface="宋体" panose="02010600030101010101" pitchFamily="2" charset="-122"/>
                <a:ea typeface="宋体" panose="02010600030101010101" pitchFamily="2" charset="-122"/>
              </a:rPr>
              <a:t>    会前，自治区出台了</a:t>
            </a:r>
            <a:r>
              <a:rPr lang="en-US" altLang="zh-CN" sz="2400" b="1" dirty="0" smtClean="0">
                <a:solidFill>
                  <a:srgbClr val="000099"/>
                </a:solidFill>
                <a:latin typeface="宋体" panose="02010600030101010101" pitchFamily="2" charset="-122"/>
                <a:ea typeface="宋体" panose="02010600030101010101" pitchFamily="2" charset="-122"/>
              </a:rPr>
              <a:t>《</a:t>
            </a:r>
            <a:r>
              <a:rPr lang="zh-CN" altLang="en-US" sz="2400" b="1" dirty="0" smtClean="0">
                <a:solidFill>
                  <a:srgbClr val="000099"/>
                </a:solidFill>
                <a:latin typeface="宋体" panose="02010600030101010101" pitchFamily="2" charset="-122"/>
                <a:ea typeface="宋体" panose="02010600030101010101" pitchFamily="2" charset="-122"/>
              </a:rPr>
              <a:t>关于实施创新驱动发展战略的决定</a:t>
            </a:r>
            <a:r>
              <a:rPr lang="en-US" altLang="zh-CN" sz="2400" b="1" dirty="0" smtClean="0">
                <a:solidFill>
                  <a:srgbClr val="000099"/>
                </a:solidFill>
                <a:latin typeface="宋体" panose="02010600030101010101" pitchFamily="2" charset="-122"/>
                <a:ea typeface="宋体" panose="02010600030101010101" pitchFamily="2" charset="-122"/>
              </a:rPr>
              <a:t>》《</a:t>
            </a:r>
            <a:r>
              <a:rPr lang="zh-CN" altLang="en-US" sz="2400" b="1" dirty="0" smtClean="0">
                <a:solidFill>
                  <a:srgbClr val="000099"/>
                </a:solidFill>
                <a:latin typeface="宋体" panose="02010600030101010101" pitchFamily="2" charset="-122"/>
                <a:ea typeface="宋体" panose="02010600030101010101" pitchFamily="2" charset="-122"/>
              </a:rPr>
              <a:t>广西科技创新“十三五”规划</a:t>
            </a:r>
            <a:r>
              <a:rPr lang="en-US" altLang="zh-CN" sz="2400" b="1" dirty="0" smtClean="0">
                <a:solidFill>
                  <a:srgbClr val="000099"/>
                </a:solidFill>
                <a:latin typeface="宋体" panose="02010600030101010101" pitchFamily="2" charset="-122"/>
                <a:ea typeface="宋体" panose="02010600030101010101" pitchFamily="2" charset="-122"/>
              </a:rPr>
              <a:t>》《</a:t>
            </a:r>
            <a:r>
              <a:rPr lang="zh-CN" altLang="en-US" sz="2400" b="1" dirty="0" smtClean="0">
                <a:solidFill>
                  <a:srgbClr val="000099"/>
                </a:solidFill>
                <a:latin typeface="宋体" panose="02010600030101010101" pitchFamily="2" charset="-122"/>
                <a:ea typeface="宋体" panose="02010600030101010101" pitchFamily="2" charset="-122"/>
              </a:rPr>
              <a:t>广西战略性新兴产业创新发展实施方案</a:t>
            </a:r>
            <a:r>
              <a:rPr lang="en-US" altLang="zh-CN" sz="2400" b="1" dirty="0" smtClean="0">
                <a:solidFill>
                  <a:srgbClr val="000099"/>
                </a:solidFill>
                <a:latin typeface="宋体" panose="02010600030101010101" pitchFamily="2" charset="-122"/>
                <a:ea typeface="宋体" panose="02010600030101010101" pitchFamily="2" charset="-122"/>
              </a:rPr>
              <a:t>》</a:t>
            </a:r>
            <a:r>
              <a:rPr lang="zh-CN" altLang="en-US" sz="2400" b="1" dirty="0" smtClean="0">
                <a:solidFill>
                  <a:srgbClr val="000099"/>
                </a:solidFill>
                <a:latin typeface="宋体" panose="02010600030101010101" pitchFamily="2" charset="-122"/>
                <a:ea typeface="宋体" panose="02010600030101010101" pitchFamily="2" charset="-122"/>
              </a:rPr>
              <a:t>及系列配套文件。</a:t>
            </a:r>
            <a:endParaRPr lang="en-US" altLang="zh-CN" sz="2400" b="1" dirty="0" smtClean="0">
              <a:solidFill>
                <a:srgbClr val="000099"/>
              </a:solidFill>
              <a:latin typeface="宋体" panose="02010600030101010101" pitchFamily="2" charset="-122"/>
              <a:ea typeface="宋体" panose="02010600030101010101" pitchFamily="2" charset="-122"/>
            </a:endParaRPr>
          </a:p>
          <a:p>
            <a:pPr marL="0" indent="0" algn="just" eaLnBrk="1" fontAlgn="auto" hangingPunct="1">
              <a:lnSpc>
                <a:spcPts val="3400"/>
              </a:lnSpc>
              <a:spcBef>
                <a:spcPts val="0"/>
              </a:spcBef>
              <a:spcAft>
                <a:spcPts val="0"/>
              </a:spcAft>
              <a:buFont typeface="Wingdings 2" panose="05020102010507070707"/>
              <a:buNone/>
              <a:defRPr/>
            </a:pPr>
            <a:r>
              <a:rPr lang="zh-CN" altLang="en-US" sz="2400" b="1" dirty="0" smtClean="0">
                <a:solidFill>
                  <a:srgbClr val="000099"/>
                </a:solidFill>
                <a:latin typeface="宋体" panose="02010600030101010101" pitchFamily="2" charset="-122"/>
                <a:ea typeface="宋体" panose="02010600030101010101" pitchFamily="2" charset="-122"/>
              </a:rPr>
              <a:t>（简称</a:t>
            </a:r>
            <a:r>
              <a:rPr lang="en-US" altLang="zh-CN" sz="2400" b="1" dirty="0" smtClean="0">
                <a:solidFill>
                  <a:srgbClr val="000099"/>
                </a:solidFill>
                <a:latin typeface="宋体" panose="02010600030101010101" pitchFamily="2" charset="-122"/>
                <a:ea typeface="宋体" panose="02010600030101010101" pitchFamily="2" charset="-122"/>
              </a:rPr>
              <a:t>1+8</a:t>
            </a:r>
            <a:r>
              <a:rPr lang="zh-CN" altLang="en-US" sz="2400" b="1" dirty="0" smtClean="0">
                <a:solidFill>
                  <a:srgbClr val="000099"/>
                </a:solidFill>
                <a:latin typeface="宋体" panose="02010600030101010101" pitchFamily="2" charset="-122"/>
                <a:ea typeface="宋体" panose="02010600030101010101" pitchFamily="2" charset="-122"/>
              </a:rPr>
              <a:t>配套文件）</a:t>
            </a:r>
            <a:endParaRPr lang="en-US" altLang="zh-CN" sz="2400" b="1" dirty="0" smtClean="0">
              <a:solidFill>
                <a:srgbClr val="000099"/>
              </a:solidFill>
              <a:latin typeface="宋体" panose="02010600030101010101" pitchFamily="2" charset="-122"/>
              <a:ea typeface="宋体" panose="02010600030101010101" pitchFamily="2" charset="-122"/>
            </a:endParaRPr>
          </a:p>
          <a:p>
            <a:pPr eaLnBrk="1" fontAlgn="auto" hangingPunct="1">
              <a:spcAft>
                <a:spcPts val="0"/>
              </a:spcAft>
              <a:buFont typeface="Wingdings 2" panose="05020102010507070707"/>
              <a:buNone/>
              <a:defRPr/>
            </a:pPr>
            <a:r>
              <a:rPr lang="en-US" altLang="zh-CN" sz="2400" dirty="0" smtClean="0">
                <a:solidFill>
                  <a:srgbClr val="000099"/>
                </a:solidFill>
                <a:latin typeface="+mn-ea"/>
              </a:rPr>
              <a:t>    </a:t>
            </a:r>
            <a:endParaRPr lang="zh-CN" altLang="en-US" sz="2400" dirty="0" smtClean="0">
              <a:solidFill>
                <a:srgbClr val="000099"/>
              </a:solidFill>
              <a:latin typeface="+mn-ea"/>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908720"/>
            <a:ext cx="8701217" cy="5256584"/>
          </a:xfrm>
          <a:prstGeom prst="rect">
            <a:avLst/>
          </a:prstGeom>
        </p:spPr>
      </p:pic>
    </p:spTree>
    <p:extLst>
      <p:ext uri="{BB962C8B-B14F-4D97-AF65-F5344CB8AC3E}">
        <p14:creationId xmlns:p14="http://schemas.microsoft.com/office/powerpoint/2010/main" val="324455208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内容占位符 2"/>
          <p:cNvSpPr>
            <a:spLocks noGrp="1"/>
          </p:cNvSpPr>
          <p:nvPr>
            <p:ph idx="1"/>
          </p:nvPr>
        </p:nvSpPr>
        <p:spPr>
          <a:xfrm>
            <a:off x="642938" y="857250"/>
            <a:ext cx="7572375" cy="5111750"/>
          </a:xfrm>
        </p:spPr>
        <p:txBody>
          <a:bodyPr/>
          <a:lstStyle/>
          <a:p>
            <a:pPr eaLnBrk="1" hangingPunct="1">
              <a:buFont typeface="Wingdings 2" pitchFamily="18" charset="2"/>
              <a:buNone/>
            </a:pPr>
            <a:r>
              <a:rPr lang="en-US" altLang="zh-CN" sz="2600" b="1" dirty="0" smtClean="0">
                <a:solidFill>
                  <a:srgbClr val="000099"/>
                </a:solidFill>
              </a:rPr>
              <a:t>    </a:t>
            </a:r>
            <a:r>
              <a:rPr lang="zh-CN" altLang="zh-CN" sz="2600" b="1" dirty="0" smtClean="0">
                <a:solidFill>
                  <a:srgbClr val="000099"/>
                </a:solidFill>
              </a:rPr>
              <a:t>一是全面贯彻落实创新驱动发展大会精神。</a:t>
            </a:r>
            <a:endParaRPr lang="zh-CN" altLang="zh-CN" sz="2600" dirty="0" smtClean="0">
              <a:solidFill>
                <a:srgbClr val="000099"/>
              </a:solidFill>
            </a:endParaRPr>
          </a:p>
          <a:p>
            <a:pPr eaLnBrk="1" hangingPunct="1">
              <a:buFont typeface="Wingdings 2" pitchFamily="18" charset="2"/>
              <a:buNone/>
            </a:pPr>
            <a:r>
              <a:rPr lang="en-US" altLang="zh-CN" sz="2400" b="1" dirty="0" smtClean="0">
                <a:solidFill>
                  <a:srgbClr val="000099"/>
                </a:solidFill>
                <a:latin typeface="宋体" pitchFamily="2" charset="-122"/>
                <a:ea typeface="宋体" pitchFamily="2" charset="-122"/>
              </a:rPr>
              <a:t>      </a:t>
            </a:r>
            <a:r>
              <a:rPr lang="zh-CN" altLang="zh-CN" sz="2400" b="1" dirty="0" smtClean="0">
                <a:solidFill>
                  <a:srgbClr val="000099"/>
                </a:solidFill>
                <a:latin typeface="宋体" pitchFamily="2" charset="-122"/>
                <a:ea typeface="宋体" pitchFamily="2" charset="-122"/>
              </a:rPr>
              <a:t>学习《决定》和配套文件，学习自治区主要领导讲话精神，把大会精神融入科技计划管理改革实践中，尤其是“项目申报常态化”、“科技经费滚存使用、预算执行弹性考核”等改革创新亮点的落实。</a:t>
            </a:r>
            <a:endParaRPr lang="en-US" altLang="zh-CN" sz="2400" b="1" dirty="0" smtClean="0">
              <a:solidFill>
                <a:srgbClr val="000099"/>
              </a:solidFill>
              <a:latin typeface="宋体" pitchFamily="2" charset="-122"/>
              <a:ea typeface="宋体" pitchFamily="2" charset="-122"/>
            </a:endParaRPr>
          </a:p>
          <a:p>
            <a:pPr eaLnBrk="1" hangingPunct="1">
              <a:buFont typeface="Wingdings 2" pitchFamily="18" charset="2"/>
              <a:buNone/>
            </a:pPr>
            <a:endParaRPr lang="en-US" altLang="zh-CN" sz="2400" b="1" dirty="0" smtClean="0">
              <a:solidFill>
                <a:srgbClr val="000099"/>
              </a:solidFill>
              <a:latin typeface="宋体" pitchFamily="2" charset="-122"/>
              <a:ea typeface="宋体" pitchFamily="2" charset="-122"/>
            </a:endParaRPr>
          </a:p>
          <a:p>
            <a:pPr eaLnBrk="1" hangingPunct="1">
              <a:buFont typeface="Wingdings 2" pitchFamily="18" charset="2"/>
              <a:buNone/>
            </a:pPr>
            <a:r>
              <a:rPr lang="en-US" altLang="zh-CN" sz="2800" b="1" dirty="0" smtClean="0">
                <a:solidFill>
                  <a:srgbClr val="000099"/>
                </a:solidFill>
              </a:rPr>
              <a:t>    </a:t>
            </a:r>
            <a:r>
              <a:rPr lang="zh-CN" altLang="zh-CN" sz="2600" b="1" dirty="0" smtClean="0">
                <a:solidFill>
                  <a:srgbClr val="000099"/>
                </a:solidFill>
              </a:rPr>
              <a:t>二是组织实施《广西“十三五”科技创新规划》。</a:t>
            </a:r>
            <a:endParaRPr lang="zh-CN" altLang="zh-CN" sz="2600" dirty="0" smtClean="0">
              <a:solidFill>
                <a:srgbClr val="000099"/>
              </a:solidFill>
            </a:endParaRPr>
          </a:p>
          <a:p>
            <a:pPr eaLnBrk="1" hangingPunct="1">
              <a:buFont typeface="Wingdings 2" pitchFamily="18" charset="2"/>
              <a:buNone/>
            </a:pPr>
            <a:r>
              <a:rPr lang="en-US" altLang="zh-CN" dirty="0" smtClean="0">
                <a:solidFill>
                  <a:srgbClr val="000099"/>
                </a:solidFill>
                <a:latin typeface="宋体" pitchFamily="2" charset="-122"/>
                <a:ea typeface="宋体" pitchFamily="2" charset="-122"/>
              </a:rPr>
              <a:t>     </a:t>
            </a:r>
            <a:r>
              <a:rPr lang="zh-CN" altLang="zh-CN" sz="2400" b="1" dirty="0" smtClean="0">
                <a:solidFill>
                  <a:srgbClr val="000099"/>
                </a:solidFill>
                <a:latin typeface="宋体" pitchFamily="2" charset="-122"/>
                <a:ea typeface="宋体" pitchFamily="2" charset="-122"/>
              </a:rPr>
              <a:t>把贯彻大会精神和落实五年《规划》、执行年度计划有机结合，做好《规划》的全面部署。（全区各地、各部门的任务分解、十个重大专项的实施方案等。）</a:t>
            </a:r>
          </a:p>
          <a:p>
            <a:pPr eaLnBrk="1" hangingPunct="1">
              <a:buFont typeface="Wingdings 2" pitchFamily="18" charset="2"/>
              <a:buNone/>
            </a:pPr>
            <a:endParaRPr lang="zh-CN" altLang="en-US" dirty="0" smtClean="0">
              <a:solidFill>
                <a:srgbClr val="000099"/>
              </a:solidFill>
              <a:latin typeface="仿宋" pitchFamily="49" charset="-122"/>
              <a:ea typeface="仿宋" pitchFamily="49" charset="-122"/>
            </a:endParaRPr>
          </a:p>
          <a:p>
            <a:pPr eaLnBrk="1" hangingPunct="1">
              <a:buFont typeface="Wingdings 2" pitchFamily="18" charset="2"/>
              <a:buNone/>
            </a:pPr>
            <a:endParaRPr lang="zh-CN" altLang="zh-CN" dirty="0" smtClean="0">
              <a:solidFill>
                <a:srgbClr val="000099"/>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内容占位符 2"/>
          <p:cNvSpPr>
            <a:spLocks noGrp="1"/>
          </p:cNvSpPr>
          <p:nvPr>
            <p:ph idx="4294967295"/>
          </p:nvPr>
        </p:nvSpPr>
        <p:spPr>
          <a:xfrm>
            <a:off x="971550" y="981075"/>
            <a:ext cx="7000875" cy="3443288"/>
          </a:xfrm>
        </p:spPr>
        <p:txBody>
          <a:bodyPr rtlCol="0" anchor="ctr">
            <a:normAutofit fontScale="55000" lnSpcReduction="20000"/>
          </a:bodyPr>
          <a:lstStyle/>
          <a:p>
            <a:pPr marL="0" indent="0" eaLnBrk="1" fontAlgn="auto" hangingPunct="1">
              <a:spcAft>
                <a:spcPts val="0"/>
              </a:spcAft>
              <a:buFontTx/>
              <a:buNone/>
              <a:defRPr/>
            </a:pPr>
            <a:r>
              <a:rPr lang="en-US" altLang="zh-CN" sz="4700" b="1" dirty="0" smtClean="0">
                <a:solidFill>
                  <a:srgbClr val="000099"/>
                </a:solidFill>
              </a:rPr>
              <a:t> </a:t>
            </a:r>
            <a:r>
              <a:rPr lang="zh-CN" altLang="zh-CN" sz="4700" b="1" dirty="0" smtClean="0">
                <a:solidFill>
                  <a:srgbClr val="000099"/>
                </a:solidFill>
              </a:rPr>
              <a:t>三是建设科技计划管理信息系统。</a:t>
            </a:r>
            <a:endParaRPr lang="zh-CN" altLang="zh-CN" sz="4700" dirty="0" smtClean="0">
              <a:solidFill>
                <a:srgbClr val="000099"/>
              </a:solidFill>
            </a:endParaRPr>
          </a:p>
          <a:p>
            <a:pPr marL="0" indent="0" eaLnBrk="1" fontAlgn="auto" hangingPunct="1">
              <a:spcAft>
                <a:spcPts val="0"/>
              </a:spcAft>
              <a:buFontTx/>
              <a:buNone/>
              <a:defRPr/>
            </a:pPr>
            <a:r>
              <a:rPr lang="en-US" altLang="zh-CN" dirty="0" smtClean="0">
                <a:solidFill>
                  <a:srgbClr val="000099"/>
                </a:solidFill>
              </a:rPr>
              <a:t>        </a:t>
            </a:r>
          </a:p>
          <a:p>
            <a:pPr marL="0" indent="0" algn="just" eaLnBrk="1" fontAlgn="auto" hangingPunct="1">
              <a:lnSpc>
                <a:spcPts val="3400"/>
              </a:lnSpc>
              <a:spcBef>
                <a:spcPts val="0"/>
              </a:spcBef>
              <a:spcAft>
                <a:spcPts val="0"/>
              </a:spcAft>
              <a:buFontTx/>
              <a:buNone/>
              <a:defRPr/>
            </a:pPr>
            <a:r>
              <a:rPr lang="en-US" altLang="zh-CN" sz="3800" b="1" dirty="0" smtClean="0">
                <a:solidFill>
                  <a:srgbClr val="000099"/>
                </a:solidFill>
                <a:latin typeface="宋体" panose="02010600030101010101" pitchFamily="2" charset="-122"/>
                <a:ea typeface="宋体" panose="02010600030101010101" pitchFamily="2" charset="-122"/>
              </a:rPr>
              <a:t>      </a:t>
            </a:r>
            <a:r>
              <a:rPr lang="zh-CN" altLang="zh-CN" sz="3800" b="1" dirty="0" smtClean="0">
                <a:solidFill>
                  <a:srgbClr val="000099"/>
                </a:solidFill>
                <a:latin typeface="宋体" panose="02010600030101010101" pitchFamily="2" charset="-122"/>
                <a:ea typeface="宋体" panose="02010600030101010101" pitchFamily="2" charset="-122"/>
              </a:rPr>
              <a:t>整合资源，统一对科技计划的需求征集、指南发布、项目申报、评估评审、立项下达、预算安排、监督检查、结题验收等全过程进行信息管理，并向社会公开，支撑“申报常态化”。同时，发挥该系统的统计、监测、分析、预警作用，为提高我区科技进步综合水平提供决策咨询</a:t>
            </a:r>
            <a:r>
              <a:rPr lang="zh-CN" altLang="zh-CN" sz="3100" dirty="0" smtClean="0">
                <a:solidFill>
                  <a:srgbClr val="000099"/>
                </a:solidFill>
              </a:rPr>
              <a:t>。</a:t>
            </a:r>
            <a:endParaRPr lang="en-US" altLang="zh-CN" sz="3100" dirty="0" smtClean="0">
              <a:solidFill>
                <a:srgbClr val="000099"/>
              </a:solidFill>
            </a:endParaRPr>
          </a:p>
          <a:p>
            <a:pPr marL="0" indent="0" eaLnBrk="1" fontAlgn="auto" hangingPunct="1">
              <a:spcAft>
                <a:spcPts val="0"/>
              </a:spcAft>
              <a:buFontTx/>
              <a:buNone/>
              <a:defRPr/>
            </a:pPr>
            <a:r>
              <a:rPr lang="en-US" altLang="zh-CN" dirty="0" smtClean="0">
                <a:solidFill>
                  <a:srgbClr val="000099"/>
                </a:solidFill>
                <a:latin typeface="仿宋" panose="02010609060101010101" pitchFamily="49" charset="-122"/>
                <a:ea typeface="仿宋" panose="02010609060101010101" pitchFamily="49" charset="-122"/>
              </a:rPr>
              <a:t>   </a:t>
            </a:r>
            <a:endParaRPr lang="zh-CN" altLang="en-US" dirty="0" smtClean="0">
              <a:solidFill>
                <a:srgbClr val="000099"/>
              </a:solidFill>
              <a:latin typeface="仿宋" panose="02010609060101010101" pitchFamily="49" charset="-122"/>
              <a:ea typeface="仿宋" panose="02010609060101010101" pitchFamily="49" charset="-122"/>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1" descr="C:\Users\TheUser\AppData\Roaming\Tencent\Users\2362883290\QQ\WinTemp\RichOle\I[Z50]X8%D`6D6[YH5{L7IL.png"/>
          <p:cNvPicPr>
            <a:picLocks noChangeAspect="1"/>
          </p:cNvPicPr>
          <p:nvPr/>
        </p:nvPicPr>
        <p:blipFill>
          <a:blip r:embed="rId2" cstate="print"/>
          <a:srcRect/>
          <a:stretch>
            <a:fillRect/>
          </a:stretch>
        </p:blipFill>
        <p:spPr bwMode="auto">
          <a:xfrm>
            <a:off x="323850" y="1125538"/>
            <a:ext cx="8505825" cy="5257800"/>
          </a:xfrm>
          <a:prstGeom prst="rect">
            <a:avLst/>
          </a:prstGeom>
          <a:noFill/>
          <a:ln w="9525">
            <a:noFill/>
            <a:miter lim="800000"/>
            <a:headEnd/>
            <a:tailEnd/>
          </a:ln>
        </p:spPr>
      </p:pic>
      <p:sp>
        <p:nvSpPr>
          <p:cNvPr id="52227" name="矩形 3"/>
          <p:cNvSpPr>
            <a:spLocks noChangeArrowheads="1"/>
          </p:cNvSpPr>
          <p:nvPr/>
        </p:nvSpPr>
        <p:spPr bwMode="auto">
          <a:xfrm>
            <a:off x="1331913" y="260350"/>
            <a:ext cx="6364287" cy="584200"/>
          </a:xfrm>
          <a:prstGeom prst="rect">
            <a:avLst/>
          </a:prstGeom>
          <a:noFill/>
          <a:ln w="9525">
            <a:noFill/>
            <a:miter lim="800000"/>
            <a:headEnd/>
            <a:tailEnd/>
          </a:ln>
        </p:spPr>
        <p:txBody>
          <a:bodyPr wrap="none">
            <a:spAutoFit/>
          </a:bodyPr>
          <a:lstStyle/>
          <a:p>
            <a:r>
              <a:rPr lang="zh-CN" altLang="en-US" b="1">
                <a:solidFill>
                  <a:srgbClr val="000099"/>
                </a:solidFill>
                <a:latin typeface="黑体" pitchFamily="49" charset="-122"/>
                <a:ea typeface="黑体" pitchFamily="49" charset="-122"/>
              </a:rPr>
              <a:t>建成后</a:t>
            </a:r>
            <a:r>
              <a:rPr lang="zh-CN" altLang="zh-CN" b="1">
                <a:solidFill>
                  <a:srgbClr val="000099"/>
                </a:solidFill>
                <a:latin typeface="黑体" pitchFamily="49" charset="-122"/>
                <a:ea typeface="黑体" pitchFamily="49" charset="-122"/>
              </a:rPr>
              <a:t>科技计划管理信息系统</a:t>
            </a:r>
            <a:r>
              <a:rPr lang="zh-CN" altLang="en-US" b="1">
                <a:solidFill>
                  <a:srgbClr val="000099"/>
                </a:solidFill>
                <a:latin typeface="黑体" pitchFamily="49" charset="-122"/>
                <a:ea typeface="黑体" pitchFamily="49" charset="-122"/>
              </a:rPr>
              <a:t>功能</a:t>
            </a:r>
            <a:endParaRPr lang="zh-CN" altLang="en-US">
              <a:solidFill>
                <a:srgbClr val="000099"/>
              </a:solidFill>
              <a:latin typeface="黑体" pitchFamily="49" charset="-122"/>
              <a:ea typeface="黑体" pitchFamily="49" charset="-122"/>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8" descr="红头10"/>
          <p:cNvPicPr>
            <a:picLocks noChangeAspect="1"/>
          </p:cNvPicPr>
          <p:nvPr/>
        </p:nvPicPr>
        <p:blipFill>
          <a:blip r:embed="rId2" cstate="print"/>
          <a:srcRect/>
          <a:stretch>
            <a:fillRect/>
          </a:stretch>
        </p:blipFill>
        <p:spPr bwMode="auto">
          <a:xfrm>
            <a:off x="1363663" y="2105025"/>
            <a:ext cx="5945187" cy="4637088"/>
          </a:xfrm>
          <a:prstGeom prst="rect">
            <a:avLst/>
          </a:prstGeom>
          <a:noFill/>
          <a:ln w="9525">
            <a:noFill/>
            <a:miter lim="800000"/>
            <a:headEnd/>
            <a:tailEnd/>
          </a:ln>
        </p:spPr>
      </p:pic>
      <p:sp>
        <p:nvSpPr>
          <p:cNvPr id="11267" name="Rectangle 3"/>
          <p:cNvSpPr>
            <a:spLocks noChangeArrowheads="1"/>
          </p:cNvSpPr>
          <p:nvPr/>
        </p:nvSpPr>
        <p:spPr bwMode="auto">
          <a:xfrm>
            <a:off x="-146050" y="620713"/>
            <a:ext cx="9290050" cy="1508125"/>
          </a:xfrm>
          <a:prstGeom prst="rect">
            <a:avLst/>
          </a:prstGeom>
          <a:noFill/>
          <a:ln>
            <a:noFill/>
          </a:ln>
        </p:spPr>
        <p:txBody>
          <a:bodyPr lIns="91053" tIns="45527" rIns="91053" bIns="45527">
            <a:spAutoFit/>
          </a:bodyPr>
          <a:lstStyle/>
          <a:p>
            <a:pPr algn="ctr" defTabSz="956945">
              <a:defRPr/>
            </a:pPr>
            <a:r>
              <a:rPr lang="zh-CN" altLang="en-US" b="1" dirty="0">
                <a:solidFill>
                  <a:srgbClr val="000099"/>
                </a:solidFill>
                <a:latin typeface="+mn-ea"/>
                <a:ea typeface="+mn-ea"/>
              </a:rPr>
              <a:t>第一节 国家科技计划管理改革进展</a:t>
            </a:r>
            <a:endParaRPr lang="en-US" altLang="zh-CN" b="1" dirty="0">
              <a:solidFill>
                <a:srgbClr val="000099"/>
              </a:solidFill>
              <a:latin typeface="+mn-ea"/>
              <a:ea typeface="+mn-ea"/>
            </a:endParaRPr>
          </a:p>
          <a:p>
            <a:pPr algn="ctr" defTabSz="956945">
              <a:defRPr/>
            </a:pPr>
            <a:endParaRPr lang="zh-CN" altLang="en-US" dirty="0">
              <a:solidFill>
                <a:srgbClr val="000099"/>
              </a:solidFill>
              <a:latin typeface="+mn-ea"/>
              <a:ea typeface="+mn-ea"/>
            </a:endParaRPr>
          </a:p>
          <a:p>
            <a:pPr algn="ctr" defTabSz="956945">
              <a:defRPr/>
            </a:pPr>
            <a:r>
              <a:rPr lang="en-US" altLang="zh-CN" sz="2800" b="1" dirty="0">
                <a:solidFill>
                  <a:srgbClr val="000099"/>
                </a:solidFill>
                <a:latin typeface="+mn-ea"/>
                <a:ea typeface="+mn-ea"/>
                <a:sym typeface="Arial" panose="020B0604020202020204" pitchFamily="34" charset="0"/>
              </a:rPr>
              <a:t>2014</a:t>
            </a:r>
            <a:r>
              <a:rPr lang="zh-CN" altLang="en-US" sz="2800" b="1" dirty="0">
                <a:solidFill>
                  <a:srgbClr val="000099"/>
                </a:solidFill>
                <a:latin typeface="+mn-ea"/>
                <a:ea typeface="+mn-ea"/>
                <a:sym typeface="Arial" panose="020B0604020202020204" pitchFamily="34" charset="0"/>
              </a:rPr>
              <a:t>年国务院发布两个重要文件</a:t>
            </a:r>
          </a:p>
        </p:txBody>
      </p:sp>
      <p:sp>
        <p:nvSpPr>
          <p:cNvPr id="17412" name="灯片编号占位符 2"/>
          <p:cNvSpPr txBox="1">
            <a:spLocks noChangeArrowheads="1"/>
          </p:cNvSpPr>
          <p:nvPr/>
        </p:nvSpPr>
        <p:spPr bwMode="auto">
          <a:xfrm>
            <a:off x="7010400" y="6192838"/>
            <a:ext cx="2133600" cy="476250"/>
          </a:xfrm>
          <a:prstGeom prst="rect">
            <a:avLst/>
          </a:prstGeom>
          <a:noFill/>
          <a:ln w="9525">
            <a:noFill/>
            <a:miter lim="800000"/>
            <a:headEnd/>
            <a:tailEnd/>
          </a:ln>
        </p:spPr>
        <p:txBody>
          <a:bodyPr/>
          <a:lstStyle/>
          <a:p>
            <a:pPr algn="ctr"/>
            <a:r>
              <a:rPr lang="en-US" altLang="zh-CN"/>
              <a:t>5</a:t>
            </a:r>
            <a:endParaRPr lang="zh-CN" altLang="en-US"/>
          </a:p>
        </p:txBody>
      </p:sp>
    </p:spTree>
  </p:cSld>
  <p:clrMapOvr>
    <a:masterClrMapping/>
  </p:clrMapOvr>
  <p:transition>
    <p:wipe dir="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内容占位符 2"/>
          <p:cNvSpPr>
            <a:spLocks noGrp="1"/>
          </p:cNvSpPr>
          <p:nvPr>
            <p:ph idx="4294967295"/>
          </p:nvPr>
        </p:nvSpPr>
        <p:spPr>
          <a:xfrm>
            <a:off x="928688" y="642938"/>
            <a:ext cx="7000875" cy="3887787"/>
          </a:xfrm>
        </p:spPr>
        <p:txBody>
          <a:bodyPr anchor="ctr"/>
          <a:lstStyle/>
          <a:p>
            <a:pPr marL="0" indent="0" eaLnBrk="1" hangingPunct="1">
              <a:buFont typeface="Wingdings 2" pitchFamily="18" charset="2"/>
              <a:buNone/>
            </a:pPr>
            <a:r>
              <a:rPr lang="zh-CN" altLang="en-US" sz="2600" b="1" dirty="0" smtClean="0">
                <a:solidFill>
                  <a:srgbClr val="000099"/>
                </a:solidFill>
              </a:rPr>
              <a:t>四</a:t>
            </a:r>
            <a:r>
              <a:rPr lang="zh-CN" altLang="zh-CN" sz="2600" b="1" dirty="0" smtClean="0">
                <a:solidFill>
                  <a:srgbClr val="000099"/>
                </a:solidFill>
              </a:rPr>
              <a:t>是培育建设一批科技计划管理专业机构</a:t>
            </a:r>
            <a:r>
              <a:rPr lang="zh-CN" altLang="en-US" sz="2600" b="1" dirty="0" smtClean="0">
                <a:solidFill>
                  <a:srgbClr val="000099"/>
                </a:solidFill>
              </a:rPr>
              <a:t>。</a:t>
            </a:r>
            <a:r>
              <a:rPr lang="en-US" altLang="zh-CN" sz="2600" dirty="0" smtClean="0">
                <a:solidFill>
                  <a:srgbClr val="000099"/>
                </a:solidFill>
              </a:rPr>
              <a:t>    </a:t>
            </a:r>
          </a:p>
          <a:p>
            <a:pPr marL="0" indent="0" eaLnBrk="1" hangingPunct="1">
              <a:buFont typeface="Wingdings 2" pitchFamily="18" charset="2"/>
              <a:buNone/>
            </a:pPr>
            <a:r>
              <a:rPr lang="en-US" altLang="zh-CN" dirty="0" smtClean="0">
                <a:solidFill>
                  <a:srgbClr val="000099"/>
                </a:solidFill>
              </a:rPr>
              <a:t>     </a:t>
            </a:r>
            <a:r>
              <a:rPr lang="zh-CN" altLang="zh-CN" sz="2400" b="1" dirty="0" smtClean="0">
                <a:solidFill>
                  <a:srgbClr val="000099"/>
                </a:solidFill>
                <a:latin typeface="宋体" pitchFamily="2" charset="-122"/>
                <a:ea typeface="宋体" pitchFamily="2" charset="-122"/>
              </a:rPr>
              <a:t>将具备基本条件的科技服务机构进行改造和培育，争取</a:t>
            </a:r>
            <a:r>
              <a:rPr lang="en-US" altLang="zh-CN" sz="2400" b="1" dirty="0" smtClean="0">
                <a:solidFill>
                  <a:srgbClr val="000099"/>
                </a:solidFill>
                <a:latin typeface="宋体" pitchFamily="2" charset="-122"/>
                <a:ea typeface="宋体" pitchFamily="2" charset="-122"/>
              </a:rPr>
              <a:t>2017</a:t>
            </a:r>
            <a:r>
              <a:rPr lang="zh-CN" altLang="zh-CN" sz="2400" b="1" dirty="0" smtClean="0">
                <a:solidFill>
                  <a:srgbClr val="000099"/>
                </a:solidFill>
                <a:latin typeface="宋体" pitchFamily="2" charset="-122"/>
                <a:ea typeface="宋体" pitchFamily="2" charset="-122"/>
              </a:rPr>
              <a:t>年建成</a:t>
            </a:r>
            <a:r>
              <a:rPr lang="en-US" altLang="zh-CN" sz="2400" b="1" dirty="0" smtClean="0">
                <a:solidFill>
                  <a:srgbClr val="000099"/>
                </a:solidFill>
                <a:latin typeface="宋体" pitchFamily="2" charset="-122"/>
                <a:ea typeface="宋体" pitchFamily="2" charset="-122"/>
              </a:rPr>
              <a:t>8</a:t>
            </a:r>
            <a:r>
              <a:rPr lang="zh-CN" altLang="zh-CN" sz="2400" b="1" dirty="0" smtClean="0">
                <a:solidFill>
                  <a:srgbClr val="000099"/>
                </a:solidFill>
                <a:latin typeface="宋体" pitchFamily="2" charset="-122"/>
                <a:ea typeface="宋体" pitchFamily="2" charset="-122"/>
              </a:rPr>
              <a:t>家以上负责自治区级科技计划管理的专业机构，其中负责立项评估和过程管理的</a:t>
            </a:r>
            <a:r>
              <a:rPr lang="en-US" altLang="zh-CN" sz="2400" b="1" dirty="0" smtClean="0">
                <a:solidFill>
                  <a:srgbClr val="000099"/>
                </a:solidFill>
                <a:latin typeface="宋体" pitchFamily="2" charset="-122"/>
                <a:ea typeface="宋体" pitchFamily="2" charset="-122"/>
              </a:rPr>
              <a:t>5</a:t>
            </a:r>
            <a:r>
              <a:rPr lang="zh-CN" altLang="zh-CN" sz="2400" b="1" dirty="0" smtClean="0">
                <a:solidFill>
                  <a:srgbClr val="000099"/>
                </a:solidFill>
                <a:latin typeface="宋体" pitchFamily="2" charset="-122"/>
                <a:ea typeface="宋体" pitchFamily="2" charset="-122"/>
              </a:rPr>
              <a:t>家、负责结题验收的</a:t>
            </a:r>
            <a:r>
              <a:rPr lang="en-US" altLang="zh-CN" sz="2400" b="1" dirty="0" smtClean="0">
                <a:solidFill>
                  <a:srgbClr val="000099"/>
                </a:solidFill>
                <a:latin typeface="宋体" pitchFamily="2" charset="-122"/>
                <a:ea typeface="宋体" pitchFamily="2" charset="-122"/>
              </a:rPr>
              <a:t>3</a:t>
            </a:r>
            <a:r>
              <a:rPr lang="zh-CN" altLang="zh-CN" sz="2400" b="1" dirty="0" smtClean="0">
                <a:solidFill>
                  <a:srgbClr val="000099"/>
                </a:solidFill>
                <a:latin typeface="宋体" pitchFamily="2" charset="-122"/>
                <a:ea typeface="宋体" pitchFamily="2" charset="-122"/>
              </a:rPr>
              <a:t>家。</a:t>
            </a:r>
            <a:endParaRPr lang="zh-CN" altLang="en-US" sz="2400" b="1" dirty="0" smtClean="0">
              <a:solidFill>
                <a:srgbClr val="000099"/>
              </a:solidFill>
              <a:latin typeface="宋体" pitchFamily="2" charset="-122"/>
              <a:ea typeface="宋体" pitchFamily="2" charset="-122"/>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标题 1"/>
          <p:cNvSpPr>
            <a:spLocks noGrp="1"/>
          </p:cNvSpPr>
          <p:nvPr>
            <p:ph type="title"/>
          </p:nvPr>
        </p:nvSpPr>
        <p:spPr>
          <a:xfrm flipV="1">
            <a:off x="1112838" y="-171450"/>
            <a:ext cx="6988175" cy="287338"/>
          </a:xfrm>
        </p:spPr>
        <p:txBody>
          <a:bodyPr rtlCol="0">
            <a:normAutofit fontScale="90000"/>
          </a:bodyPr>
          <a:lstStyle/>
          <a:p>
            <a:pPr eaLnBrk="1" fontAlgn="auto" hangingPunct="1">
              <a:spcAft>
                <a:spcPts val="0"/>
              </a:spcAft>
              <a:defRPr/>
            </a:pPr>
            <a:endParaRPr lang="zh-CN" altLang="en-US" sz="2400" smtClean="0">
              <a:solidFill>
                <a:schemeClr val="bg1"/>
              </a:solidFill>
              <a:latin typeface="仿宋" panose="02010609060101010101" pitchFamily="49" charset="-122"/>
              <a:ea typeface="仿宋" panose="02010609060101010101" pitchFamily="49" charset="-122"/>
            </a:endParaRPr>
          </a:p>
        </p:txBody>
      </p:sp>
      <p:sp>
        <p:nvSpPr>
          <p:cNvPr id="63491" name="内容占位符 2"/>
          <p:cNvSpPr>
            <a:spLocks noGrp="1"/>
          </p:cNvSpPr>
          <p:nvPr>
            <p:ph idx="1"/>
          </p:nvPr>
        </p:nvSpPr>
        <p:spPr>
          <a:xfrm>
            <a:off x="571500" y="857250"/>
            <a:ext cx="7129463" cy="4752975"/>
          </a:xfrm>
        </p:spPr>
        <p:txBody>
          <a:bodyPr/>
          <a:lstStyle/>
          <a:p>
            <a:pPr marL="0" indent="0" algn="just" eaLnBrk="1" hangingPunct="1">
              <a:spcBef>
                <a:spcPct val="0"/>
              </a:spcBef>
              <a:buFont typeface="Wingdings 2" pitchFamily="18" charset="2"/>
              <a:buNone/>
              <a:defRPr/>
            </a:pPr>
            <a:r>
              <a:rPr lang="en-US" altLang="zh-CN" sz="2600" b="1" dirty="0">
                <a:solidFill>
                  <a:srgbClr val="000099"/>
                </a:solidFill>
              </a:rPr>
              <a:t> </a:t>
            </a:r>
            <a:r>
              <a:rPr lang="zh-CN" altLang="en-US" sz="2600" b="1" dirty="0" smtClean="0">
                <a:solidFill>
                  <a:srgbClr val="000099"/>
                </a:solidFill>
              </a:rPr>
              <a:t>五</a:t>
            </a:r>
            <a:r>
              <a:rPr lang="zh-CN" altLang="zh-CN" sz="2600" b="1" dirty="0" smtClean="0">
                <a:solidFill>
                  <a:srgbClr val="000099"/>
                </a:solidFill>
              </a:rPr>
              <a:t>是</a:t>
            </a:r>
            <a:r>
              <a:rPr lang="zh-CN" altLang="zh-CN" sz="2600" b="1" dirty="0">
                <a:solidFill>
                  <a:srgbClr val="000099"/>
                </a:solidFill>
              </a:rPr>
              <a:t>建立一批科技计划项目和资金管理制度。</a:t>
            </a:r>
            <a:endParaRPr lang="zh-CN" altLang="zh-CN" sz="2600" dirty="0">
              <a:solidFill>
                <a:srgbClr val="000099"/>
              </a:solidFill>
            </a:endParaRPr>
          </a:p>
          <a:p>
            <a:pPr marL="0" indent="0" algn="just" eaLnBrk="1" hangingPunct="1">
              <a:spcBef>
                <a:spcPct val="0"/>
              </a:spcBef>
              <a:buFont typeface="Wingdings 2" pitchFamily="18" charset="2"/>
              <a:buNone/>
              <a:defRPr/>
            </a:pPr>
            <a:r>
              <a:rPr lang="en-US" altLang="zh-CN" sz="2000" dirty="0">
                <a:solidFill>
                  <a:srgbClr val="000099"/>
                </a:solidFill>
              </a:rPr>
              <a:t>        </a:t>
            </a:r>
          </a:p>
          <a:p>
            <a:pPr>
              <a:defRPr/>
            </a:pPr>
            <a:r>
              <a:rPr lang="zh-CN" altLang="zh-CN" sz="2000" dirty="0" smtClean="0"/>
              <a:t>本级财政科技计划项目专业机构管理暂行办法</a:t>
            </a:r>
            <a:r>
              <a:rPr lang="zh-CN" altLang="en-US" sz="2000" dirty="0" smtClean="0"/>
              <a:t>，</a:t>
            </a:r>
            <a:r>
              <a:rPr lang="zh-CN" altLang="zh-CN" sz="2000" dirty="0" smtClean="0"/>
              <a:t>广西科技计划信用管理办法</a:t>
            </a:r>
            <a:r>
              <a:rPr lang="zh-CN" altLang="en-US" sz="2000" dirty="0" smtClean="0"/>
              <a:t>，</a:t>
            </a:r>
            <a:r>
              <a:rPr lang="zh-CN" altLang="zh-CN" sz="2000" dirty="0" smtClean="0"/>
              <a:t>广西壮族自治区科技专家库管理办法</a:t>
            </a:r>
            <a:r>
              <a:rPr lang="zh-CN" altLang="en-US" sz="2000" dirty="0" smtClean="0"/>
              <a:t>，</a:t>
            </a:r>
            <a:r>
              <a:rPr lang="zh-CN" altLang="zh-CN" sz="2000" dirty="0" smtClean="0"/>
              <a:t>广西科技报告管理实施细则</a:t>
            </a:r>
            <a:r>
              <a:rPr lang="zh-CN" altLang="en-US" sz="2000" dirty="0" smtClean="0"/>
              <a:t>，</a:t>
            </a:r>
            <a:r>
              <a:rPr lang="zh-CN" altLang="zh-CN" sz="2000" dirty="0" smtClean="0"/>
              <a:t>创新驱动发展专项资金管理办法</a:t>
            </a:r>
            <a:r>
              <a:rPr lang="zh-CN" altLang="en-US" sz="2000" dirty="0" smtClean="0"/>
              <a:t>，</a:t>
            </a:r>
            <a:r>
              <a:rPr lang="zh-CN" altLang="zh-CN" sz="2000" dirty="0" smtClean="0"/>
              <a:t>广西科技重大专项</a:t>
            </a:r>
            <a:r>
              <a:rPr lang="zh-CN" altLang="en-US" sz="2000" dirty="0" smtClean="0"/>
              <a:t>等五类计划的项目</a:t>
            </a:r>
            <a:r>
              <a:rPr lang="zh-CN" altLang="zh-CN" sz="2000" dirty="0" smtClean="0"/>
              <a:t>管理办法</a:t>
            </a:r>
            <a:r>
              <a:rPr lang="zh-CN" altLang="en-US" sz="2000" dirty="0" smtClean="0"/>
              <a:t>和</a:t>
            </a:r>
            <a:r>
              <a:rPr lang="zh-CN" altLang="zh-CN" sz="2000" dirty="0" smtClean="0"/>
              <a:t>经费管理办法</a:t>
            </a:r>
            <a:r>
              <a:rPr lang="zh-CN" altLang="en-US" sz="2000" dirty="0" smtClean="0"/>
              <a:t>。</a:t>
            </a:r>
            <a:endParaRPr lang="en-US" altLang="zh-CN" sz="2000" dirty="0">
              <a:solidFill>
                <a:srgbClr val="000099"/>
              </a:solidFill>
              <a:latin typeface="仿宋" panose="02010609060101010101" pitchFamily="49" charset="-122"/>
              <a:ea typeface="仿宋" panose="02010609060101010101" pitchFamily="49" charset="-122"/>
            </a:endParaRPr>
          </a:p>
        </p:txBody>
      </p:sp>
      <p:sp>
        <p:nvSpPr>
          <p:cNvPr id="56324" name="内容占位符 2"/>
          <p:cNvSpPr txBox="1">
            <a:spLocks noChangeArrowheads="1"/>
          </p:cNvSpPr>
          <p:nvPr/>
        </p:nvSpPr>
        <p:spPr bwMode="auto">
          <a:xfrm>
            <a:off x="755650" y="333375"/>
            <a:ext cx="7777163" cy="6264275"/>
          </a:xfrm>
          <a:prstGeom prst="rect">
            <a:avLst/>
          </a:prstGeom>
          <a:noFill/>
          <a:ln w="9525">
            <a:noFill/>
            <a:miter lim="800000"/>
            <a:headEnd/>
            <a:tailEnd/>
          </a:ln>
        </p:spPr>
        <p:txBody>
          <a:bodyPr anchor="ctr"/>
          <a:lstStyle/>
          <a:p>
            <a:pPr algn="just" eaLnBrk="0" hangingPunct="0">
              <a:lnSpc>
                <a:spcPct val="110000"/>
              </a:lnSpc>
              <a:spcBef>
                <a:spcPts val="1800"/>
              </a:spcBef>
              <a:buClr>
                <a:schemeClr val="accent1"/>
              </a:buClr>
              <a:buSzPct val="130000"/>
            </a:pPr>
            <a:endParaRPr lang="en-US" altLang="zh-CN" sz="2400">
              <a:solidFill>
                <a:srgbClr val="303030"/>
              </a:solidFill>
              <a:latin typeface="黑体" pitchFamily="49" charset="-122"/>
              <a:ea typeface="黑体" pitchFamily="49" charset="-122"/>
            </a:endParaRPr>
          </a:p>
          <a:p>
            <a:pPr algn="just" eaLnBrk="0" hangingPunct="0">
              <a:lnSpc>
                <a:spcPct val="110000"/>
              </a:lnSpc>
              <a:spcBef>
                <a:spcPts val="1800"/>
              </a:spcBef>
              <a:buClr>
                <a:schemeClr val="accent1"/>
              </a:buClr>
              <a:buSzPct val="130000"/>
            </a:pPr>
            <a:endParaRPr lang="zh-CN" altLang="en-US" sz="2400">
              <a:solidFill>
                <a:srgbClr val="303030"/>
              </a:solidFill>
              <a:ea typeface="黑体" pitchFamily="49" charset="-122"/>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7298" name="矩形 1847297"/>
          <p:cNvSpPr/>
          <p:nvPr/>
        </p:nvSpPr>
        <p:spPr>
          <a:xfrm>
            <a:off x="395288" y="908050"/>
            <a:ext cx="8424862" cy="733425"/>
          </a:xfrm>
          <a:prstGeom prst="rect">
            <a:avLst/>
          </a:prstGeom>
          <a:noFill/>
          <a:ln w="9525">
            <a:noFill/>
            <a:miter/>
          </a:ln>
        </p:spPr>
        <p:txBody>
          <a:bodyPr>
            <a:spAutoFit/>
          </a:bodyPr>
          <a:lstStyle/>
          <a:p>
            <a:pPr algn="ctr">
              <a:lnSpc>
                <a:spcPct val="120000"/>
              </a:lnSpc>
              <a:buFont typeface="Arial" panose="020B0604020202020204" pitchFamily="34" charset="0"/>
              <a:buNone/>
              <a:defRPr/>
            </a:pPr>
            <a:r>
              <a:rPr lang="zh-CN" altLang="en-US" sz="4000" b="1" noProof="1">
                <a:solidFill>
                  <a:srgbClr val="000099"/>
                </a:solidFill>
                <a:latin typeface="黑体" panose="02010609060101010101" pitchFamily="49" charset="-122"/>
                <a:ea typeface="黑体" panose="02010609060101010101" pitchFamily="49" charset="-122"/>
                <a:cs typeface="+mn-ea"/>
              </a:rPr>
              <a:t>第二部分　科技计划项目管理</a:t>
            </a:r>
          </a:p>
        </p:txBody>
      </p:sp>
      <p:sp>
        <p:nvSpPr>
          <p:cNvPr id="57348" name="灯片编号占位符 2"/>
          <p:cNvSpPr>
            <a:spLocks noGrp="1" noChangeArrowheads="1"/>
          </p:cNvSpPr>
          <p:nvPr>
            <p:ph type="sldNum" sz="quarter" idx="12"/>
          </p:nvPr>
        </p:nvSpPr>
        <p:spPr bwMode="auto">
          <a:xfrm>
            <a:off x="7010400" y="6248400"/>
            <a:ext cx="2133600" cy="476250"/>
          </a:xfrm>
          <a:noFill/>
          <a:ln>
            <a:miter lim="800000"/>
            <a:headEnd/>
            <a:tailEnd/>
          </a:ln>
        </p:spPr>
        <p:txBody>
          <a:bodyPr wrap="square" tIns="45720" bIns="45720" numCol="1" anchorCtr="0" compatLnSpc="1">
            <a:prstTxWarp prst="textNoShape">
              <a:avLst/>
            </a:prstTxWarp>
          </a:bodyPr>
          <a:lstStyle/>
          <a:p>
            <a:fld id="{1278FD2C-D463-482A-AFB4-31B7C2ADF7A8}" type="slidenum">
              <a:rPr lang="zh-CN" altLang="en-US" smtClean="0"/>
              <a:pPr/>
              <a:t>42</a:t>
            </a:fld>
            <a:endParaRPr lang="zh-CN" altLang="en-US" smtClean="0"/>
          </a:p>
        </p:txBody>
      </p:sp>
    </p:spTree>
    <p:custDataLst>
      <p:tags r:id="rId1"/>
    </p:custDataLst>
  </p:cSld>
  <p:clrMapOvr>
    <a:masterClrMapping/>
  </p:clrMapOvr>
  <p:transition>
    <p:random/>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矩形 1496065"/>
          <p:cNvSpPr>
            <a:spLocks noChangeArrowheads="1"/>
          </p:cNvSpPr>
          <p:nvPr/>
        </p:nvSpPr>
        <p:spPr bwMode="auto">
          <a:xfrm>
            <a:off x="539750" y="476250"/>
            <a:ext cx="8135938" cy="4400550"/>
          </a:xfrm>
          <a:prstGeom prst="rect">
            <a:avLst/>
          </a:prstGeom>
          <a:noFill/>
          <a:ln w="9525">
            <a:noFill/>
            <a:miter lim="800000"/>
            <a:headEnd/>
            <a:tailEnd/>
          </a:ln>
        </p:spPr>
        <p:txBody>
          <a:bodyPr>
            <a:spAutoFit/>
          </a:bodyPr>
          <a:lstStyle/>
          <a:p>
            <a:pPr algn="ctr">
              <a:buFont typeface="Arial" pitchFamily="34" charset="0"/>
              <a:buNone/>
            </a:pPr>
            <a:r>
              <a:rPr lang="zh-CN" altLang="en-US" b="1" dirty="0" smtClean="0">
                <a:solidFill>
                  <a:srgbClr val="000099"/>
                </a:solidFill>
                <a:latin typeface="黑体" pitchFamily="49" charset="-122"/>
                <a:ea typeface="黑体" pitchFamily="49" charset="-122"/>
              </a:rPr>
              <a:t>第一节、自治区</a:t>
            </a:r>
            <a:r>
              <a:rPr lang="zh-CN" altLang="en-US" b="1" dirty="0">
                <a:solidFill>
                  <a:srgbClr val="000099"/>
                </a:solidFill>
                <a:latin typeface="黑体" pitchFamily="49" charset="-122"/>
                <a:ea typeface="黑体" pitchFamily="49" charset="-122"/>
              </a:rPr>
              <a:t>科技</a:t>
            </a:r>
            <a:r>
              <a:rPr lang="zh-CN" altLang="en-US" b="1" dirty="0" smtClean="0">
                <a:solidFill>
                  <a:srgbClr val="000099"/>
                </a:solidFill>
                <a:latin typeface="黑体" pitchFamily="49" charset="-122"/>
                <a:ea typeface="黑体" pitchFamily="49" charset="-122"/>
              </a:rPr>
              <a:t>计划概况</a:t>
            </a:r>
            <a:endParaRPr lang="zh-CN" altLang="en-US" b="1" dirty="0">
              <a:solidFill>
                <a:srgbClr val="000099"/>
              </a:solidFill>
              <a:latin typeface="黑体" pitchFamily="49" charset="-122"/>
              <a:ea typeface="黑体" pitchFamily="49" charset="-122"/>
            </a:endParaRPr>
          </a:p>
          <a:p>
            <a:pPr>
              <a:buFont typeface="Arial" pitchFamily="34" charset="0"/>
              <a:buNone/>
            </a:pPr>
            <a:endParaRPr lang="zh-CN" altLang="en-US" b="1" dirty="0">
              <a:solidFill>
                <a:srgbClr val="000099"/>
              </a:solidFill>
              <a:latin typeface="黑体" pitchFamily="49" charset="-122"/>
              <a:ea typeface="黑体" pitchFamily="49" charset="-122"/>
            </a:endParaRPr>
          </a:p>
          <a:p>
            <a:pPr>
              <a:lnSpc>
                <a:spcPct val="150000"/>
              </a:lnSpc>
              <a:buFont typeface="Arial" pitchFamily="34" charset="0"/>
              <a:buNone/>
            </a:pPr>
            <a:r>
              <a:rPr lang="zh-CN" altLang="en-US" sz="2400" b="1" dirty="0">
                <a:solidFill>
                  <a:srgbClr val="000099"/>
                </a:solidFill>
                <a:latin typeface="黑体" pitchFamily="49" charset="-122"/>
                <a:ea typeface="黑体" pitchFamily="49" charset="-122"/>
              </a:rPr>
              <a:t>    </a:t>
            </a:r>
            <a:r>
              <a:rPr lang="zh-CN" altLang="en-US" sz="2000" b="1" dirty="0">
                <a:solidFill>
                  <a:srgbClr val="000099"/>
                </a:solidFill>
                <a:latin typeface="宋体" pitchFamily="2" charset="-122"/>
              </a:rPr>
              <a:t>自治区科技计划：是根据自治区科技发展规划和经济社会科技发展需要安排的，以自治区级财政科技经费支持或以宏观政策调控、引导，由政府科技行政主管部门组织和实施的科学研究与试验发展活动及相关的其它科学技术活动。它是自治区政府组织科技创新活动的基本形式，是自治区解决社会和经济发展中涉及的重大科技问题、实现科技资源合理配置的重要手段。</a:t>
            </a:r>
          </a:p>
          <a:p>
            <a:pPr>
              <a:lnSpc>
                <a:spcPct val="150000"/>
              </a:lnSpc>
              <a:buFont typeface="Arial" pitchFamily="34" charset="0"/>
              <a:buNone/>
            </a:pPr>
            <a:r>
              <a:rPr lang="zh-CN" altLang="en-US" sz="2000" b="1" dirty="0">
                <a:solidFill>
                  <a:srgbClr val="000099"/>
                </a:solidFill>
                <a:latin typeface="宋体" pitchFamily="2" charset="-122"/>
              </a:rPr>
              <a:t>   每年从政府财政中安排专项经费以项目的形式予以支持。</a:t>
            </a:r>
          </a:p>
        </p:txBody>
      </p:sp>
      <p:sp>
        <p:nvSpPr>
          <p:cNvPr id="61443" name="灯片编号占位符 2"/>
          <p:cNvSpPr>
            <a:spLocks noGrp="1"/>
          </p:cNvSpPr>
          <p:nvPr>
            <p:ph type="sldNum" sz="quarter" idx="12"/>
          </p:nvPr>
        </p:nvSpPr>
        <p:spPr bwMode="auto">
          <a:xfrm>
            <a:off x="7010400" y="6248400"/>
            <a:ext cx="2133600" cy="476250"/>
          </a:xfrm>
          <a:noFill/>
          <a:ln>
            <a:miter lim="800000"/>
            <a:headEnd/>
            <a:tailEnd/>
          </a:ln>
        </p:spPr>
        <p:txBody>
          <a:bodyPr wrap="square" tIns="45720" bIns="45720" numCol="1" anchorCtr="0" compatLnSpc="1">
            <a:prstTxWarp prst="textNoShape">
              <a:avLst/>
            </a:prstTxWarp>
          </a:bodyPr>
          <a:lstStyle/>
          <a:p>
            <a:fld id="{91DE79C6-CD91-44C0-B8DF-668C9C47F91A}" type="slidenum">
              <a:rPr lang="zh-CN" altLang="en-US" smtClean="0">
                <a:solidFill>
                  <a:schemeClr val="bg1"/>
                </a:solidFill>
                <a:latin typeface="仿宋" pitchFamily="49" charset="-122"/>
                <a:ea typeface="仿宋" pitchFamily="49" charset="-122"/>
              </a:rPr>
              <a:pPr/>
              <a:t>43</a:t>
            </a:fld>
            <a:endParaRPr lang="zh-CN" altLang="en-US" smtClean="0">
              <a:solidFill>
                <a:schemeClr val="bg1"/>
              </a:solidFill>
              <a:latin typeface="仿宋" pitchFamily="49" charset="-122"/>
              <a:ea typeface="仿宋" pitchFamily="49" charset="-122"/>
            </a:endParaRPr>
          </a:p>
        </p:txBody>
      </p:sp>
    </p:spTree>
    <p:custDataLst>
      <p:tags r:id="rId1"/>
    </p:custDataLst>
  </p:cSld>
  <p:clrMapOvr>
    <a:masterClrMapping/>
  </p:clrMapOvr>
  <p:transition>
    <p:random/>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矩形 1497089"/>
          <p:cNvSpPr>
            <a:spLocks noChangeArrowheads="1"/>
          </p:cNvSpPr>
          <p:nvPr/>
        </p:nvSpPr>
        <p:spPr bwMode="auto">
          <a:xfrm>
            <a:off x="3159125" y="1309688"/>
            <a:ext cx="2984500" cy="895350"/>
          </a:xfrm>
          <a:prstGeom prst="rect">
            <a:avLst/>
          </a:prstGeom>
          <a:solidFill>
            <a:srgbClr val="DAE892"/>
          </a:solidFill>
          <a:ln w="9525">
            <a:solidFill>
              <a:schemeClr val="tx1"/>
            </a:solidFill>
            <a:miter lim="800000"/>
            <a:headEnd/>
            <a:tailEnd/>
          </a:ln>
        </p:spPr>
        <p:txBody>
          <a:bodyPr wrap="none" anchor="ctr"/>
          <a:lstStyle/>
          <a:p>
            <a:pPr algn="ctr"/>
            <a:r>
              <a:rPr lang="zh-CN" altLang="en-US" sz="2800" b="1">
                <a:solidFill>
                  <a:srgbClr val="0000FF"/>
                </a:solidFill>
                <a:latin typeface="宋体" pitchFamily="2" charset="-122"/>
              </a:rPr>
              <a:t>自治区科技计划</a:t>
            </a:r>
          </a:p>
        </p:txBody>
      </p:sp>
      <p:sp>
        <p:nvSpPr>
          <p:cNvPr id="98307" name="矩形 1497108"/>
          <p:cNvSpPr>
            <a:spLocks noChangeArrowheads="1"/>
          </p:cNvSpPr>
          <p:nvPr/>
        </p:nvSpPr>
        <p:spPr bwMode="auto">
          <a:xfrm>
            <a:off x="898525" y="333375"/>
            <a:ext cx="7632700" cy="579438"/>
          </a:xfrm>
          <a:prstGeom prst="rect">
            <a:avLst/>
          </a:prstGeom>
          <a:noFill/>
          <a:ln>
            <a:noFill/>
          </a:ln>
        </p:spPr>
        <p:txBody>
          <a:bodyPr>
            <a:spAutoFit/>
          </a:bodyPr>
          <a:lstStyle>
            <a:lvl1pPr algn="just">
              <a:lnSpc>
                <a:spcPct val="110000"/>
              </a:lnSpc>
              <a:spcBef>
                <a:spcPts val="1800"/>
              </a:spcBef>
              <a:buClr>
                <a:schemeClr val="accent1"/>
              </a:buClr>
              <a:buSzPct val="130000"/>
              <a:buBlip>
                <a:blip r:embed="rId3"/>
              </a:buBlip>
              <a:defRPr sz="2400">
                <a:solidFill>
                  <a:srgbClr val="303030"/>
                </a:solidFill>
                <a:latin typeface="Arial" panose="020B0604020202020204" pitchFamily="34" charset="0"/>
                <a:ea typeface="黑体" panose="02010609060101010101" pitchFamily="49" charset="-122"/>
              </a:defRPr>
            </a:lvl1pPr>
            <a:lvl2pPr marL="742950" indent="-285750" algn="just" defTabSz="0">
              <a:lnSpc>
                <a:spcPct val="110000"/>
              </a:lnSpc>
              <a:buClr>
                <a:srgbClr val="303030"/>
              </a:buClr>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2pPr>
            <a:lvl3pPr marL="11430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3pPr>
            <a:lvl4pPr marL="16002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4pPr>
            <a:lvl5pPr marL="20574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5pPr>
            <a:lvl6pPr marL="25146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6pPr>
            <a:lvl7pPr marL="29718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7pPr>
            <a:lvl8pPr marL="34290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8pPr>
            <a:lvl9pPr marL="38862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9pPr>
          </a:lstStyle>
          <a:p>
            <a:pPr algn="ctr">
              <a:lnSpc>
                <a:spcPct val="100000"/>
              </a:lnSpc>
              <a:spcBef>
                <a:spcPct val="0"/>
              </a:spcBef>
              <a:buClrTx/>
              <a:buSzTx/>
              <a:buFontTx/>
              <a:buNone/>
              <a:defRPr/>
            </a:pPr>
            <a:r>
              <a:rPr lang="zh-CN" altLang="en-US" sz="3200" b="1" smtClean="0">
                <a:solidFill>
                  <a:srgbClr val="000099"/>
                </a:solidFill>
                <a:latin typeface="+mn-ea"/>
                <a:ea typeface="+mn-ea"/>
              </a:rPr>
              <a:t>自治区科技计划基本构成</a:t>
            </a:r>
          </a:p>
        </p:txBody>
      </p:sp>
      <p:sp>
        <p:nvSpPr>
          <p:cNvPr id="98308" name="灯片编号占位符 2"/>
          <p:cNvSpPr>
            <a:spLocks noGrp="1" noChangeArrowheads="1"/>
          </p:cNvSpPr>
          <p:nvPr>
            <p:ph type="sldNum" sz="quarter" idx="12"/>
          </p:nvPr>
        </p:nvSpPr>
        <p:spPr bwMode="auto">
          <a:xfrm>
            <a:off x="7010400" y="6248400"/>
            <a:ext cx="2133600" cy="476250"/>
          </a:xfrm>
        </p:spPr>
        <p:txBody>
          <a:bodyPr/>
          <a:lstStyle/>
          <a:p>
            <a:pPr>
              <a:defRPr/>
            </a:pPr>
            <a:fld id="{53AB0349-CE68-4E6F-82C6-6EED324ACA31}" type="slidenum">
              <a:rPr lang="zh-CN" altLang="en-US" sz="3200" b="1">
                <a:solidFill>
                  <a:schemeClr val="bg1"/>
                </a:solidFill>
                <a:effectLst>
                  <a:outerShdw blurRad="38100" dist="38100" dir="2700000">
                    <a:srgbClr val="C0C0C0"/>
                  </a:outerShdw>
                </a:effectLst>
                <a:latin typeface="仿宋" panose="02010609060101010101" pitchFamily="49" charset="-122"/>
                <a:ea typeface="仿宋" panose="02010609060101010101" pitchFamily="49" charset="-122"/>
              </a:rPr>
              <a:pPr>
                <a:defRPr/>
              </a:pPr>
              <a:t>44</a:t>
            </a:fld>
            <a:endParaRPr lang="zh-CN" altLang="en-US" sz="3200" b="1">
              <a:solidFill>
                <a:schemeClr val="bg1"/>
              </a:solidFill>
              <a:effectLst>
                <a:outerShdw blurRad="38100" dist="38100" dir="2700000">
                  <a:srgbClr val="C0C0C0"/>
                </a:outerShdw>
              </a:effectLst>
              <a:latin typeface="仿宋" panose="02010609060101010101" pitchFamily="49" charset="-122"/>
              <a:ea typeface="仿宋" panose="02010609060101010101" pitchFamily="49" charset="-122"/>
            </a:endParaRPr>
          </a:p>
        </p:txBody>
      </p:sp>
      <p:sp>
        <p:nvSpPr>
          <p:cNvPr id="62469" name="矩形 1497090"/>
          <p:cNvSpPr>
            <a:spLocks noChangeArrowheads="1"/>
          </p:cNvSpPr>
          <p:nvPr/>
        </p:nvSpPr>
        <p:spPr bwMode="auto">
          <a:xfrm>
            <a:off x="7715250" y="3071813"/>
            <a:ext cx="730250" cy="1320800"/>
          </a:xfrm>
          <a:prstGeom prst="rect">
            <a:avLst/>
          </a:prstGeom>
          <a:solidFill>
            <a:srgbClr val="DAE892"/>
          </a:solidFill>
          <a:ln w="9525">
            <a:solidFill>
              <a:schemeClr val="tx1"/>
            </a:solidFill>
            <a:miter lim="800000"/>
            <a:headEnd/>
            <a:tailEnd/>
          </a:ln>
        </p:spPr>
        <p:txBody>
          <a:bodyPr>
            <a:spAutoFit/>
          </a:bodyPr>
          <a:lstStyle/>
          <a:p>
            <a:pPr algn="ctr"/>
            <a:r>
              <a:rPr lang="zh-CN" altLang="en-US" sz="2000" b="1">
                <a:solidFill>
                  <a:srgbClr val="0000FF"/>
                </a:solidFill>
                <a:latin typeface="仿宋" pitchFamily="49" charset="-122"/>
                <a:ea typeface="仿宋" pitchFamily="49" charset="-122"/>
                <a:sym typeface="仿宋_GB2312" pitchFamily="49" charset="-122"/>
              </a:rPr>
              <a:t>广西自然科学基金</a:t>
            </a:r>
          </a:p>
        </p:txBody>
      </p:sp>
      <p:sp>
        <p:nvSpPr>
          <p:cNvPr id="62470" name="矩形 1497092"/>
          <p:cNvSpPr>
            <a:spLocks noChangeArrowheads="1"/>
          </p:cNvSpPr>
          <p:nvPr/>
        </p:nvSpPr>
        <p:spPr bwMode="auto">
          <a:xfrm>
            <a:off x="2916238" y="3094038"/>
            <a:ext cx="762000" cy="1320800"/>
          </a:xfrm>
          <a:prstGeom prst="rect">
            <a:avLst/>
          </a:prstGeom>
          <a:solidFill>
            <a:srgbClr val="DAE892"/>
          </a:solidFill>
          <a:ln w="9525">
            <a:solidFill>
              <a:schemeClr val="tx1"/>
            </a:solidFill>
            <a:miter lim="800000"/>
            <a:headEnd/>
            <a:tailEnd/>
          </a:ln>
        </p:spPr>
        <p:txBody>
          <a:bodyPr>
            <a:spAutoFit/>
          </a:bodyPr>
          <a:lstStyle/>
          <a:p>
            <a:pPr algn="ctr"/>
            <a:r>
              <a:rPr lang="zh-CN" altLang="en-US" sz="2000" b="1">
                <a:solidFill>
                  <a:srgbClr val="0000FF"/>
                </a:solidFill>
                <a:latin typeface="宋体" pitchFamily="2" charset="-122"/>
                <a:sym typeface="仿宋_GB2312" pitchFamily="49" charset="-122"/>
              </a:rPr>
              <a:t>广西科技重大专项</a:t>
            </a:r>
          </a:p>
        </p:txBody>
      </p:sp>
      <p:sp>
        <p:nvSpPr>
          <p:cNvPr id="62471" name="矩形 1497093"/>
          <p:cNvSpPr>
            <a:spLocks noChangeArrowheads="1"/>
          </p:cNvSpPr>
          <p:nvPr/>
        </p:nvSpPr>
        <p:spPr bwMode="auto">
          <a:xfrm>
            <a:off x="3929063" y="3071813"/>
            <a:ext cx="771525" cy="1320800"/>
          </a:xfrm>
          <a:prstGeom prst="rect">
            <a:avLst/>
          </a:prstGeom>
          <a:solidFill>
            <a:srgbClr val="DAE892"/>
          </a:solidFill>
          <a:ln w="9525">
            <a:solidFill>
              <a:schemeClr val="tx1"/>
            </a:solidFill>
            <a:miter lim="800000"/>
            <a:headEnd/>
            <a:tailEnd/>
          </a:ln>
        </p:spPr>
        <p:txBody>
          <a:bodyPr>
            <a:spAutoFit/>
          </a:bodyPr>
          <a:lstStyle/>
          <a:p>
            <a:pPr algn="ctr"/>
            <a:r>
              <a:rPr lang="zh-CN" altLang="en-US" sz="2000" b="1">
                <a:solidFill>
                  <a:srgbClr val="0000FF"/>
                </a:solidFill>
                <a:latin typeface="宋体" pitchFamily="2" charset="-122"/>
                <a:sym typeface="仿宋_GB2312" pitchFamily="49" charset="-122"/>
              </a:rPr>
              <a:t>广西重点研发计划</a:t>
            </a:r>
          </a:p>
        </p:txBody>
      </p:sp>
      <p:sp>
        <p:nvSpPr>
          <p:cNvPr id="98312" name="矩形 1497109"/>
          <p:cNvSpPr>
            <a:spLocks noChangeArrowheads="1"/>
          </p:cNvSpPr>
          <p:nvPr/>
        </p:nvSpPr>
        <p:spPr bwMode="auto">
          <a:xfrm>
            <a:off x="5143500" y="3071813"/>
            <a:ext cx="1000125" cy="1625600"/>
          </a:xfrm>
          <a:prstGeom prst="rect">
            <a:avLst/>
          </a:prstGeom>
          <a:solidFill>
            <a:srgbClr val="DAE892"/>
          </a:solidFill>
          <a:ln w="9525">
            <a:solidFill>
              <a:schemeClr val="tx1"/>
            </a:solidFill>
            <a:miter lim="800000"/>
          </a:ln>
        </p:spPr>
        <p:txBody>
          <a:bodyPr>
            <a:spAutoFit/>
          </a:bodyPr>
          <a:lstStyle/>
          <a:p>
            <a:pPr algn="ctr">
              <a:defRPr/>
            </a:pPr>
            <a:r>
              <a:rPr lang="zh-CN" altLang="en-US" sz="2000" b="1" dirty="0">
                <a:solidFill>
                  <a:srgbClr val="0000FF"/>
                </a:solidFill>
                <a:latin typeface="宋体" panose="02010600030101010101" pitchFamily="2" charset="-122"/>
                <a:sym typeface="仿宋_GB2312" pitchFamily="49" charset="-122"/>
              </a:rPr>
              <a:t>广西技术创新引导专项（基金</a:t>
            </a:r>
            <a:r>
              <a:rPr lang="zh-CN" altLang="en-US" sz="2000" b="1" dirty="0">
                <a:solidFill>
                  <a:srgbClr val="0000FF"/>
                </a:solidFill>
                <a:effectLst>
                  <a:outerShdw blurRad="38100" dist="38100" dir="2700000" algn="tl">
                    <a:srgbClr val="000000"/>
                  </a:outerShdw>
                </a:effectLst>
                <a:latin typeface="宋体" panose="02010600030101010101" pitchFamily="2" charset="-122"/>
                <a:sym typeface="仿宋_GB2312" pitchFamily="49" charset="-122"/>
              </a:rPr>
              <a:t>）</a:t>
            </a:r>
          </a:p>
        </p:txBody>
      </p:sp>
      <p:sp>
        <p:nvSpPr>
          <p:cNvPr id="62473" name="矩形 1497122"/>
          <p:cNvSpPr>
            <a:spLocks noChangeArrowheads="1"/>
          </p:cNvSpPr>
          <p:nvPr/>
        </p:nvSpPr>
        <p:spPr bwMode="auto">
          <a:xfrm>
            <a:off x="6497638" y="3071813"/>
            <a:ext cx="928687" cy="1930400"/>
          </a:xfrm>
          <a:prstGeom prst="rect">
            <a:avLst/>
          </a:prstGeom>
          <a:solidFill>
            <a:srgbClr val="DAE892"/>
          </a:solidFill>
          <a:ln w="9525">
            <a:solidFill>
              <a:schemeClr val="tx1"/>
            </a:solidFill>
            <a:miter lim="800000"/>
            <a:headEnd/>
            <a:tailEnd/>
          </a:ln>
        </p:spPr>
        <p:txBody>
          <a:bodyPr>
            <a:spAutoFit/>
          </a:bodyPr>
          <a:lstStyle/>
          <a:p>
            <a:pPr algn="ctr"/>
            <a:r>
              <a:rPr lang="zh-CN" altLang="en-US" sz="2000" b="1">
                <a:solidFill>
                  <a:srgbClr val="0000FF"/>
                </a:solidFill>
                <a:latin typeface="宋体" pitchFamily="2" charset="-122"/>
                <a:sym typeface="仿宋_GB2312" pitchFamily="49" charset="-122"/>
              </a:rPr>
              <a:t>广西科技基地和人才专项</a:t>
            </a:r>
          </a:p>
        </p:txBody>
      </p:sp>
      <p:cxnSp>
        <p:nvCxnSpPr>
          <p:cNvPr id="19" name="直接连接符 18"/>
          <p:cNvCxnSpPr/>
          <p:nvPr/>
        </p:nvCxnSpPr>
        <p:spPr>
          <a:xfrm flipV="1">
            <a:off x="2124075" y="2590800"/>
            <a:ext cx="5827713" cy="6350"/>
          </a:xfrm>
          <a:prstGeom prst="line">
            <a:avLst/>
          </a:prstGeom>
        </p:spPr>
        <p:style>
          <a:lnRef idx="1">
            <a:schemeClr val="accent1"/>
          </a:lnRef>
          <a:fillRef idx="0">
            <a:schemeClr val="accent1"/>
          </a:fillRef>
          <a:effectRef idx="0">
            <a:schemeClr val="accent1"/>
          </a:effectRef>
          <a:fontRef idx="minor">
            <a:schemeClr val="tx1"/>
          </a:fontRef>
        </p:style>
      </p:cxnSp>
      <p:sp>
        <p:nvSpPr>
          <p:cNvPr id="62475" name="矩形 1497092"/>
          <p:cNvSpPr>
            <a:spLocks noChangeArrowheads="1"/>
          </p:cNvSpPr>
          <p:nvPr/>
        </p:nvSpPr>
        <p:spPr bwMode="auto">
          <a:xfrm>
            <a:off x="1814513" y="3094038"/>
            <a:ext cx="762000" cy="1625600"/>
          </a:xfrm>
          <a:prstGeom prst="rect">
            <a:avLst/>
          </a:prstGeom>
          <a:solidFill>
            <a:srgbClr val="DAE892"/>
          </a:solidFill>
          <a:ln w="9525">
            <a:solidFill>
              <a:schemeClr val="tx1"/>
            </a:solidFill>
            <a:miter lim="800000"/>
            <a:headEnd/>
            <a:tailEnd/>
          </a:ln>
        </p:spPr>
        <p:txBody>
          <a:bodyPr>
            <a:spAutoFit/>
          </a:bodyPr>
          <a:lstStyle/>
          <a:p>
            <a:pPr algn="ctr"/>
            <a:r>
              <a:rPr lang="zh-CN" altLang="en-US" sz="2000" b="1">
                <a:solidFill>
                  <a:srgbClr val="0000FF"/>
                </a:solidFill>
                <a:latin typeface="宋体" pitchFamily="2" charset="-122"/>
                <a:sym typeface="仿宋_GB2312" pitchFamily="49" charset="-122"/>
              </a:rPr>
              <a:t>创新驱动发展专项资金</a:t>
            </a:r>
          </a:p>
        </p:txBody>
      </p:sp>
      <p:sp>
        <p:nvSpPr>
          <p:cNvPr id="2" name="下箭头 1"/>
          <p:cNvSpPr/>
          <p:nvPr/>
        </p:nvSpPr>
        <p:spPr>
          <a:xfrm>
            <a:off x="2124075" y="2597150"/>
            <a:ext cx="144463" cy="496888"/>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panose="020B0604020202020204" pitchFamily="34" charset="0"/>
              <a:buNone/>
              <a:defRPr/>
            </a:pPr>
            <a:endParaRPr lang="zh-CN" altLang="en-US" b="1">
              <a:solidFill>
                <a:schemeClr val="bg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sp>
        <p:nvSpPr>
          <p:cNvPr id="20" name="下箭头 19"/>
          <p:cNvSpPr/>
          <p:nvPr/>
        </p:nvSpPr>
        <p:spPr>
          <a:xfrm>
            <a:off x="3224213" y="2620963"/>
            <a:ext cx="144462" cy="498475"/>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panose="020B0604020202020204" pitchFamily="34" charset="0"/>
              <a:buNone/>
              <a:defRPr/>
            </a:pPr>
            <a:endParaRPr lang="zh-CN" altLang="en-US" b="1">
              <a:solidFill>
                <a:schemeClr val="bg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sp>
        <p:nvSpPr>
          <p:cNvPr id="21" name="下箭头 20"/>
          <p:cNvSpPr/>
          <p:nvPr/>
        </p:nvSpPr>
        <p:spPr>
          <a:xfrm>
            <a:off x="4243388" y="2590800"/>
            <a:ext cx="142875" cy="496888"/>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panose="020B0604020202020204" pitchFamily="34" charset="0"/>
              <a:buNone/>
              <a:defRPr/>
            </a:pPr>
            <a:endParaRPr lang="zh-CN" altLang="en-US" b="1">
              <a:solidFill>
                <a:schemeClr val="bg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sp>
        <p:nvSpPr>
          <p:cNvPr id="22" name="下箭头 21"/>
          <p:cNvSpPr/>
          <p:nvPr/>
        </p:nvSpPr>
        <p:spPr>
          <a:xfrm>
            <a:off x="5572125" y="2574925"/>
            <a:ext cx="142875" cy="496888"/>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panose="020B0604020202020204" pitchFamily="34" charset="0"/>
              <a:buNone/>
              <a:defRPr/>
            </a:pPr>
            <a:endParaRPr lang="zh-CN" altLang="en-US" b="1">
              <a:solidFill>
                <a:schemeClr val="bg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sp>
        <p:nvSpPr>
          <p:cNvPr id="23" name="下箭头 22"/>
          <p:cNvSpPr/>
          <p:nvPr/>
        </p:nvSpPr>
        <p:spPr>
          <a:xfrm>
            <a:off x="6889750" y="2593975"/>
            <a:ext cx="144463" cy="496888"/>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panose="020B0604020202020204" pitchFamily="34" charset="0"/>
              <a:buNone/>
              <a:defRPr/>
            </a:pPr>
            <a:endParaRPr lang="zh-CN" altLang="en-US" b="1">
              <a:solidFill>
                <a:schemeClr val="bg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sp>
        <p:nvSpPr>
          <p:cNvPr id="24" name="下箭头 23"/>
          <p:cNvSpPr/>
          <p:nvPr/>
        </p:nvSpPr>
        <p:spPr>
          <a:xfrm>
            <a:off x="7929563" y="2593975"/>
            <a:ext cx="144462" cy="496888"/>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panose="020B0604020202020204" pitchFamily="34" charset="0"/>
              <a:buNone/>
              <a:defRPr/>
            </a:pPr>
            <a:endParaRPr lang="zh-CN" altLang="en-US" b="1">
              <a:solidFill>
                <a:schemeClr val="bg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sp>
        <p:nvSpPr>
          <p:cNvPr id="3" name="下箭头 2"/>
          <p:cNvSpPr/>
          <p:nvPr/>
        </p:nvSpPr>
        <p:spPr>
          <a:xfrm>
            <a:off x="4651375" y="2205038"/>
            <a:ext cx="385763" cy="385762"/>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panose="020B0604020202020204" pitchFamily="34" charset="0"/>
              <a:buNone/>
              <a:defRPr/>
            </a:pPr>
            <a:endParaRPr lang="zh-CN" altLang="en-US" b="1">
              <a:solidFill>
                <a:schemeClr val="bg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spTree>
    <p:custDataLst>
      <p:tags r:id="rId1"/>
    </p:custDataLst>
  </p:cSld>
  <p:clrMapOvr>
    <a:masterClrMapping/>
  </p:clrMapOvr>
  <p:transition>
    <p:random/>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矩形 2"/>
          <p:cNvSpPr>
            <a:spLocks noChangeArrowheads="1"/>
          </p:cNvSpPr>
          <p:nvPr/>
        </p:nvSpPr>
        <p:spPr bwMode="auto">
          <a:xfrm>
            <a:off x="942975" y="552450"/>
            <a:ext cx="5795963" cy="523875"/>
          </a:xfrm>
          <a:prstGeom prst="rect">
            <a:avLst/>
          </a:prstGeom>
          <a:noFill/>
          <a:ln w="9525">
            <a:noFill/>
            <a:miter lim="800000"/>
            <a:headEnd/>
            <a:tailEnd/>
          </a:ln>
        </p:spPr>
        <p:txBody>
          <a:bodyPr>
            <a:spAutoFit/>
          </a:bodyPr>
          <a:lstStyle/>
          <a:p>
            <a:pPr eaLnBrk="0" hangingPunct="0"/>
            <a:r>
              <a:rPr lang="zh-CN" altLang="en-US" sz="2800">
                <a:solidFill>
                  <a:srgbClr val="000099"/>
                </a:solidFill>
                <a:ea typeface="黑体" pitchFamily="49" charset="-122"/>
              </a:rPr>
              <a:t>我区财政科技投入快速增长</a:t>
            </a:r>
          </a:p>
        </p:txBody>
      </p:sp>
      <p:sp>
        <p:nvSpPr>
          <p:cNvPr id="81923" name="Rectangle 3"/>
          <p:cNvSpPr txBox="1">
            <a:spLocks noRot="1" noChangeArrowheads="1"/>
          </p:cNvSpPr>
          <p:nvPr/>
        </p:nvSpPr>
        <p:spPr bwMode="auto">
          <a:xfrm>
            <a:off x="942975" y="1428750"/>
            <a:ext cx="7051675" cy="4498975"/>
          </a:xfrm>
          <a:prstGeom prst="rect">
            <a:avLst/>
          </a:prstGeom>
          <a:noFill/>
          <a:ln>
            <a:noFill/>
          </a:ln>
          <a:effectLst/>
        </p:spPr>
        <p:txBody>
          <a:bodyPr/>
          <a:lstStyle>
            <a:lvl1pPr marL="342900" indent="-342900">
              <a:defRPr sz="3200">
                <a:solidFill>
                  <a:schemeClr val="tx1"/>
                </a:solidFill>
                <a:latin typeface="Arial" panose="020B0604020202020204" pitchFamily="34" charset="0"/>
                <a:ea typeface="黑体" panose="02010609060101010101" pitchFamily="49" charset="-122"/>
              </a:defRPr>
            </a:lvl1pPr>
            <a:lvl2pPr marL="742950" indent="-285750">
              <a:defRPr sz="3200">
                <a:solidFill>
                  <a:schemeClr val="tx1"/>
                </a:solidFill>
                <a:latin typeface="Arial" panose="020B0604020202020204" pitchFamily="34" charset="0"/>
                <a:ea typeface="黑体" panose="02010609060101010101" pitchFamily="49" charset="-122"/>
              </a:defRPr>
            </a:lvl2pPr>
            <a:lvl3pPr marL="1143000" indent="-228600">
              <a:defRPr sz="3200">
                <a:solidFill>
                  <a:schemeClr val="tx1"/>
                </a:solidFill>
                <a:latin typeface="Arial" panose="020B0604020202020204" pitchFamily="34" charset="0"/>
                <a:ea typeface="黑体" panose="02010609060101010101" pitchFamily="49" charset="-122"/>
              </a:defRPr>
            </a:lvl3pPr>
            <a:lvl4pPr marL="1600200" indent="-228600">
              <a:defRPr sz="3200">
                <a:solidFill>
                  <a:schemeClr val="tx1"/>
                </a:solidFill>
                <a:latin typeface="Arial" panose="020B0604020202020204" pitchFamily="34" charset="0"/>
                <a:ea typeface="黑体" panose="02010609060101010101" pitchFamily="49" charset="-122"/>
              </a:defRPr>
            </a:lvl4pPr>
            <a:lvl5pPr marL="2057400" indent="-228600">
              <a:defRPr sz="3200">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0"/>
              </a:spcAft>
              <a:defRPr sz="3200">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0"/>
              </a:spcAft>
              <a:defRPr sz="3200">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0"/>
              </a:spcAft>
              <a:defRPr sz="3200">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0"/>
              </a:spcAft>
              <a:defRPr sz="3200">
                <a:solidFill>
                  <a:schemeClr val="tx1"/>
                </a:solidFill>
                <a:latin typeface="Arial" panose="020B0604020202020204" pitchFamily="34" charset="0"/>
                <a:ea typeface="黑体" panose="02010609060101010101" pitchFamily="49" charset="-122"/>
              </a:defRPr>
            </a:lvl9pPr>
          </a:lstStyle>
          <a:p>
            <a:pPr marL="0" indent="0" eaLnBrk="0" hangingPunct="0">
              <a:spcBef>
                <a:spcPct val="20000"/>
              </a:spcBef>
              <a:buClr>
                <a:srgbClr val="CC3300"/>
              </a:buClr>
              <a:buSzPct val="85000"/>
              <a:defRPr/>
            </a:pPr>
            <a:r>
              <a:rPr lang="zh-CN" altLang="en-US" sz="2400" b="1" dirty="0" smtClean="0">
                <a:solidFill>
                  <a:srgbClr val="000099"/>
                </a:solidFill>
                <a:latin typeface="宋体" panose="02010600030101010101" pitchFamily="2" charset="-122"/>
                <a:ea typeface="宋体" panose="02010600030101010101" pitchFamily="2" charset="-122"/>
              </a:rPr>
              <a:t>近几年自治区本级科技计划经费财政预算安排情况</a:t>
            </a:r>
          </a:p>
          <a:p>
            <a:pPr marL="0" indent="0" eaLnBrk="0" hangingPunct="0">
              <a:spcBef>
                <a:spcPct val="20000"/>
              </a:spcBef>
              <a:buClr>
                <a:srgbClr val="CC3300"/>
              </a:buClr>
              <a:buSzPct val="85000"/>
              <a:defRPr/>
            </a:pPr>
            <a:r>
              <a:rPr lang="en-US" altLang="zh-CN" sz="2400" b="1" dirty="0" smtClean="0">
                <a:solidFill>
                  <a:srgbClr val="000099"/>
                </a:solidFill>
                <a:latin typeface="宋体" panose="02010600030101010101" pitchFamily="2" charset="-122"/>
                <a:ea typeface="宋体" panose="02010600030101010101" pitchFamily="2" charset="-122"/>
              </a:rPr>
              <a:t>2012</a:t>
            </a:r>
            <a:r>
              <a:rPr lang="zh-CN" altLang="en-US" sz="2400" b="1" dirty="0" smtClean="0">
                <a:solidFill>
                  <a:srgbClr val="000099"/>
                </a:solidFill>
                <a:latin typeface="宋体" panose="02010600030101010101" pitchFamily="2" charset="-122"/>
                <a:ea typeface="宋体" panose="02010600030101010101" pitchFamily="2" charset="-122"/>
              </a:rPr>
              <a:t>年</a:t>
            </a:r>
            <a:r>
              <a:rPr lang="en-US" altLang="zh-CN" sz="2400" b="1" dirty="0" smtClean="0">
                <a:solidFill>
                  <a:srgbClr val="000099"/>
                </a:solidFill>
                <a:latin typeface="宋体" panose="02010600030101010101" pitchFamily="2" charset="-122"/>
                <a:ea typeface="宋体" panose="02010600030101010101" pitchFamily="2" charset="-122"/>
              </a:rPr>
              <a:t>:3.6</a:t>
            </a:r>
            <a:r>
              <a:rPr lang="zh-CN" altLang="en-US" sz="2400" b="1" dirty="0" smtClean="0">
                <a:solidFill>
                  <a:srgbClr val="000099"/>
                </a:solidFill>
                <a:latin typeface="宋体" panose="02010600030101010101" pitchFamily="2" charset="-122"/>
                <a:ea typeface="宋体" panose="02010600030101010101" pitchFamily="2" charset="-122"/>
              </a:rPr>
              <a:t>亿元</a:t>
            </a:r>
            <a:r>
              <a:rPr lang="en-US" altLang="zh-CN" sz="2400" b="1" dirty="0" smtClean="0">
                <a:solidFill>
                  <a:srgbClr val="000099"/>
                </a:solidFill>
                <a:latin typeface="宋体" panose="02010600030101010101" pitchFamily="2" charset="-122"/>
                <a:ea typeface="宋体" panose="02010600030101010101" pitchFamily="2" charset="-122"/>
              </a:rPr>
              <a:t>;</a:t>
            </a:r>
            <a:endParaRPr lang="zh-CN" altLang="en-US" sz="2400" b="1" dirty="0" smtClean="0">
              <a:solidFill>
                <a:srgbClr val="000099"/>
              </a:solidFill>
              <a:latin typeface="宋体" panose="02010600030101010101" pitchFamily="2" charset="-122"/>
              <a:ea typeface="宋体" panose="02010600030101010101" pitchFamily="2" charset="-122"/>
            </a:endParaRPr>
          </a:p>
          <a:p>
            <a:pPr marL="0" indent="0" eaLnBrk="0" hangingPunct="0">
              <a:spcBef>
                <a:spcPct val="20000"/>
              </a:spcBef>
              <a:buClr>
                <a:srgbClr val="CC3300"/>
              </a:buClr>
              <a:buSzPct val="85000"/>
              <a:defRPr/>
            </a:pPr>
            <a:r>
              <a:rPr lang="en-US" altLang="zh-CN" sz="2400" b="1" dirty="0" smtClean="0">
                <a:solidFill>
                  <a:srgbClr val="000099"/>
                </a:solidFill>
                <a:latin typeface="宋体" panose="02010600030101010101" pitchFamily="2" charset="-122"/>
                <a:ea typeface="宋体" panose="02010600030101010101" pitchFamily="2" charset="-122"/>
              </a:rPr>
              <a:t>2013</a:t>
            </a:r>
            <a:r>
              <a:rPr lang="zh-CN" altLang="en-US" sz="2400" b="1" dirty="0" smtClean="0">
                <a:solidFill>
                  <a:srgbClr val="000099"/>
                </a:solidFill>
                <a:latin typeface="宋体" panose="02010600030101010101" pitchFamily="2" charset="-122"/>
                <a:ea typeface="宋体" panose="02010600030101010101" pitchFamily="2" charset="-122"/>
              </a:rPr>
              <a:t>年</a:t>
            </a:r>
            <a:r>
              <a:rPr lang="en-US" altLang="zh-CN" sz="2400" b="1" dirty="0" smtClean="0">
                <a:solidFill>
                  <a:srgbClr val="000099"/>
                </a:solidFill>
                <a:latin typeface="宋体" panose="02010600030101010101" pitchFamily="2" charset="-122"/>
                <a:ea typeface="宋体" panose="02010600030101010101" pitchFamily="2" charset="-122"/>
              </a:rPr>
              <a:t>:4.95</a:t>
            </a:r>
            <a:r>
              <a:rPr lang="zh-CN" altLang="en-US" sz="2400" b="1" dirty="0" smtClean="0">
                <a:solidFill>
                  <a:srgbClr val="000099"/>
                </a:solidFill>
                <a:latin typeface="宋体" panose="02010600030101010101" pitchFamily="2" charset="-122"/>
                <a:ea typeface="宋体" panose="02010600030101010101" pitchFamily="2" charset="-122"/>
              </a:rPr>
              <a:t>亿元</a:t>
            </a:r>
            <a:r>
              <a:rPr lang="en-US" altLang="zh-CN" sz="2400" b="1" dirty="0" smtClean="0">
                <a:solidFill>
                  <a:srgbClr val="000099"/>
                </a:solidFill>
                <a:latin typeface="宋体" panose="02010600030101010101" pitchFamily="2" charset="-122"/>
                <a:ea typeface="宋体" panose="02010600030101010101" pitchFamily="2" charset="-122"/>
              </a:rPr>
              <a:t>;</a:t>
            </a:r>
          </a:p>
          <a:p>
            <a:pPr marL="0" indent="0" eaLnBrk="0" hangingPunct="0">
              <a:spcBef>
                <a:spcPct val="20000"/>
              </a:spcBef>
              <a:buClr>
                <a:srgbClr val="CC3300"/>
              </a:buClr>
              <a:buSzPct val="85000"/>
              <a:defRPr/>
            </a:pPr>
            <a:r>
              <a:rPr lang="en-US" altLang="zh-CN" sz="2400" b="1" dirty="0" smtClean="0">
                <a:solidFill>
                  <a:srgbClr val="000099"/>
                </a:solidFill>
                <a:latin typeface="宋体" panose="02010600030101010101" pitchFamily="2" charset="-122"/>
                <a:ea typeface="宋体" panose="02010600030101010101" pitchFamily="2" charset="-122"/>
              </a:rPr>
              <a:t>2014</a:t>
            </a:r>
            <a:r>
              <a:rPr lang="zh-CN" altLang="en-US" sz="2400" b="1" dirty="0" smtClean="0">
                <a:solidFill>
                  <a:srgbClr val="000099"/>
                </a:solidFill>
                <a:latin typeface="宋体" panose="02010600030101010101" pitchFamily="2" charset="-122"/>
                <a:ea typeface="宋体" panose="02010600030101010101" pitchFamily="2" charset="-122"/>
              </a:rPr>
              <a:t>年</a:t>
            </a:r>
            <a:r>
              <a:rPr lang="en-US" altLang="zh-CN" sz="2400" b="1" dirty="0" smtClean="0">
                <a:solidFill>
                  <a:srgbClr val="000099"/>
                </a:solidFill>
                <a:latin typeface="宋体" panose="02010600030101010101" pitchFamily="2" charset="-122"/>
                <a:ea typeface="宋体" panose="02010600030101010101" pitchFamily="2" charset="-122"/>
              </a:rPr>
              <a:t>:5.34</a:t>
            </a:r>
            <a:r>
              <a:rPr lang="zh-CN" altLang="en-US" sz="2400" b="1" dirty="0" smtClean="0">
                <a:solidFill>
                  <a:srgbClr val="000099"/>
                </a:solidFill>
                <a:latin typeface="宋体" panose="02010600030101010101" pitchFamily="2" charset="-122"/>
                <a:ea typeface="宋体" panose="02010600030101010101" pitchFamily="2" charset="-122"/>
              </a:rPr>
              <a:t>亿元</a:t>
            </a:r>
            <a:r>
              <a:rPr lang="en-US" altLang="zh-CN" sz="2400" b="1" dirty="0" smtClean="0">
                <a:solidFill>
                  <a:srgbClr val="000099"/>
                </a:solidFill>
                <a:latin typeface="宋体" panose="02010600030101010101" pitchFamily="2" charset="-122"/>
                <a:ea typeface="宋体" panose="02010600030101010101" pitchFamily="2" charset="-122"/>
              </a:rPr>
              <a:t>;</a:t>
            </a:r>
          </a:p>
          <a:p>
            <a:pPr marL="0" indent="0" eaLnBrk="0" hangingPunct="0">
              <a:spcBef>
                <a:spcPct val="20000"/>
              </a:spcBef>
              <a:buClr>
                <a:srgbClr val="CC3300"/>
              </a:buClr>
              <a:buSzPct val="85000"/>
              <a:defRPr/>
            </a:pPr>
            <a:r>
              <a:rPr lang="en-US" altLang="zh-CN" sz="2400" b="1" dirty="0" smtClean="0">
                <a:solidFill>
                  <a:srgbClr val="000099"/>
                </a:solidFill>
                <a:latin typeface="宋体" panose="02010600030101010101" pitchFamily="2" charset="-122"/>
                <a:ea typeface="宋体" panose="02010600030101010101" pitchFamily="2" charset="-122"/>
              </a:rPr>
              <a:t>2015</a:t>
            </a:r>
            <a:r>
              <a:rPr lang="zh-CN" altLang="en-US" sz="2400" b="1" dirty="0" smtClean="0">
                <a:solidFill>
                  <a:srgbClr val="000099"/>
                </a:solidFill>
                <a:latin typeface="宋体" panose="02010600030101010101" pitchFamily="2" charset="-122"/>
                <a:ea typeface="宋体" panose="02010600030101010101" pitchFamily="2" charset="-122"/>
              </a:rPr>
              <a:t>年</a:t>
            </a:r>
            <a:r>
              <a:rPr lang="en-US" altLang="zh-CN" sz="2400" b="1" dirty="0" smtClean="0">
                <a:solidFill>
                  <a:srgbClr val="000099"/>
                </a:solidFill>
                <a:latin typeface="宋体" panose="02010600030101010101" pitchFamily="2" charset="-122"/>
                <a:ea typeface="宋体" panose="02010600030101010101" pitchFamily="2" charset="-122"/>
              </a:rPr>
              <a:t>:5.21</a:t>
            </a:r>
            <a:r>
              <a:rPr lang="zh-CN" altLang="en-US" sz="2400" b="1" dirty="0" smtClean="0">
                <a:solidFill>
                  <a:srgbClr val="000099"/>
                </a:solidFill>
                <a:latin typeface="宋体" panose="02010600030101010101" pitchFamily="2" charset="-122"/>
                <a:ea typeface="宋体" panose="02010600030101010101" pitchFamily="2" charset="-122"/>
              </a:rPr>
              <a:t>亿元</a:t>
            </a:r>
            <a:r>
              <a:rPr lang="en-US" altLang="zh-CN" sz="2400" b="1" dirty="0" smtClean="0">
                <a:solidFill>
                  <a:srgbClr val="000099"/>
                </a:solidFill>
                <a:latin typeface="宋体" panose="02010600030101010101" pitchFamily="2" charset="-122"/>
                <a:ea typeface="宋体" panose="02010600030101010101" pitchFamily="2" charset="-122"/>
              </a:rPr>
              <a:t>;</a:t>
            </a:r>
          </a:p>
          <a:p>
            <a:pPr marL="0" indent="0" eaLnBrk="0" hangingPunct="0">
              <a:spcBef>
                <a:spcPct val="20000"/>
              </a:spcBef>
              <a:buClr>
                <a:srgbClr val="CC3300"/>
              </a:buClr>
              <a:buSzPct val="85000"/>
              <a:defRPr/>
            </a:pPr>
            <a:r>
              <a:rPr lang="en-US" altLang="zh-CN" sz="2400" b="1" dirty="0" smtClean="0">
                <a:solidFill>
                  <a:srgbClr val="000099"/>
                </a:solidFill>
                <a:latin typeface="宋体" panose="02010600030101010101" pitchFamily="2" charset="-122"/>
                <a:ea typeface="宋体" panose="02010600030101010101" pitchFamily="2" charset="-122"/>
              </a:rPr>
              <a:t>2016</a:t>
            </a:r>
            <a:r>
              <a:rPr lang="zh-CN" altLang="en-US" sz="2400" b="1" dirty="0" smtClean="0">
                <a:solidFill>
                  <a:srgbClr val="000099"/>
                </a:solidFill>
                <a:latin typeface="宋体" panose="02010600030101010101" pitchFamily="2" charset="-122"/>
                <a:ea typeface="宋体" panose="02010600030101010101" pitchFamily="2" charset="-122"/>
              </a:rPr>
              <a:t>年</a:t>
            </a:r>
            <a:r>
              <a:rPr lang="en-US" altLang="zh-CN" sz="2400" b="1" dirty="0" smtClean="0">
                <a:solidFill>
                  <a:srgbClr val="000099"/>
                </a:solidFill>
                <a:latin typeface="宋体" panose="02010600030101010101" pitchFamily="2" charset="-122"/>
                <a:ea typeface="宋体" panose="02010600030101010101" pitchFamily="2" charset="-122"/>
              </a:rPr>
              <a:t>:6.775</a:t>
            </a:r>
            <a:r>
              <a:rPr lang="zh-CN" altLang="en-US" sz="2400" b="1" dirty="0" smtClean="0">
                <a:solidFill>
                  <a:srgbClr val="000099"/>
                </a:solidFill>
                <a:latin typeface="宋体" panose="02010600030101010101" pitchFamily="2" charset="-122"/>
                <a:ea typeface="宋体" panose="02010600030101010101" pitchFamily="2" charset="-122"/>
              </a:rPr>
              <a:t>亿元</a:t>
            </a:r>
            <a:r>
              <a:rPr lang="en-US" altLang="zh-CN" sz="2400" b="1" dirty="0" smtClean="0">
                <a:solidFill>
                  <a:srgbClr val="000099"/>
                </a:solidFill>
                <a:latin typeface="宋体" panose="02010600030101010101" pitchFamily="2" charset="-122"/>
                <a:ea typeface="宋体" panose="02010600030101010101" pitchFamily="2" charset="-122"/>
              </a:rPr>
              <a:t>;</a:t>
            </a:r>
          </a:p>
          <a:p>
            <a:pPr marL="0" indent="0" eaLnBrk="0" hangingPunct="0">
              <a:spcBef>
                <a:spcPct val="20000"/>
              </a:spcBef>
              <a:buClr>
                <a:srgbClr val="CC3300"/>
              </a:buClr>
              <a:buSzPct val="85000"/>
              <a:defRPr/>
            </a:pPr>
            <a:r>
              <a:rPr lang="en-US" altLang="zh-CN" sz="2400" b="1" dirty="0" smtClean="0">
                <a:solidFill>
                  <a:srgbClr val="000099"/>
                </a:solidFill>
                <a:latin typeface="宋体" panose="02010600030101010101" pitchFamily="2" charset="-122"/>
                <a:ea typeface="宋体" panose="02010600030101010101" pitchFamily="2" charset="-122"/>
              </a:rPr>
              <a:t>2017</a:t>
            </a:r>
            <a:r>
              <a:rPr lang="zh-CN" altLang="en-US" sz="2400" b="1" dirty="0" smtClean="0">
                <a:solidFill>
                  <a:srgbClr val="000099"/>
                </a:solidFill>
                <a:latin typeface="宋体" panose="02010600030101010101" pitchFamily="2" charset="-122"/>
                <a:ea typeface="宋体" panose="02010600030101010101" pitchFamily="2" charset="-122"/>
              </a:rPr>
              <a:t>年</a:t>
            </a:r>
            <a:r>
              <a:rPr lang="en-US" altLang="zh-CN" sz="2400" b="1" dirty="0" smtClean="0">
                <a:solidFill>
                  <a:srgbClr val="000099"/>
                </a:solidFill>
                <a:latin typeface="宋体" panose="02010600030101010101" pitchFamily="2" charset="-122"/>
                <a:ea typeface="宋体" panose="02010600030101010101" pitchFamily="2" charset="-122"/>
              </a:rPr>
              <a:t>:20</a:t>
            </a:r>
            <a:r>
              <a:rPr lang="zh-CN" altLang="en-US" sz="2400" b="1" dirty="0" smtClean="0">
                <a:solidFill>
                  <a:srgbClr val="000099"/>
                </a:solidFill>
                <a:latin typeface="宋体" panose="02010600030101010101" pitchFamily="2" charset="-122"/>
                <a:ea typeface="宋体" panose="02010600030101010101" pitchFamily="2" charset="-122"/>
              </a:rPr>
              <a:t>亿元</a:t>
            </a:r>
            <a:endParaRPr lang="en-US" altLang="zh-CN" sz="2400" b="1" dirty="0" smtClean="0">
              <a:solidFill>
                <a:srgbClr val="000099"/>
              </a:solidFill>
              <a:latin typeface="宋体" panose="02010600030101010101" pitchFamily="2" charset="-122"/>
              <a:ea typeface="宋体" panose="02010600030101010101" pitchFamily="2" charset="-122"/>
            </a:endParaRPr>
          </a:p>
          <a:p>
            <a:pPr eaLnBrk="0" hangingPunct="0">
              <a:spcBef>
                <a:spcPct val="20000"/>
              </a:spcBef>
              <a:buClr>
                <a:srgbClr val="CC3300"/>
              </a:buClr>
              <a:buSzPct val="85000"/>
              <a:buFont typeface="Wingdings 2" panose="05020102010507070707" pitchFamily="18" charset="2"/>
              <a:buChar char="¡"/>
              <a:defRPr/>
            </a:pPr>
            <a:endParaRPr lang="zh-CN" altLang="en-US" sz="2400" b="1" dirty="0" smtClean="0">
              <a:solidFill>
                <a:srgbClr val="000099"/>
              </a:solidFill>
              <a:latin typeface="宋体" panose="02010600030101010101" pitchFamily="2" charset="-122"/>
              <a:ea typeface="宋体" panose="02010600030101010101" pitchFamily="2" charset="-122"/>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2" name="Rectangle 12"/>
          <p:cNvSpPr>
            <a:spLocks noChangeArrowheads="1"/>
          </p:cNvSpPr>
          <p:nvPr/>
        </p:nvSpPr>
        <p:spPr bwMode="auto">
          <a:xfrm>
            <a:off x="1428750" y="357188"/>
            <a:ext cx="5746750" cy="1317625"/>
          </a:xfrm>
          <a:prstGeom prst="rect">
            <a:avLst/>
          </a:prstGeom>
          <a:noFill/>
          <a:ln w="9525">
            <a:noFill/>
            <a:miter lim="800000"/>
          </a:ln>
          <a:effectLst>
            <a:prstShdw prst="shdw17" dist="17961" dir="2700000">
              <a:schemeClr val="accent1">
                <a:gamma/>
                <a:shade val="60000"/>
                <a:invGamma/>
                <a:alpha val="50000"/>
              </a:schemeClr>
            </a:prstShdw>
          </a:effectLst>
        </p:spPr>
        <p:txBody>
          <a:bodyPr wrap="none" tIns="165048" bIns="165048" anchor="ctr">
            <a:spAutoFit/>
          </a:bodyPr>
          <a:lstStyle/>
          <a:p>
            <a:pPr eaLnBrk="0" hangingPunct="0">
              <a:buFont typeface="Arial" panose="020B0604020202020204" pitchFamily="34" charset="0"/>
              <a:buNone/>
              <a:defRPr/>
            </a:pPr>
            <a:r>
              <a:rPr lang="zh-CN" altLang="en-US" b="1" dirty="0">
                <a:solidFill>
                  <a:srgbClr val="000099"/>
                </a:solidFill>
                <a:latin typeface="黑体" panose="02010609060101010101" pitchFamily="49" charset="-122"/>
                <a:ea typeface="黑体" panose="02010609060101010101" pitchFamily="49" charset="-122"/>
              </a:rPr>
              <a:t>第二节 广西科技计划项目管理</a:t>
            </a:r>
          </a:p>
          <a:p>
            <a:pPr eaLnBrk="0" hangingPunct="0">
              <a:defRPr/>
            </a:pPr>
            <a:endParaRPr lang="zh-CN" dirty="0">
              <a:solidFill>
                <a:srgbClr val="000099"/>
              </a:solidFill>
              <a:latin typeface="黑体" panose="02010609060101010101" pitchFamily="49" charset="-122"/>
              <a:ea typeface="黑体" panose="02010609060101010101" pitchFamily="49" charset="-122"/>
            </a:endParaRPr>
          </a:p>
        </p:txBody>
      </p:sp>
      <p:sp>
        <p:nvSpPr>
          <p:cNvPr id="266259" name="Rectangle 19"/>
          <p:cNvSpPr>
            <a:spLocks noChangeArrowheads="1"/>
          </p:cNvSpPr>
          <p:nvPr/>
        </p:nvSpPr>
        <p:spPr bwMode="auto">
          <a:xfrm>
            <a:off x="0" y="165100"/>
            <a:ext cx="184150" cy="584200"/>
          </a:xfrm>
          <a:prstGeom prst="rect">
            <a:avLst/>
          </a:prstGeom>
          <a:noFill/>
          <a:ln w="9525">
            <a:noFill/>
            <a:miter lim="800000"/>
          </a:ln>
          <a:effectLst>
            <a:prstShdw prst="shdw17" dist="17961" dir="2700000">
              <a:schemeClr val="accent1">
                <a:gamma/>
                <a:shade val="60000"/>
                <a:invGamma/>
                <a:alpha val="50000"/>
              </a:schemeClr>
            </a:prstShdw>
          </a:effectLst>
        </p:spPr>
        <p:txBody>
          <a:bodyPr wrap="none" anchor="ctr">
            <a:spAutoFit/>
          </a:bodyPr>
          <a:lstStyle/>
          <a:p>
            <a:pPr eaLnBrk="0" hangingPunct="0">
              <a:buFont typeface="Arial" panose="020B0604020202020204" pitchFamily="34" charset="0"/>
              <a:buNone/>
              <a:defRPr/>
            </a:pPr>
            <a:endParaRPr lang="zh-CN" altLang="zh-CN">
              <a:solidFill>
                <a:schemeClr val="bg1"/>
              </a:solidFill>
              <a:latin typeface="仿宋" panose="02010609060101010101" pitchFamily="49" charset="-122"/>
              <a:ea typeface="仿宋" panose="02010609060101010101" pitchFamily="49" charset="-122"/>
            </a:endParaRPr>
          </a:p>
        </p:txBody>
      </p:sp>
      <p:sp>
        <p:nvSpPr>
          <p:cNvPr id="64516" name="矩形 1"/>
          <p:cNvSpPr>
            <a:spLocks noChangeArrowheads="1"/>
          </p:cNvSpPr>
          <p:nvPr/>
        </p:nvSpPr>
        <p:spPr bwMode="auto">
          <a:xfrm>
            <a:off x="684213" y="1412875"/>
            <a:ext cx="7127875" cy="3539430"/>
          </a:xfrm>
          <a:prstGeom prst="rect">
            <a:avLst/>
          </a:prstGeom>
          <a:noFill/>
          <a:ln w="9525">
            <a:noFill/>
            <a:miter lim="800000"/>
            <a:headEnd/>
            <a:tailEnd/>
          </a:ln>
        </p:spPr>
        <p:txBody>
          <a:bodyPr>
            <a:spAutoFit/>
          </a:bodyPr>
          <a:lstStyle/>
          <a:p>
            <a:pPr eaLnBrk="0" hangingPunct="0"/>
            <a:r>
              <a:rPr lang="zh-CN" altLang="en-US" sz="2800" dirty="0">
                <a:solidFill>
                  <a:srgbClr val="000099"/>
                </a:solidFill>
                <a:latin typeface="黑体" pitchFamily="49" charset="-122"/>
                <a:ea typeface="黑体" pitchFamily="49" charset="-122"/>
              </a:rPr>
              <a:t>一、项目申报指南</a:t>
            </a:r>
            <a:endParaRPr lang="en-US" altLang="zh-CN" sz="2800" dirty="0">
              <a:solidFill>
                <a:srgbClr val="000099"/>
              </a:solidFill>
              <a:latin typeface="黑体" pitchFamily="49" charset="-122"/>
              <a:ea typeface="黑体" pitchFamily="49" charset="-122"/>
            </a:endParaRPr>
          </a:p>
          <a:p>
            <a:pPr>
              <a:lnSpc>
                <a:spcPct val="120000"/>
              </a:lnSpc>
            </a:pPr>
            <a:r>
              <a:rPr lang="zh-CN" altLang="en-US" sz="2800" dirty="0">
                <a:solidFill>
                  <a:srgbClr val="000099"/>
                </a:solidFill>
                <a:latin typeface="黑体" pitchFamily="49" charset="-122"/>
                <a:ea typeface="黑体" pitchFamily="49" charset="-122"/>
              </a:rPr>
              <a:t>二、项目申报受理</a:t>
            </a:r>
          </a:p>
          <a:p>
            <a:pPr>
              <a:lnSpc>
                <a:spcPct val="120000"/>
              </a:lnSpc>
              <a:buFont typeface="Arial" pitchFamily="34" charset="0"/>
              <a:buNone/>
            </a:pPr>
            <a:r>
              <a:rPr lang="zh-CN" altLang="en-US" sz="2800" dirty="0">
                <a:solidFill>
                  <a:srgbClr val="000099"/>
                </a:solidFill>
                <a:latin typeface="黑体" pitchFamily="49" charset="-122"/>
                <a:ea typeface="黑体" pitchFamily="49" charset="-122"/>
              </a:rPr>
              <a:t>三、科技计划项目立项</a:t>
            </a:r>
          </a:p>
          <a:p>
            <a:pPr>
              <a:lnSpc>
                <a:spcPct val="120000"/>
              </a:lnSpc>
              <a:buFont typeface="Arial" pitchFamily="34" charset="0"/>
              <a:buNone/>
            </a:pPr>
            <a:r>
              <a:rPr lang="zh-CN" altLang="en-US" sz="2800" dirty="0">
                <a:solidFill>
                  <a:srgbClr val="000099"/>
                </a:solidFill>
                <a:latin typeface="黑体" pitchFamily="49" charset="-122"/>
                <a:ea typeface="黑体" pitchFamily="49" charset="-122"/>
              </a:rPr>
              <a:t>四、科技计划项目实施</a:t>
            </a:r>
          </a:p>
          <a:p>
            <a:pPr>
              <a:lnSpc>
                <a:spcPct val="120000"/>
              </a:lnSpc>
              <a:buFont typeface="Arial" pitchFamily="34" charset="0"/>
              <a:buNone/>
            </a:pPr>
            <a:r>
              <a:rPr lang="zh-CN" altLang="en-US" sz="2800" dirty="0">
                <a:solidFill>
                  <a:srgbClr val="000099"/>
                </a:solidFill>
                <a:latin typeface="黑体" pitchFamily="49" charset="-122"/>
                <a:ea typeface="黑体" pitchFamily="49" charset="-122"/>
              </a:rPr>
              <a:t>五、科技计划项目验收</a:t>
            </a:r>
          </a:p>
          <a:p>
            <a:pPr>
              <a:lnSpc>
                <a:spcPct val="120000"/>
              </a:lnSpc>
              <a:buFont typeface="Arial" pitchFamily="34" charset="0"/>
              <a:buNone/>
            </a:pPr>
            <a:r>
              <a:rPr lang="zh-CN" altLang="en-US" sz="2800" dirty="0">
                <a:solidFill>
                  <a:srgbClr val="000099"/>
                </a:solidFill>
                <a:latin typeface="黑体" pitchFamily="49" charset="-122"/>
                <a:ea typeface="黑体" pitchFamily="49" charset="-122"/>
              </a:rPr>
              <a:t>六、信用管理与监督</a:t>
            </a:r>
          </a:p>
          <a:p>
            <a:pPr eaLnBrk="0" hangingPunct="0"/>
            <a:endParaRPr lang="zh-CN" altLang="en-US" sz="2800" dirty="0">
              <a:solidFill>
                <a:srgbClr val="000099"/>
              </a:solidFill>
              <a:latin typeface="黑体" pitchFamily="49" charset="-122"/>
              <a:ea typeface="黑体" pitchFamily="49" charset="-122"/>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55"/>
          <p:cNvGrpSpPr>
            <a:grpSpLocks/>
          </p:cNvGrpSpPr>
          <p:nvPr/>
        </p:nvGrpSpPr>
        <p:grpSpPr bwMode="auto">
          <a:xfrm>
            <a:off x="-222250" y="1238250"/>
            <a:ext cx="10023475" cy="4943475"/>
            <a:chOff x="-1627465" y="-14503"/>
            <a:chExt cx="10023842" cy="5300939"/>
          </a:xfrm>
        </p:grpSpPr>
        <p:sp>
          <p:nvSpPr>
            <p:cNvPr id="3" name="Rectangle 3"/>
            <p:cNvSpPr>
              <a:spLocks noChangeArrowheads="1"/>
            </p:cNvSpPr>
            <p:nvPr/>
          </p:nvSpPr>
          <p:spPr bwMode="auto">
            <a:xfrm>
              <a:off x="-218" y="-14503"/>
              <a:ext cx="3557717" cy="428978"/>
            </a:xfrm>
            <a:prstGeom prst="rect">
              <a:avLst/>
            </a:prstGeom>
            <a:noFill/>
            <a:ln w="9525">
              <a:noFill/>
              <a:miter lim="800000"/>
              <a:headEnd/>
              <a:tailEnd/>
            </a:ln>
            <a:effectLst>
              <a:prstShdw prst="shdw17" dist="17961" dir="2700000">
                <a:srgbClr val="2B496A">
                  <a:alpha val="50000"/>
                </a:srgbClr>
              </a:prstShdw>
            </a:effectLst>
          </p:spPr>
          <p:txBody>
            <a:bodyPr wrap="none" anchor="ctr">
              <a:spAutoFit/>
            </a:bodyPr>
            <a:lstStyle/>
            <a:p>
              <a:pPr indent="3340100" algn="ctr" eaLnBrk="0" hangingPunct="0">
                <a:buFont typeface="Arial" charset="0"/>
                <a:buNone/>
              </a:pPr>
              <a:endParaRPr lang="zh-CN" altLang="zh-CN" sz="2000" b="1">
                <a:solidFill>
                  <a:srgbClr val="000099"/>
                </a:solidFill>
                <a:latin typeface="宋体" charset="-122"/>
                <a:ea typeface="华文楷体"/>
                <a:cs typeface="华文楷体"/>
              </a:endParaRPr>
            </a:p>
          </p:txBody>
        </p:sp>
        <p:sp>
          <p:nvSpPr>
            <p:cNvPr id="4" name="Rectangle 5"/>
            <p:cNvSpPr>
              <a:spLocks noChangeArrowheads="1"/>
            </p:cNvSpPr>
            <p:nvPr/>
          </p:nvSpPr>
          <p:spPr bwMode="auto">
            <a:xfrm>
              <a:off x="-709857" y="392344"/>
              <a:ext cx="9106234" cy="1089467"/>
            </a:xfrm>
            <a:prstGeom prst="rect">
              <a:avLst/>
            </a:prstGeom>
            <a:noFill/>
            <a:ln w="9525">
              <a:noFill/>
              <a:miter lim="800000"/>
              <a:headEnd/>
              <a:tailEnd/>
            </a:ln>
            <a:effectLst>
              <a:prstShdw prst="shdw17" dist="17961" dir="2700000">
                <a:srgbClr val="2B496A">
                  <a:alpha val="50000"/>
                </a:srgbClr>
              </a:prstShdw>
            </a:effectLst>
          </p:spPr>
          <p:txBody>
            <a:bodyPr wrap="none" anchor="ctr">
              <a:spAutoFit/>
            </a:bodyPr>
            <a:lstStyle/>
            <a:p>
              <a:pPr algn="ctr" eaLnBrk="0" hangingPunct="0">
                <a:buFont typeface="Arial" charset="0"/>
                <a:buNone/>
              </a:pPr>
              <a:r>
                <a:rPr lang="en-US" altLang="zh-CN" sz="2000" b="1">
                  <a:solidFill>
                    <a:srgbClr val="000099"/>
                  </a:solidFill>
                  <a:latin typeface="宋体" charset="-122"/>
                  <a:ea typeface="华文楷体"/>
                  <a:cs typeface="华文楷体"/>
                </a:rPr>
                <a:t>         </a:t>
              </a:r>
              <a:r>
                <a:rPr lang="zh-CN" altLang="en-US" sz="2000" b="1">
                  <a:solidFill>
                    <a:srgbClr val="000099"/>
                  </a:solidFill>
                  <a:latin typeface="宋体" charset="-122"/>
                  <a:ea typeface="华文楷体"/>
                  <a:cs typeface="华文楷体"/>
                </a:rPr>
                <a:t>　　　　　　　　　　　　　　　　　　　　　　　　            </a:t>
              </a:r>
            </a:p>
            <a:p>
              <a:pPr algn="ctr" eaLnBrk="0" hangingPunct="0"/>
              <a:r>
                <a:rPr lang="zh-CN" altLang="en-US" sz="2000" b="1">
                  <a:solidFill>
                    <a:srgbClr val="000099"/>
                  </a:solidFill>
                  <a:latin typeface="宋体" charset="-122"/>
                  <a:ea typeface="华文楷体"/>
                  <a:cs typeface="华文楷体"/>
                </a:rPr>
                <a:t>       </a:t>
              </a:r>
            </a:p>
            <a:p>
              <a:pPr algn="ctr" eaLnBrk="0" hangingPunct="0"/>
              <a:endParaRPr lang="zh-CN" altLang="en-US" sz="2000" b="1">
                <a:solidFill>
                  <a:srgbClr val="000099"/>
                </a:solidFill>
                <a:latin typeface="宋体" charset="-122"/>
                <a:ea typeface="华文楷体"/>
                <a:cs typeface="华文楷体"/>
              </a:endParaRPr>
            </a:p>
          </p:txBody>
        </p:sp>
        <p:sp>
          <p:nvSpPr>
            <p:cNvPr id="5" name="Rectangle 7"/>
            <p:cNvSpPr>
              <a:spLocks noChangeArrowheads="1"/>
            </p:cNvSpPr>
            <p:nvPr/>
          </p:nvSpPr>
          <p:spPr bwMode="auto">
            <a:xfrm>
              <a:off x="-1627465" y="730420"/>
              <a:ext cx="10023842" cy="1089467"/>
            </a:xfrm>
            <a:prstGeom prst="rect">
              <a:avLst/>
            </a:prstGeom>
            <a:noFill/>
            <a:ln w="9525">
              <a:noFill/>
              <a:miter lim="800000"/>
              <a:headEnd/>
              <a:tailEnd/>
            </a:ln>
            <a:effectLst>
              <a:prstShdw prst="shdw17" dist="17961" dir="2700000">
                <a:srgbClr val="2B496A">
                  <a:alpha val="50000"/>
                </a:srgbClr>
              </a:prstShdw>
            </a:effectLst>
          </p:spPr>
          <p:txBody>
            <a:bodyPr wrap="none" anchor="ctr">
              <a:spAutoFit/>
            </a:bodyPr>
            <a:lstStyle/>
            <a:p>
              <a:pPr indent="2800350" algn="ctr" eaLnBrk="0" hangingPunct="0">
                <a:buFont typeface="Arial" charset="0"/>
                <a:buNone/>
              </a:pPr>
              <a:r>
                <a:rPr lang="en-US" altLang="zh-CN" sz="2000" b="1">
                  <a:solidFill>
                    <a:srgbClr val="000099"/>
                  </a:solidFill>
                  <a:latin typeface="宋体" charset="-122"/>
                  <a:ea typeface="华文楷体"/>
                  <a:cs typeface="华文楷体"/>
                </a:rPr>
                <a:t>                                        </a:t>
              </a:r>
            </a:p>
            <a:p>
              <a:pPr indent="2800350" algn="ctr" eaLnBrk="0" hangingPunct="0"/>
              <a:r>
                <a:rPr lang="en-US" altLang="zh-CN" sz="2000" b="1">
                  <a:solidFill>
                    <a:srgbClr val="000099"/>
                  </a:solidFill>
                  <a:latin typeface="宋体" charset="-122"/>
                  <a:ea typeface="华文楷体"/>
                  <a:cs typeface="华文楷体"/>
                </a:rPr>
                <a:t>                                                      </a:t>
              </a:r>
            </a:p>
            <a:p>
              <a:pPr indent="2800350" algn="ctr" eaLnBrk="0" hangingPunct="0"/>
              <a:endParaRPr lang="en-US" altLang="zh-CN" sz="2000" b="1">
                <a:solidFill>
                  <a:srgbClr val="000099"/>
                </a:solidFill>
                <a:latin typeface="宋体" charset="-122"/>
                <a:ea typeface="华文楷体"/>
                <a:cs typeface="华文楷体"/>
              </a:endParaRPr>
            </a:p>
          </p:txBody>
        </p:sp>
        <p:sp>
          <p:nvSpPr>
            <p:cNvPr id="6" name="AutoShape 30"/>
            <p:cNvSpPr>
              <a:spLocks noChangeArrowheads="1"/>
            </p:cNvSpPr>
            <p:nvPr/>
          </p:nvSpPr>
          <p:spPr bwMode="auto">
            <a:xfrm>
              <a:off x="571472" y="2643182"/>
              <a:ext cx="4357750" cy="500090"/>
            </a:xfrm>
            <a:prstGeom prst="flowChartProcess">
              <a:avLst/>
            </a:prstGeom>
            <a:solidFill>
              <a:srgbClr val="FFFFFF"/>
            </a:solidFill>
            <a:ln w="9525">
              <a:solidFill>
                <a:srgbClr val="000000"/>
              </a:solidFill>
              <a:miter lim="800000"/>
              <a:headEnd/>
              <a:tailEnd/>
            </a:ln>
          </p:spPr>
          <p:txBody>
            <a:bodyPr/>
            <a:lstStyle/>
            <a:p>
              <a:pPr algn="ctr" eaLnBrk="0" hangingPunct="0"/>
              <a:r>
                <a:rPr lang="zh-CN" altLang="en-US" sz="2000" b="1">
                  <a:solidFill>
                    <a:srgbClr val="000099"/>
                  </a:solidFill>
                  <a:latin typeface="宋体" charset="-122"/>
                  <a:ea typeface="华文楷体"/>
                  <a:cs typeface="华文楷体"/>
                </a:rPr>
                <a:t>征求联席会议成员单位和各市意见</a:t>
              </a:r>
            </a:p>
            <a:p>
              <a:pPr algn="ctr" eaLnBrk="0" hangingPunct="0"/>
              <a:endParaRPr lang="zh-CN" altLang="en-US" sz="2000" b="1">
                <a:solidFill>
                  <a:srgbClr val="000099"/>
                </a:solidFill>
                <a:latin typeface="宋体" charset="-122"/>
                <a:ea typeface="华文楷体"/>
                <a:cs typeface="华文楷体"/>
              </a:endParaRPr>
            </a:p>
            <a:p>
              <a:pPr algn="ctr" eaLnBrk="0" hangingPunct="0"/>
              <a:endParaRPr lang="zh-CN" altLang="zh-CN" sz="2000" b="1">
                <a:solidFill>
                  <a:srgbClr val="000099"/>
                </a:solidFill>
                <a:latin typeface="宋体" charset="-122"/>
                <a:ea typeface="华文楷体"/>
                <a:cs typeface="华文楷体"/>
              </a:endParaRPr>
            </a:p>
          </p:txBody>
        </p:sp>
        <p:sp>
          <p:nvSpPr>
            <p:cNvPr id="7" name="Line 29"/>
            <p:cNvSpPr>
              <a:spLocks noChangeShapeType="1"/>
            </p:cNvSpPr>
            <p:nvPr/>
          </p:nvSpPr>
          <p:spPr bwMode="auto">
            <a:xfrm>
              <a:off x="2114830" y="4606801"/>
              <a:ext cx="0" cy="396289"/>
            </a:xfrm>
            <a:prstGeom prst="line">
              <a:avLst/>
            </a:prstGeom>
            <a:noFill/>
            <a:ln w="9525">
              <a:solidFill>
                <a:srgbClr val="000000"/>
              </a:solidFill>
              <a:round/>
              <a:headEnd/>
              <a:tailEnd type="triangle" w="med" len="med"/>
            </a:ln>
          </p:spPr>
          <p:txBody>
            <a:bodyPr/>
            <a:lstStyle/>
            <a:p>
              <a:endParaRPr lang="zh-CN" altLang="en-US"/>
            </a:p>
          </p:txBody>
        </p:sp>
        <p:sp>
          <p:nvSpPr>
            <p:cNvPr id="8" name="Text Box 27"/>
            <p:cNvSpPr txBox="1">
              <a:spLocks noChangeArrowheads="1"/>
            </p:cNvSpPr>
            <p:nvPr/>
          </p:nvSpPr>
          <p:spPr bwMode="auto">
            <a:xfrm>
              <a:off x="570350" y="4572154"/>
              <a:ext cx="4357530" cy="714282"/>
            </a:xfrm>
            <a:prstGeom prst="rect">
              <a:avLst/>
            </a:prstGeom>
            <a:solidFill>
              <a:srgbClr val="FFFFFF"/>
            </a:solidFill>
            <a:ln w="9525">
              <a:solidFill>
                <a:srgbClr val="000000"/>
              </a:solidFill>
              <a:miter lim="800000"/>
              <a:headEnd/>
              <a:tailEnd/>
            </a:ln>
          </p:spPr>
          <p:txBody>
            <a:bodyPr lIns="18000" rIns="18000"/>
            <a:lstStyle/>
            <a:p>
              <a:pPr algn="ctr" eaLnBrk="0" hangingPunct="0"/>
              <a:r>
                <a:rPr lang="zh-CN" altLang="en-US" sz="2000" b="1">
                  <a:solidFill>
                    <a:srgbClr val="000099"/>
                  </a:solidFill>
                  <a:latin typeface="宋体" charset="-122"/>
                  <a:ea typeface="华文楷体"/>
                  <a:cs typeface="华文楷体"/>
                </a:rPr>
                <a:t>厅际联席会议审议通过</a:t>
              </a:r>
            </a:p>
          </p:txBody>
        </p:sp>
        <p:sp>
          <p:nvSpPr>
            <p:cNvPr id="9" name="Rectangle 34"/>
            <p:cNvSpPr>
              <a:spLocks noChangeArrowheads="1"/>
            </p:cNvSpPr>
            <p:nvPr/>
          </p:nvSpPr>
          <p:spPr bwMode="auto">
            <a:xfrm>
              <a:off x="-218" y="-14503"/>
              <a:ext cx="184157" cy="428978"/>
            </a:xfrm>
            <a:prstGeom prst="rect">
              <a:avLst/>
            </a:prstGeom>
            <a:noFill/>
            <a:ln w="9525">
              <a:noFill/>
              <a:miter lim="800000"/>
              <a:headEnd/>
              <a:tailEnd/>
            </a:ln>
            <a:effectLst>
              <a:prstShdw prst="shdw17" dist="17961" dir="2700000">
                <a:srgbClr val="2B496A">
                  <a:alpha val="50000"/>
                </a:srgbClr>
              </a:prstShdw>
            </a:effectLst>
          </p:spPr>
          <p:txBody>
            <a:bodyPr wrap="none" anchor="ctr">
              <a:spAutoFit/>
            </a:bodyPr>
            <a:lstStyle/>
            <a:p>
              <a:pPr algn="ctr">
                <a:buFont typeface="Arial" charset="0"/>
                <a:buNone/>
              </a:pPr>
              <a:endParaRPr lang="zh-CN" altLang="en-US" sz="2000" b="1">
                <a:solidFill>
                  <a:srgbClr val="000099"/>
                </a:solidFill>
                <a:latin typeface="宋体" charset="-122"/>
                <a:ea typeface="华文楷体"/>
                <a:cs typeface="华文楷体"/>
              </a:endParaRPr>
            </a:p>
          </p:txBody>
        </p:sp>
        <p:sp>
          <p:nvSpPr>
            <p:cNvPr id="10" name="矩形 38"/>
            <p:cNvSpPr>
              <a:spLocks noChangeArrowheads="1"/>
            </p:cNvSpPr>
            <p:nvPr/>
          </p:nvSpPr>
          <p:spPr bwMode="auto">
            <a:xfrm>
              <a:off x="570985" y="3578015"/>
              <a:ext cx="4357530" cy="424892"/>
            </a:xfrm>
            <a:prstGeom prst="rect">
              <a:avLst/>
            </a:prstGeom>
            <a:solidFill>
              <a:srgbClr val="FFFFFF"/>
            </a:solidFill>
            <a:ln w="9525">
              <a:solidFill>
                <a:schemeClr val="tx1"/>
              </a:solidFill>
              <a:miter lim="800000"/>
              <a:headEnd/>
              <a:tailEnd/>
            </a:ln>
          </p:spPr>
          <p:txBody>
            <a:bodyPr>
              <a:spAutoFit/>
            </a:bodyPr>
            <a:lstStyle/>
            <a:p>
              <a:pPr algn="ctr" eaLnBrk="0" hangingPunct="0"/>
              <a:r>
                <a:rPr lang="zh-CN" altLang="en-US" sz="2000" b="1">
                  <a:solidFill>
                    <a:srgbClr val="000099"/>
                  </a:solidFill>
                  <a:latin typeface="宋体" charset="-122"/>
                  <a:ea typeface="华文楷体"/>
                  <a:cs typeface="华文楷体"/>
                </a:rPr>
                <a:t>综评委专家论证</a:t>
              </a:r>
            </a:p>
          </p:txBody>
        </p:sp>
        <p:sp>
          <p:nvSpPr>
            <p:cNvPr id="11" name="AutoShape 30"/>
            <p:cNvSpPr>
              <a:spLocks noChangeArrowheads="1"/>
            </p:cNvSpPr>
            <p:nvPr/>
          </p:nvSpPr>
          <p:spPr bwMode="auto">
            <a:xfrm>
              <a:off x="569715" y="867285"/>
              <a:ext cx="4358800" cy="418764"/>
            </a:xfrm>
            <a:prstGeom prst="flowChartProcess">
              <a:avLst/>
            </a:prstGeom>
            <a:solidFill>
              <a:srgbClr val="FFFFFF"/>
            </a:solidFill>
            <a:ln w="9525">
              <a:solidFill>
                <a:srgbClr val="000000"/>
              </a:solidFill>
              <a:miter lim="800000"/>
              <a:headEnd/>
              <a:tailEnd/>
            </a:ln>
          </p:spPr>
          <p:txBody>
            <a:bodyPr/>
            <a:lstStyle/>
            <a:p>
              <a:pPr algn="ctr" eaLnBrk="0" hangingPunct="0"/>
              <a:r>
                <a:rPr lang="zh-CN" altLang="en-US" sz="2000" b="1" dirty="0">
                  <a:solidFill>
                    <a:srgbClr val="000099"/>
                  </a:solidFill>
                  <a:latin typeface="宋体" charset="-122"/>
                  <a:ea typeface="华文楷体"/>
                  <a:cs typeface="华文楷体"/>
                </a:rPr>
                <a:t>征集需求建议</a:t>
              </a:r>
            </a:p>
          </p:txBody>
        </p:sp>
        <p:sp>
          <p:nvSpPr>
            <p:cNvPr id="12" name="AutoShape 30"/>
            <p:cNvSpPr>
              <a:spLocks noChangeArrowheads="1"/>
            </p:cNvSpPr>
            <p:nvPr/>
          </p:nvSpPr>
          <p:spPr bwMode="auto">
            <a:xfrm>
              <a:off x="570985" y="1819887"/>
              <a:ext cx="4358165" cy="418764"/>
            </a:xfrm>
            <a:prstGeom prst="flowChartProcess">
              <a:avLst/>
            </a:prstGeom>
            <a:solidFill>
              <a:srgbClr val="FFFFFF"/>
            </a:solidFill>
            <a:ln w="9525">
              <a:solidFill>
                <a:srgbClr val="000000"/>
              </a:solidFill>
              <a:miter lim="800000"/>
              <a:headEnd/>
              <a:tailEnd/>
            </a:ln>
          </p:spPr>
          <p:txBody>
            <a:bodyPr/>
            <a:lstStyle/>
            <a:p>
              <a:pPr algn="ctr" eaLnBrk="0" hangingPunct="0"/>
              <a:r>
                <a:rPr lang="zh-CN" altLang="en-US" sz="2000" b="1">
                  <a:solidFill>
                    <a:srgbClr val="000099"/>
                  </a:solidFill>
                  <a:latin typeface="宋体" charset="-122"/>
                  <a:ea typeface="华文楷体"/>
                  <a:cs typeface="华文楷体"/>
                </a:rPr>
                <a:t>形成指南框架和初稿</a:t>
              </a:r>
            </a:p>
          </p:txBody>
        </p:sp>
      </p:grpSp>
      <p:sp>
        <p:nvSpPr>
          <p:cNvPr id="13" name="AutoShape 25"/>
          <p:cNvSpPr>
            <a:spLocks noChangeArrowheads="1"/>
          </p:cNvSpPr>
          <p:nvPr/>
        </p:nvSpPr>
        <p:spPr bwMode="auto">
          <a:xfrm>
            <a:off x="1357313" y="928688"/>
            <a:ext cx="5768975" cy="500062"/>
          </a:xfrm>
          <a:prstGeom prst="flowChartProcess">
            <a:avLst/>
          </a:prstGeom>
          <a:solidFill>
            <a:srgbClr val="FFFFFF"/>
          </a:solidFill>
          <a:ln w="9525">
            <a:solidFill>
              <a:schemeClr val="bg1"/>
            </a:solidFill>
            <a:miter lim="800000"/>
          </a:ln>
        </p:spPr>
        <p:txBody>
          <a:bodyPr/>
          <a:lstStyle/>
          <a:p>
            <a:pPr algn="ctr" eaLnBrk="0" hangingPunct="0">
              <a:defRPr/>
            </a:pPr>
            <a:r>
              <a:rPr lang="zh-CN" altLang="en-US" sz="2800" b="1" dirty="0">
                <a:solidFill>
                  <a:srgbClr val="000099"/>
                </a:solidFill>
                <a:latin typeface="+mn-ea"/>
                <a:ea typeface="+mn-ea"/>
              </a:rPr>
              <a:t>（一）科技计划项目申报指南编制</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文本框 1"/>
          <p:cNvSpPr txBox="1">
            <a:spLocks noChangeArrowheads="1"/>
          </p:cNvSpPr>
          <p:nvPr/>
        </p:nvSpPr>
        <p:spPr bwMode="auto">
          <a:xfrm>
            <a:off x="714375" y="642938"/>
            <a:ext cx="5272088" cy="830262"/>
          </a:xfrm>
          <a:prstGeom prst="rect">
            <a:avLst/>
          </a:prstGeom>
          <a:noFill/>
          <a:ln w="9525">
            <a:noFill/>
            <a:miter lim="800000"/>
            <a:headEnd/>
            <a:tailEnd/>
          </a:ln>
        </p:spPr>
        <p:txBody>
          <a:bodyPr>
            <a:spAutoFit/>
          </a:bodyPr>
          <a:lstStyle/>
          <a:p>
            <a:r>
              <a:rPr lang="zh-CN" altLang="en-US" sz="2400" b="1">
                <a:solidFill>
                  <a:srgbClr val="000099"/>
                </a:solidFill>
                <a:latin typeface="黑体" pitchFamily="49" charset="-122"/>
                <a:ea typeface="黑体" pitchFamily="49" charset="-122"/>
              </a:rPr>
              <a:t>（二）“十三五”广西科技计划项目申报指南（第二版）（</a:t>
            </a:r>
            <a:r>
              <a:rPr lang="zh-CN" altLang="en-US" sz="2400" b="1">
                <a:solidFill>
                  <a:srgbClr val="000099"/>
                </a:solidFill>
                <a:latin typeface="黑体" pitchFamily="49" charset="-122"/>
                <a:ea typeface="黑体" pitchFamily="49" charset="-122"/>
                <a:sym typeface="+mn-ea"/>
              </a:rPr>
              <a:t>2017年</a:t>
            </a:r>
            <a:r>
              <a:rPr lang="zh-CN" altLang="en-US" sz="2400" b="1">
                <a:solidFill>
                  <a:srgbClr val="000099"/>
                </a:solidFill>
                <a:latin typeface="黑体" pitchFamily="49" charset="-122"/>
                <a:ea typeface="黑体" pitchFamily="49" charset="-122"/>
              </a:rPr>
              <a:t>）介绍</a:t>
            </a:r>
            <a:endParaRPr lang="zh-CN" altLang="en-US" sz="2400" b="1">
              <a:solidFill>
                <a:srgbClr val="000099"/>
              </a:solidFill>
              <a:latin typeface="黑体" pitchFamily="49" charset="-122"/>
              <a:ea typeface="黑体" pitchFamily="49" charset="-122"/>
              <a:sym typeface="+mn-ea"/>
            </a:endParaRPr>
          </a:p>
        </p:txBody>
      </p:sp>
      <p:sp>
        <p:nvSpPr>
          <p:cNvPr id="66563" name="文本框 3"/>
          <p:cNvSpPr txBox="1">
            <a:spLocks noChangeArrowheads="1"/>
          </p:cNvSpPr>
          <p:nvPr/>
        </p:nvSpPr>
        <p:spPr bwMode="auto">
          <a:xfrm>
            <a:off x="714375" y="1903413"/>
            <a:ext cx="7715250" cy="4494212"/>
          </a:xfrm>
          <a:prstGeom prst="rect">
            <a:avLst/>
          </a:prstGeom>
          <a:noFill/>
          <a:ln w="9525">
            <a:noFill/>
            <a:miter lim="800000"/>
            <a:headEnd/>
            <a:tailEnd/>
          </a:ln>
        </p:spPr>
        <p:txBody>
          <a:bodyPr>
            <a:spAutoFit/>
          </a:bodyPr>
          <a:lstStyle/>
          <a:p>
            <a:r>
              <a:rPr lang="en-US" altLang="zh-CN" sz="2200" b="1" dirty="0">
                <a:solidFill>
                  <a:srgbClr val="000099"/>
                </a:solidFill>
              </a:rPr>
              <a:t>1</a:t>
            </a:r>
            <a:r>
              <a:rPr lang="zh-CN" altLang="en-US" sz="2200" b="1" dirty="0">
                <a:solidFill>
                  <a:srgbClr val="000099"/>
                </a:solidFill>
              </a:rPr>
              <a:t>．编制思路</a:t>
            </a:r>
          </a:p>
          <a:p>
            <a:r>
              <a:rPr lang="zh-CN" altLang="en-US" sz="2200" b="1" dirty="0">
                <a:solidFill>
                  <a:srgbClr val="000099"/>
                </a:solidFill>
              </a:rPr>
              <a:t>贯彻落实全区创新驱动发展大会精神；</a:t>
            </a:r>
          </a:p>
          <a:p>
            <a:r>
              <a:rPr lang="zh-CN" altLang="en-US" sz="2200" b="1" dirty="0">
                <a:solidFill>
                  <a:srgbClr val="000099"/>
                </a:solidFill>
              </a:rPr>
              <a:t>自治区人民政府《关于深化自治区本级财政科技计划和科技项目管理改革的实施方案》（桂政发〔2015〕57号）等文件对科技计划、科研项目和资金管理改革的总体要求，围绕打造传统优势产业、先进制造业、新一代信息技术、互联网经济、高性能新材料生态环保产业、优势特色农业、海洋资源开发利用保护、大健康产业等九张创新发展名片的内在要求，将九大产业创新项目凝练到科技重大专项、重点研发计划、技术创新引导专项、基地和人才专项、自然科学基金等专项中，突出支持重点产业科技创新、创新成果转移转化和民生领域科技创新应用，加强创新发展支撑能力，为我区的经济社会发展提供有力的科技支撑。</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文本框 1"/>
          <p:cNvSpPr txBox="1">
            <a:spLocks noChangeArrowheads="1"/>
          </p:cNvSpPr>
          <p:nvPr/>
        </p:nvSpPr>
        <p:spPr bwMode="auto">
          <a:xfrm>
            <a:off x="1000125" y="1214438"/>
            <a:ext cx="6311900" cy="2985433"/>
          </a:xfrm>
          <a:prstGeom prst="rect">
            <a:avLst/>
          </a:prstGeom>
          <a:noFill/>
          <a:ln w="9525">
            <a:noFill/>
            <a:miter lim="800000"/>
            <a:headEnd/>
            <a:tailEnd/>
          </a:ln>
        </p:spPr>
        <p:txBody>
          <a:bodyPr>
            <a:spAutoFit/>
          </a:bodyPr>
          <a:lstStyle/>
          <a:p>
            <a:r>
              <a:rPr lang="en-US" altLang="zh-CN" sz="2400" dirty="0">
                <a:solidFill>
                  <a:srgbClr val="000099"/>
                </a:solidFill>
                <a:latin typeface="黑体" pitchFamily="49" charset="-122"/>
                <a:ea typeface="黑体" pitchFamily="49" charset="-122"/>
              </a:rPr>
              <a:t>2</a:t>
            </a:r>
            <a:r>
              <a:rPr lang="zh-CN" altLang="en-US" sz="2400" dirty="0">
                <a:solidFill>
                  <a:srgbClr val="000099"/>
                </a:solidFill>
                <a:latin typeface="黑体" pitchFamily="49" charset="-122"/>
                <a:ea typeface="黑体" pitchFamily="49" charset="-122"/>
              </a:rPr>
              <a:t>．编制原则</a:t>
            </a:r>
          </a:p>
          <a:p>
            <a:endParaRPr lang="zh-CN" altLang="en-US" sz="2400" dirty="0">
              <a:solidFill>
                <a:srgbClr val="000099"/>
              </a:solidFill>
              <a:latin typeface="黑体" pitchFamily="49" charset="-122"/>
              <a:ea typeface="黑体" pitchFamily="49" charset="-122"/>
            </a:endParaRPr>
          </a:p>
          <a:p>
            <a:r>
              <a:rPr lang="zh-CN" altLang="en-US" sz="2400" dirty="0">
                <a:solidFill>
                  <a:srgbClr val="000099"/>
                </a:solidFill>
                <a:latin typeface="黑体" pitchFamily="49" charset="-122"/>
                <a:ea typeface="黑体" pitchFamily="49" charset="-122"/>
              </a:rPr>
              <a:t>（</a:t>
            </a:r>
            <a:r>
              <a:rPr lang="en-US" altLang="zh-CN" sz="2400" dirty="0">
                <a:solidFill>
                  <a:srgbClr val="000099"/>
                </a:solidFill>
                <a:latin typeface="黑体" pitchFamily="49" charset="-122"/>
                <a:ea typeface="黑体" pitchFamily="49" charset="-122"/>
              </a:rPr>
              <a:t>1</a:t>
            </a:r>
            <a:r>
              <a:rPr lang="zh-CN" altLang="en-US" sz="2400" dirty="0">
                <a:solidFill>
                  <a:srgbClr val="000099"/>
                </a:solidFill>
                <a:latin typeface="黑体" pitchFamily="49" charset="-122"/>
                <a:ea typeface="黑体" pitchFamily="49" charset="-122"/>
              </a:rPr>
              <a:t>）坚持改革发展，创新驱动</a:t>
            </a:r>
            <a:r>
              <a:rPr lang="zh-CN" altLang="en-US" sz="2400" dirty="0" smtClean="0">
                <a:solidFill>
                  <a:srgbClr val="000099"/>
                </a:solidFill>
                <a:latin typeface="黑体" pitchFamily="49" charset="-122"/>
                <a:ea typeface="黑体" pitchFamily="49" charset="-122"/>
              </a:rPr>
              <a:t>；</a:t>
            </a:r>
            <a:endParaRPr lang="en-US" altLang="zh-CN" sz="2400" dirty="0" smtClean="0">
              <a:solidFill>
                <a:srgbClr val="000099"/>
              </a:solidFill>
              <a:latin typeface="黑体" pitchFamily="49" charset="-122"/>
              <a:ea typeface="黑体" pitchFamily="49" charset="-122"/>
            </a:endParaRPr>
          </a:p>
          <a:p>
            <a:endParaRPr lang="zh-CN" altLang="en-US" sz="2400" dirty="0">
              <a:solidFill>
                <a:srgbClr val="000099"/>
              </a:solidFill>
              <a:latin typeface="黑体" pitchFamily="49" charset="-122"/>
              <a:ea typeface="黑体" pitchFamily="49" charset="-122"/>
            </a:endParaRPr>
          </a:p>
          <a:p>
            <a:r>
              <a:rPr lang="zh-CN" altLang="en-US" sz="2400" dirty="0">
                <a:solidFill>
                  <a:srgbClr val="000099"/>
                </a:solidFill>
                <a:latin typeface="黑体" pitchFamily="49" charset="-122"/>
                <a:ea typeface="黑体" pitchFamily="49" charset="-122"/>
              </a:rPr>
              <a:t>（</a:t>
            </a:r>
            <a:r>
              <a:rPr lang="en-US" altLang="zh-CN" sz="2400" dirty="0">
                <a:solidFill>
                  <a:srgbClr val="000099"/>
                </a:solidFill>
                <a:latin typeface="黑体" pitchFamily="49" charset="-122"/>
                <a:ea typeface="黑体" pitchFamily="49" charset="-122"/>
              </a:rPr>
              <a:t>2</a:t>
            </a:r>
            <a:r>
              <a:rPr lang="zh-CN" altLang="en-US" sz="2400" dirty="0">
                <a:solidFill>
                  <a:srgbClr val="000099"/>
                </a:solidFill>
                <a:latin typeface="黑体" pitchFamily="49" charset="-122"/>
                <a:ea typeface="黑体" pitchFamily="49" charset="-122"/>
              </a:rPr>
              <a:t>）坚持集中力量，重点突破</a:t>
            </a:r>
            <a:r>
              <a:rPr lang="zh-CN" altLang="en-US" sz="2400" dirty="0" smtClean="0">
                <a:solidFill>
                  <a:srgbClr val="000099"/>
                </a:solidFill>
                <a:latin typeface="黑体" pitchFamily="49" charset="-122"/>
                <a:ea typeface="黑体" pitchFamily="49" charset="-122"/>
              </a:rPr>
              <a:t>；</a:t>
            </a:r>
            <a:endParaRPr lang="en-US" altLang="zh-CN" sz="2400" dirty="0" smtClean="0">
              <a:solidFill>
                <a:srgbClr val="000099"/>
              </a:solidFill>
              <a:latin typeface="黑体" pitchFamily="49" charset="-122"/>
              <a:ea typeface="黑体" pitchFamily="49" charset="-122"/>
            </a:endParaRPr>
          </a:p>
          <a:p>
            <a:endParaRPr lang="zh-CN" altLang="en-US" sz="2400" dirty="0">
              <a:solidFill>
                <a:srgbClr val="000099"/>
              </a:solidFill>
              <a:latin typeface="黑体" pitchFamily="49" charset="-122"/>
              <a:ea typeface="黑体" pitchFamily="49" charset="-122"/>
            </a:endParaRPr>
          </a:p>
          <a:p>
            <a:r>
              <a:rPr lang="zh-CN" altLang="en-US" sz="2400" dirty="0">
                <a:solidFill>
                  <a:srgbClr val="000099"/>
                </a:solidFill>
                <a:latin typeface="黑体" pitchFamily="49" charset="-122"/>
                <a:ea typeface="黑体" pitchFamily="49" charset="-122"/>
              </a:rPr>
              <a:t>（</a:t>
            </a:r>
            <a:r>
              <a:rPr lang="en-US" altLang="zh-CN" sz="2400" dirty="0">
                <a:solidFill>
                  <a:srgbClr val="000099"/>
                </a:solidFill>
                <a:latin typeface="黑体" pitchFamily="49" charset="-122"/>
                <a:ea typeface="黑体" pitchFamily="49" charset="-122"/>
              </a:rPr>
              <a:t>3</a:t>
            </a:r>
            <a:r>
              <a:rPr lang="zh-CN" altLang="en-US" sz="2400" dirty="0">
                <a:solidFill>
                  <a:srgbClr val="000099"/>
                </a:solidFill>
                <a:latin typeface="黑体" pitchFamily="49" charset="-122"/>
                <a:ea typeface="黑体" pitchFamily="49" charset="-122"/>
              </a:rPr>
              <a:t>）坚持鼓励“双创”，培育新业态。</a:t>
            </a:r>
          </a:p>
          <a:p>
            <a:endParaRPr lang="zh-CN" altLang="en-US" sz="2000" dirty="0">
              <a:latin typeface="黑体" pitchFamily="49" charset="-122"/>
              <a:ea typeface="黑体" pitchFamily="49" charset="-122"/>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矩形 1854465"/>
          <p:cNvSpPr>
            <a:spLocks noChangeArrowheads="1"/>
          </p:cNvSpPr>
          <p:nvPr/>
        </p:nvSpPr>
        <p:spPr bwMode="auto">
          <a:xfrm>
            <a:off x="395288" y="279400"/>
            <a:ext cx="8424862" cy="5045075"/>
          </a:xfrm>
          <a:prstGeom prst="rect">
            <a:avLst/>
          </a:prstGeom>
          <a:noFill/>
          <a:ln>
            <a:noFill/>
          </a:ln>
        </p:spPr>
        <p:txBody>
          <a:bodyPr>
            <a:spAutoFit/>
          </a:bodyPr>
          <a:lstStyle/>
          <a:p>
            <a:pPr>
              <a:lnSpc>
                <a:spcPts val="3000"/>
              </a:lnSpc>
              <a:defRPr/>
            </a:pPr>
            <a:endParaRPr lang="zh-CN" altLang="en-US" b="1" dirty="0">
              <a:solidFill>
                <a:srgbClr val="000099"/>
              </a:solidFill>
              <a:effectLst>
                <a:outerShdw blurRad="38100" dist="38100" dir="2700000" algn="tl">
                  <a:srgbClr val="000000"/>
                </a:outerShdw>
              </a:effectLst>
              <a:latin typeface="宋体" panose="02010600030101010101" pitchFamily="2" charset="-122"/>
            </a:endParaRPr>
          </a:p>
          <a:p>
            <a:pPr>
              <a:lnSpc>
                <a:spcPts val="3000"/>
              </a:lnSpc>
              <a:defRPr/>
            </a:pPr>
            <a:endParaRPr lang="zh-CN" altLang="en-US" b="1" dirty="0">
              <a:solidFill>
                <a:srgbClr val="000099"/>
              </a:solidFill>
              <a:effectLst>
                <a:outerShdw blurRad="38100" dist="38100" dir="2700000" algn="tl">
                  <a:srgbClr val="000000"/>
                </a:outerShdw>
              </a:effectLst>
              <a:latin typeface="宋体" panose="02010600030101010101" pitchFamily="2" charset="-122"/>
            </a:endParaRPr>
          </a:p>
          <a:p>
            <a:pPr>
              <a:lnSpc>
                <a:spcPts val="3000"/>
              </a:lnSpc>
              <a:defRPr/>
            </a:pPr>
            <a:r>
              <a:rPr lang="zh-CN" altLang="en-US" sz="2800" b="1" dirty="0">
                <a:solidFill>
                  <a:srgbClr val="000099"/>
                </a:solidFill>
                <a:effectLst>
                  <a:outerShdw blurRad="38100" dist="38100" dir="2700000" algn="tl">
                    <a:srgbClr val="000000"/>
                  </a:outerShdw>
                </a:effectLst>
                <a:latin typeface="宋体" panose="02010600030101010101" pitchFamily="2" charset="-122"/>
              </a:rPr>
              <a:t>　　◆  </a:t>
            </a:r>
            <a:r>
              <a:rPr lang="zh-CN" altLang="en-US" sz="2800" b="1" dirty="0">
                <a:solidFill>
                  <a:srgbClr val="000099"/>
                </a:solidFill>
                <a:latin typeface="宋体" panose="02010600030101010101" pitchFamily="2" charset="-122"/>
              </a:rPr>
              <a:t>国发〔</a:t>
            </a:r>
            <a:r>
              <a:rPr lang="en-US" altLang="zh-CN" sz="2800" b="1" dirty="0">
                <a:solidFill>
                  <a:srgbClr val="000099"/>
                </a:solidFill>
                <a:latin typeface="宋体" panose="02010600030101010101" pitchFamily="2" charset="-122"/>
              </a:rPr>
              <a:t>2014</a:t>
            </a:r>
            <a:r>
              <a:rPr lang="zh-CN" altLang="en-US" sz="2800" b="1" dirty="0">
                <a:solidFill>
                  <a:srgbClr val="000099"/>
                </a:solidFill>
                <a:latin typeface="宋体" panose="02010600030101010101" pitchFamily="2" charset="-122"/>
              </a:rPr>
              <a:t>〕</a:t>
            </a:r>
            <a:r>
              <a:rPr lang="en-US" altLang="zh-CN" sz="2800" b="1" dirty="0">
                <a:solidFill>
                  <a:srgbClr val="000099"/>
                </a:solidFill>
                <a:latin typeface="宋体" panose="02010600030101010101" pitchFamily="2" charset="-122"/>
              </a:rPr>
              <a:t>11</a:t>
            </a:r>
            <a:r>
              <a:rPr lang="zh-CN" altLang="en-US" sz="2800" b="1" dirty="0">
                <a:solidFill>
                  <a:srgbClr val="000099"/>
                </a:solidFill>
                <a:latin typeface="宋体" panose="02010600030101010101" pitchFamily="2" charset="-122"/>
              </a:rPr>
              <a:t>号文件：国务院关于改进加强中央财政科研项目和资金管理的若干意见（国务院</a:t>
            </a:r>
            <a:r>
              <a:rPr lang="en-US" altLang="zh-CN" sz="2800" b="1" dirty="0">
                <a:solidFill>
                  <a:srgbClr val="000099"/>
                </a:solidFill>
                <a:latin typeface="宋体" panose="02010600030101010101" pitchFamily="2" charset="-122"/>
              </a:rPr>
              <a:t>2014</a:t>
            </a:r>
            <a:r>
              <a:rPr lang="zh-CN" altLang="en-US" sz="2800" b="1" dirty="0">
                <a:solidFill>
                  <a:srgbClr val="000099"/>
                </a:solidFill>
                <a:latin typeface="宋体" panose="02010600030101010101" pitchFamily="2" charset="-122"/>
              </a:rPr>
              <a:t>年</a:t>
            </a:r>
            <a:r>
              <a:rPr lang="en-US" altLang="zh-CN" sz="2800" b="1" dirty="0">
                <a:solidFill>
                  <a:srgbClr val="000099"/>
                </a:solidFill>
                <a:latin typeface="宋体" panose="02010600030101010101" pitchFamily="2" charset="-122"/>
              </a:rPr>
              <a:t>3</a:t>
            </a:r>
            <a:r>
              <a:rPr lang="zh-CN" altLang="en-US" sz="2800" b="1" dirty="0">
                <a:solidFill>
                  <a:srgbClr val="000099"/>
                </a:solidFill>
                <a:latin typeface="宋体" panose="02010600030101010101" pitchFamily="2" charset="-122"/>
              </a:rPr>
              <a:t>月</a:t>
            </a:r>
            <a:r>
              <a:rPr lang="en-US" altLang="zh-CN" sz="2800" b="1" dirty="0">
                <a:solidFill>
                  <a:srgbClr val="000099"/>
                </a:solidFill>
                <a:latin typeface="宋体" panose="02010600030101010101" pitchFamily="2" charset="-122"/>
              </a:rPr>
              <a:t>3</a:t>
            </a:r>
            <a:r>
              <a:rPr lang="zh-CN" altLang="en-US" sz="2800" b="1" dirty="0">
                <a:solidFill>
                  <a:srgbClr val="000099"/>
                </a:solidFill>
                <a:latin typeface="宋体" panose="02010600030101010101" pitchFamily="2" charset="-122"/>
              </a:rPr>
              <a:t>日发布）</a:t>
            </a:r>
          </a:p>
          <a:p>
            <a:pPr>
              <a:lnSpc>
                <a:spcPts val="3000"/>
              </a:lnSpc>
              <a:defRPr/>
            </a:pPr>
            <a:endParaRPr lang="zh-CN" altLang="en-US" sz="2800" b="1" dirty="0">
              <a:solidFill>
                <a:srgbClr val="000099"/>
              </a:solidFill>
              <a:latin typeface="宋体" panose="02010600030101010101" pitchFamily="2" charset="-122"/>
            </a:endParaRPr>
          </a:p>
          <a:p>
            <a:pPr>
              <a:lnSpc>
                <a:spcPts val="3000"/>
              </a:lnSpc>
              <a:defRPr/>
            </a:pPr>
            <a:r>
              <a:rPr lang="zh-CN" altLang="en-US" sz="2800" b="1" dirty="0">
                <a:solidFill>
                  <a:srgbClr val="000099"/>
                </a:solidFill>
                <a:latin typeface="宋体" panose="02010600030101010101" pitchFamily="2" charset="-122"/>
              </a:rPr>
              <a:t>　　◆  国发〔</a:t>
            </a:r>
            <a:r>
              <a:rPr lang="en-US" altLang="zh-CN" sz="2800" b="1" dirty="0">
                <a:solidFill>
                  <a:srgbClr val="000099"/>
                </a:solidFill>
                <a:latin typeface="宋体" panose="02010600030101010101" pitchFamily="2" charset="-122"/>
              </a:rPr>
              <a:t>2014</a:t>
            </a:r>
            <a:r>
              <a:rPr lang="zh-CN" altLang="en-US" sz="2800" b="1" dirty="0">
                <a:solidFill>
                  <a:srgbClr val="000099"/>
                </a:solidFill>
                <a:latin typeface="宋体" panose="02010600030101010101" pitchFamily="2" charset="-122"/>
              </a:rPr>
              <a:t>〕</a:t>
            </a:r>
            <a:r>
              <a:rPr lang="en-US" altLang="zh-CN" sz="2800" b="1" dirty="0">
                <a:solidFill>
                  <a:srgbClr val="000099"/>
                </a:solidFill>
                <a:latin typeface="宋体" panose="02010600030101010101" pitchFamily="2" charset="-122"/>
              </a:rPr>
              <a:t>64</a:t>
            </a:r>
            <a:r>
              <a:rPr lang="zh-CN" altLang="en-US" sz="2800" b="1" dirty="0">
                <a:solidFill>
                  <a:srgbClr val="000099"/>
                </a:solidFill>
                <a:latin typeface="宋体" panose="02010600030101010101" pitchFamily="2" charset="-122"/>
              </a:rPr>
              <a:t>号文件：</a:t>
            </a:r>
            <a:r>
              <a:rPr lang="en-US" altLang="zh-CN" sz="2800" b="1" dirty="0">
                <a:solidFill>
                  <a:srgbClr val="000099"/>
                </a:solidFill>
                <a:latin typeface="宋体" panose="02010600030101010101" pitchFamily="2" charset="-122"/>
              </a:rPr>
              <a:t>《</a:t>
            </a:r>
            <a:r>
              <a:rPr lang="zh-CN" altLang="en-US" sz="2800" b="1" dirty="0">
                <a:solidFill>
                  <a:srgbClr val="000099"/>
                </a:solidFill>
                <a:latin typeface="宋体" panose="02010600030101010101" pitchFamily="2" charset="-122"/>
              </a:rPr>
              <a:t>关于深化中央财政科技计划（专项、基金等）管理改革的方案</a:t>
            </a:r>
            <a:r>
              <a:rPr lang="en-US" altLang="zh-CN" sz="2800" b="1" dirty="0">
                <a:solidFill>
                  <a:srgbClr val="000099"/>
                </a:solidFill>
                <a:latin typeface="宋体" panose="02010600030101010101" pitchFamily="2" charset="-122"/>
              </a:rPr>
              <a:t>》</a:t>
            </a:r>
            <a:r>
              <a:rPr lang="zh-CN" altLang="en-US" sz="2800" b="1" dirty="0">
                <a:solidFill>
                  <a:srgbClr val="000099"/>
                </a:solidFill>
                <a:latin typeface="宋体" panose="02010600030101010101" pitchFamily="2" charset="-122"/>
              </a:rPr>
              <a:t>（国务院</a:t>
            </a:r>
            <a:r>
              <a:rPr lang="en-US" altLang="zh-CN" sz="2800" b="1" dirty="0">
                <a:solidFill>
                  <a:srgbClr val="000099"/>
                </a:solidFill>
                <a:latin typeface="宋体" panose="02010600030101010101" pitchFamily="2" charset="-122"/>
              </a:rPr>
              <a:t>2014</a:t>
            </a:r>
            <a:r>
              <a:rPr lang="zh-CN" altLang="en-US" sz="2800" b="1" dirty="0">
                <a:solidFill>
                  <a:srgbClr val="000099"/>
                </a:solidFill>
                <a:latin typeface="宋体" panose="02010600030101010101" pitchFamily="2" charset="-122"/>
              </a:rPr>
              <a:t>年</a:t>
            </a:r>
            <a:r>
              <a:rPr lang="en-US" altLang="zh-CN" sz="2800" b="1" dirty="0">
                <a:solidFill>
                  <a:srgbClr val="000099"/>
                </a:solidFill>
                <a:latin typeface="宋体" panose="02010600030101010101" pitchFamily="2" charset="-122"/>
              </a:rPr>
              <a:t>12</a:t>
            </a:r>
            <a:r>
              <a:rPr lang="zh-CN" altLang="en-US" sz="2800" b="1" dirty="0">
                <a:solidFill>
                  <a:srgbClr val="000099"/>
                </a:solidFill>
                <a:latin typeface="宋体" panose="02010600030101010101" pitchFamily="2" charset="-122"/>
              </a:rPr>
              <a:t>月</a:t>
            </a:r>
            <a:r>
              <a:rPr lang="en-US" altLang="zh-CN" sz="2800" b="1" dirty="0">
                <a:solidFill>
                  <a:srgbClr val="000099"/>
                </a:solidFill>
                <a:latin typeface="宋体" panose="02010600030101010101" pitchFamily="2" charset="-122"/>
              </a:rPr>
              <a:t>3</a:t>
            </a:r>
            <a:r>
              <a:rPr lang="zh-CN" altLang="en-US" sz="2800" b="1" dirty="0">
                <a:solidFill>
                  <a:srgbClr val="000099"/>
                </a:solidFill>
                <a:latin typeface="宋体" panose="02010600030101010101" pitchFamily="2" charset="-122"/>
              </a:rPr>
              <a:t>日发布） </a:t>
            </a:r>
          </a:p>
          <a:p>
            <a:pPr>
              <a:lnSpc>
                <a:spcPts val="3000"/>
              </a:lnSpc>
              <a:defRPr/>
            </a:pPr>
            <a:endParaRPr lang="zh-CN" altLang="en-US" sz="2800" b="1" dirty="0">
              <a:solidFill>
                <a:srgbClr val="000099"/>
              </a:solidFill>
              <a:effectLst>
                <a:outerShdw blurRad="38100" dist="38100" dir="2700000" algn="tl">
                  <a:srgbClr val="000000"/>
                </a:outerShdw>
              </a:effectLst>
              <a:latin typeface="宋体" panose="02010600030101010101" pitchFamily="2" charset="-122"/>
            </a:endParaRPr>
          </a:p>
          <a:p>
            <a:pPr>
              <a:lnSpc>
                <a:spcPts val="3000"/>
              </a:lnSpc>
              <a:defRPr/>
            </a:pPr>
            <a:r>
              <a:rPr lang="zh-CN" altLang="en-US" sz="2800" b="1" dirty="0">
                <a:solidFill>
                  <a:srgbClr val="000099"/>
                </a:solidFill>
                <a:effectLst>
                  <a:outerShdw blurRad="38100" dist="38100" dir="2700000" algn="tl">
                    <a:srgbClr val="000000"/>
                  </a:outerShdw>
                </a:effectLst>
                <a:latin typeface="宋体" panose="02010600030101010101" pitchFamily="2" charset="-122"/>
              </a:rPr>
              <a:t>　　</a:t>
            </a:r>
            <a:r>
              <a:rPr lang="zh-CN" altLang="en-US" sz="2800" b="1" dirty="0">
                <a:solidFill>
                  <a:srgbClr val="000099"/>
                </a:solidFill>
                <a:latin typeface="宋体" panose="02010600030101010101" pitchFamily="2" charset="-122"/>
              </a:rPr>
              <a:t>虽然这２个文件是针对国家科技计划项目，但其精神对我们地方（自治区、市、县）科技计划项目管理改革的影响是巨大的。</a:t>
            </a:r>
          </a:p>
        </p:txBody>
      </p:sp>
      <p:sp>
        <p:nvSpPr>
          <p:cNvPr id="18435" name="灯片编号占位符 2"/>
          <p:cNvSpPr>
            <a:spLocks noGrp="1" noChangeArrowheads="1"/>
          </p:cNvSpPr>
          <p:nvPr>
            <p:ph type="sldNum" sz="quarter" idx="12"/>
          </p:nvPr>
        </p:nvSpPr>
        <p:spPr bwMode="auto">
          <a:xfrm>
            <a:off x="7010400" y="6248400"/>
            <a:ext cx="2133600" cy="476250"/>
          </a:xfrm>
          <a:noFill/>
          <a:ln>
            <a:miter lim="800000"/>
            <a:headEnd/>
            <a:tailEnd/>
          </a:ln>
        </p:spPr>
        <p:txBody>
          <a:bodyPr wrap="square" tIns="45720" bIns="45720" numCol="1" anchorCtr="0" compatLnSpc="1">
            <a:prstTxWarp prst="textNoShape">
              <a:avLst/>
            </a:prstTxWarp>
          </a:bodyPr>
          <a:lstStyle/>
          <a:p>
            <a:fld id="{B6BC68AF-1551-448B-A946-9F72A0CAB363}" type="slidenum">
              <a:rPr lang="zh-CN" altLang="en-US" smtClean="0"/>
              <a:pPr/>
              <a:t>5</a:t>
            </a:fld>
            <a:endParaRPr lang="zh-CN" altLang="en-US" smtClean="0"/>
          </a:p>
        </p:txBody>
      </p:sp>
    </p:spTree>
    <p:custDataLst>
      <p:tags r:id="rId1"/>
    </p:custDataLst>
  </p:cSld>
  <p:clrMapOvr>
    <a:masterClrMapping/>
  </p:clrMapOvr>
  <p:transition>
    <p:random/>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文本框 1"/>
          <p:cNvSpPr txBox="1">
            <a:spLocks noChangeArrowheads="1"/>
          </p:cNvSpPr>
          <p:nvPr/>
        </p:nvSpPr>
        <p:spPr bwMode="auto">
          <a:xfrm>
            <a:off x="1000125" y="1000125"/>
            <a:ext cx="7661275" cy="5109091"/>
          </a:xfrm>
          <a:prstGeom prst="rect">
            <a:avLst/>
          </a:prstGeom>
          <a:noFill/>
          <a:ln w="9525">
            <a:noFill/>
            <a:miter lim="800000"/>
            <a:headEnd/>
            <a:tailEnd/>
          </a:ln>
        </p:spPr>
        <p:txBody>
          <a:bodyPr>
            <a:spAutoFit/>
          </a:bodyPr>
          <a:lstStyle/>
          <a:p>
            <a:r>
              <a:rPr lang="en-US" altLang="zh-CN" sz="2400" b="1" dirty="0" smtClean="0">
                <a:solidFill>
                  <a:srgbClr val="000099"/>
                </a:solidFill>
                <a:latin typeface="黑体" pitchFamily="49" charset="-122"/>
                <a:ea typeface="黑体" pitchFamily="49" charset="-122"/>
              </a:rPr>
              <a:t>3</a:t>
            </a:r>
            <a:r>
              <a:rPr lang="zh-CN" altLang="en-US" sz="2400" b="1" dirty="0" smtClean="0">
                <a:solidFill>
                  <a:srgbClr val="000099"/>
                </a:solidFill>
                <a:latin typeface="黑体" pitchFamily="49" charset="-122"/>
                <a:ea typeface="黑体" pitchFamily="49" charset="-122"/>
              </a:rPr>
              <a:t>．</a:t>
            </a:r>
            <a:r>
              <a:rPr lang="zh-CN" altLang="en-US" sz="2400" b="1" dirty="0">
                <a:solidFill>
                  <a:srgbClr val="000099"/>
                </a:solidFill>
                <a:latin typeface="黑体" pitchFamily="49" charset="-122"/>
                <a:ea typeface="黑体" pitchFamily="49" charset="-122"/>
              </a:rPr>
              <a:t>指南主要框架内容：</a:t>
            </a:r>
          </a:p>
          <a:p>
            <a:r>
              <a:rPr lang="zh-CN" altLang="en-US" sz="1600" b="1" dirty="0">
                <a:solidFill>
                  <a:srgbClr val="000099"/>
                </a:solidFill>
              </a:rPr>
              <a:t>        </a:t>
            </a:r>
          </a:p>
          <a:p>
            <a:r>
              <a:rPr lang="zh-CN" altLang="en-US" sz="2200" b="1" dirty="0">
                <a:solidFill>
                  <a:srgbClr val="000099"/>
                </a:solidFill>
              </a:rPr>
              <a:t>        2017年指南共分为两部分，即前言和指南主体部分。主体部分根据57号文的改革精神，延续了2016年的主体框架，包括科技重大专项、重点研发计划、基地和人才专项、技术创新引导专项、自然科学基金等五大计划，计划的布局顺序较2016年有所调整。其中，科技重大专项10项、重点研发计划60项、基地和人才专项26项、技术创新引导专项18项、自然科学基金六个子项。科技重大专项和重点研发计划针对九大创新发展名片产业进行布局，按照产业链、创新链部署科技任务和配置科技资源，以项目带产业，系统支持产业技术创新。基地和人才专项在2016年的基础上进一步整合归并，并增加了新型产业技术研发机构、国际与国内区域创新合作平台建设等内容。技术创新引导专项以奖励性后补助为主，并将知识产权专项整合到该计划</a:t>
            </a:r>
            <a:r>
              <a:rPr lang="zh-CN" altLang="en-US" sz="2200" b="1" dirty="0" smtClean="0">
                <a:solidFill>
                  <a:srgbClr val="000099"/>
                </a:solidFill>
              </a:rPr>
              <a:t>。</a:t>
            </a:r>
            <a:endParaRPr lang="zh-CN" altLang="en-US" sz="2200" b="1" dirty="0">
              <a:solidFill>
                <a:srgbClr val="000099"/>
              </a:solidFill>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311150"/>
            <a:ext cx="8229600" cy="927100"/>
          </a:xfrm>
        </p:spPr>
        <p:txBody>
          <a:bodyPr/>
          <a:lstStyle/>
          <a:p>
            <a:pPr algn="ctr">
              <a:defRPr/>
            </a:pPr>
            <a:r>
              <a:rPr lang="en-US" altLang="zh-CN" sz="3600" dirty="0" smtClean="0">
                <a:solidFill>
                  <a:srgbClr val="FF0000"/>
                </a:solidFill>
                <a:latin typeface="华文楷体" panose="02010600040101010101" pitchFamily="2" charset="-122"/>
                <a:ea typeface="华文楷体" panose="02010600040101010101" pitchFamily="2" charset="-122"/>
                <a:sym typeface="+mn-ea"/>
              </a:rPr>
              <a:t>4</a:t>
            </a:r>
            <a:r>
              <a:rPr lang="zh-CN" altLang="en-US" sz="3600" dirty="0" smtClean="0">
                <a:solidFill>
                  <a:srgbClr val="FF0000"/>
                </a:solidFill>
                <a:latin typeface="华文楷体" panose="02010600040101010101" pitchFamily="2" charset="-122"/>
                <a:ea typeface="华文楷体" panose="02010600040101010101" pitchFamily="2" charset="-122"/>
                <a:sym typeface="+mn-ea"/>
              </a:rPr>
              <a:t>、</a:t>
            </a:r>
            <a:r>
              <a:rPr lang="zh-CN" altLang="en-US" sz="3600" dirty="0">
                <a:solidFill>
                  <a:srgbClr val="FF0000"/>
                </a:solidFill>
                <a:latin typeface="华文楷体" panose="02010600040101010101" pitchFamily="2" charset="-122"/>
                <a:ea typeface="华文楷体" panose="02010600040101010101" pitchFamily="2" charset="-122"/>
                <a:sym typeface="+mn-ea"/>
              </a:rPr>
              <a:t>指南主要框架内容：</a:t>
            </a:r>
          </a:p>
        </p:txBody>
      </p:sp>
      <p:sp>
        <p:nvSpPr>
          <p:cNvPr id="49154" name="内容占位符 2"/>
          <p:cNvSpPr>
            <a:spLocks noGrp="1"/>
          </p:cNvSpPr>
          <p:nvPr>
            <p:ph idx="1"/>
          </p:nvPr>
        </p:nvSpPr>
        <p:spPr>
          <a:xfrm>
            <a:off x="457200" y="1339850"/>
            <a:ext cx="8229600" cy="4178300"/>
          </a:xfrm>
        </p:spPr>
        <p:txBody>
          <a:bodyPr/>
          <a:lstStyle/>
          <a:p>
            <a:pPr indent="0">
              <a:lnSpc>
                <a:spcPct val="150000"/>
              </a:lnSpc>
            </a:pPr>
            <a:r>
              <a:rPr lang="zh-CN" altLang="en-US" dirty="0" smtClean="0">
                <a:solidFill>
                  <a:srgbClr val="000099"/>
                </a:solidFill>
                <a:latin typeface="黑体" pitchFamily="2" charset="-122"/>
                <a:ea typeface="黑体" pitchFamily="2" charset="-122"/>
                <a:cs typeface="经典楷体简"/>
              </a:rPr>
              <a:t>（1）科技项：10项</a:t>
            </a:r>
          </a:p>
          <a:p>
            <a:pPr indent="0">
              <a:lnSpc>
                <a:spcPct val="150000"/>
              </a:lnSpc>
            </a:pPr>
            <a:r>
              <a:rPr lang="zh-CN" altLang="en-US" dirty="0" smtClean="0">
                <a:solidFill>
                  <a:srgbClr val="000099"/>
                </a:solidFill>
                <a:latin typeface="黑体" pitchFamily="2" charset="-122"/>
                <a:ea typeface="黑体" pitchFamily="2" charset="-122"/>
                <a:cs typeface="经典楷体简"/>
              </a:rPr>
              <a:t>（2）重点研发计重大专划：</a:t>
            </a:r>
            <a:r>
              <a:rPr lang="en-US" altLang="zh-CN" dirty="0" smtClean="0">
                <a:solidFill>
                  <a:srgbClr val="000099"/>
                </a:solidFill>
                <a:latin typeface="黑体" pitchFamily="2" charset="-122"/>
                <a:ea typeface="黑体" pitchFamily="2" charset="-122"/>
                <a:cs typeface="经典楷体简"/>
              </a:rPr>
              <a:t>58</a:t>
            </a:r>
            <a:r>
              <a:rPr lang="zh-CN" altLang="en-US" dirty="0" smtClean="0">
                <a:solidFill>
                  <a:srgbClr val="000099"/>
                </a:solidFill>
                <a:latin typeface="黑体" pitchFamily="2" charset="-122"/>
                <a:ea typeface="黑体" pitchFamily="2" charset="-122"/>
                <a:cs typeface="经典楷体简"/>
              </a:rPr>
              <a:t>项</a:t>
            </a:r>
          </a:p>
          <a:p>
            <a:pPr indent="0">
              <a:lnSpc>
                <a:spcPct val="150000"/>
              </a:lnSpc>
            </a:pPr>
            <a:r>
              <a:rPr lang="zh-CN" altLang="en-US" dirty="0" smtClean="0">
                <a:solidFill>
                  <a:srgbClr val="000099"/>
                </a:solidFill>
                <a:latin typeface="黑体" pitchFamily="2" charset="-122"/>
                <a:ea typeface="黑体" pitchFamily="2" charset="-122"/>
                <a:cs typeface="经典楷体简"/>
              </a:rPr>
              <a:t>（3）基地和人才专项：2</a:t>
            </a:r>
            <a:r>
              <a:rPr lang="en-US" altLang="zh-CN" dirty="0" smtClean="0">
                <a:solidFill>
                  <a:srgbClr val="000099"/>
                </a:solidFill>
                <a:latin typeface="黑体" pitchFamily="2" charset="-122"/>
                <a:ea typeface="黑体" pitchFamily="2" charset="-122"/>
                <a:cs typeface="经典楷体简"/>
              </a:rPr>
              <a:t>5</a:t>
            </a:r>
            <a:r>
              <a:rPr lang="zh-CN" altLang="en-US" dirty="0" smtClean="0">
                <a:solidFill>
                  <a:srgbClr val="000099"/>
                </a:solidFill>
                <a:latin typeface="黑体" pitchFamily="2" charset="-122"/>
                <a:ea typeface="黑体" pitchFamily="2" charset="-122"/>
                <a:cs typeface="经典楷体简"/>
              </a:rPr>
              <a:t>项</a:t>
            </a:r>
          </a:p>
          <a:p>
            <a:pPr indent="0">
              <a:lnSpc>
                <a:spcPct val="150000"/>
              </a:lnSpc>
            </a:pPr>
            <a:r>
              <a:rPr lang="zh-CN" altLang="en-US" dirty="0" smtClean="0">
                <a:solidFill>
                  <a:srgbClr val="000099"/>
                </a:solidFill>
                <a:latin typeface="黑体" pitchFamily="2" charset="-122"/>
                <a:ea typeface="黑体" pitchFamily="2" charset="-122"/>
                <a:cs typeface="经典楷体简"/>
              </a:rPr>
              <a:t>（4）技术创新引导专项：1</a:t>
            </a:r>
            <a:r>
              <a:rPr lang="en-US" altLang="zh-CN" dirty="0" smtClean="0">
                <a:solidFill>
                  <a:srgbClr val="000099"/>
                </a:solidFill>
                <a:latin typeface="黑体" pitchFamily="2" charset="-122"/>
                <a:ea typeface="黑体" pitchFamily="2" charset="-122"/>
                <a:cs typeface="经典楷体简"/>
              </a:rPr>
              <a:t>4</a:t>
            </a:r>
            <a:r>
              <a:rPr lang="zh-CN" altLang="en-US" dirty="0" smtClean="0">
                <a:solidFill>
                  <a:srgbClr val="000099"/>
                </a:solidFill>
                <a:latin typeface="黑体" pitchFamily="2" charset="-122"/>
                <a:ea typeface="黑体" pitchFamily="2" charset="-122"/>
                <a:cs typeface="经典楷体简"/>
              </a:rPr>
              <a:t>项</a:t>
            </a:r>
          </a:p>
          <a:p>
            <a:pPr indent="0">
              <a:lnSpc>
                <a:spcPct val="150000"/>
              </a:lnSpc>
            </a:pPr>
            <a:r>
              <a:rPr lang="zh-CN" altLang="en-US" dirty="0" smtClean="0">
                <a:solidFill>
                  <a:srgbClr val="000099"/>
                </a:solidFill>
                <a:latin typeface="黑体" pitchFamily="2" charset="-122"/>
                <a:ea typeface="黑体" pitchFamily="2" charset="-122"/>
                <a:cs typeface="经典楷体简"/>
              </a:rPr>
              <a:t>（5）自然科学基金：六个子项</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文本框 2"/>
          <p:cNvSpPr txBox="1">
            <a:spLocks noChangeArrowheads="1"/>
          </p:cNvSpPr>
          <p:nvPr/>
        </p:nvSpPr>
        <p:spPr bwMode="auto">
          <a:xfrm>
            <a:off x="714375" y="714375"/>
            <a:ext cx="7632700" cy="5508625"/>
          </a:xfrm>
          <a:prstGeom prst="rect">
            <a:avLst/>
          </a:prstGeom>
          <a:noFill/>
          <a:ln w="9525">
            <a:noFill/>
            <a:miter lim="800000"/>
            <a:headEnd/>
            <a:tailEnd/>
          </a:ln>
        </p:spPr>
        <p:txBody>
          <a:bodyPr>
            <a:spAutoFit/>
          </a:bodyPr>
          <a:lstStyle/>
          <a:p>
            <a:r>
              <a:rPr lang="en-US" altLang="zh-CN" sz="2400" dirty="0" smtClean="0">
                <a:solidFill>
                  <a:srgbClr val="000099"/>
                </a:solidFill>
                <a:latin typeface="黑体" pitchFamily="49" charset="-122"/>
                <a:ea typeface="黑体" pitchFamily="49" charset="-122"/>
              </a:rPr>
              <a:t>4</a:t>
            </a:r>
            <a:r>
              <a:rPr lang="zh-CN" altLang="en-US" sz="2400" b="1" dirty="0" smtClean="0">
                <a:solidFill>
                  <a:srgbClr val="000099"/>
                </a:solidFill>
                <a:latin typeface="黑体" pitchFamily="49" charset="-122"/>
                <a:ea typeface="黑体" pitchFamily="49" charset="-122"/>
              </a:rPr>
              <a:t>．</a:t>
            </a:r>
            <a:r>
              <a:rPr lang="zh-CN" altLang="en-US" sz="2400" dirty="0">
                <a:solidFill>
                  <a:srgbClr val="000099"/>
                </a:solidFill>
                <a:latin typeface="黑体" pitchFamily="49" charset="-122"/>
                <a:ea typeface="黑体" pitchFamily="49" charset="-122"/>
              </a:rPr>
              <a:t>指南的主要特点</a:t>
            </a:r>
          </a:p>
          <a:p>
            <a:r>
              <a:rPr lang="zh-CN" altLang="en-US" sz="1600" dirty="0">
                <a:solidFill>
                  <a:srgbClr val="000099"/>
                </a:solidFill>
              </a:rPr>
              <a:t>          </a:t>
            </a:r>
            <a:r>
              <a:rPr lang="zh-CN" altLang="en-US" sz="2200" dirty="0">
                <a:solidFill>
                  <a:srgbClr val="000099"/>
                </a:solidFill>
              </a:rPr>
              <a:t>2017年指南体现了以下主要特点：</a:t>
            </a:r>
          </a:p>
          <a:p>
            <a:r>
              <a:rPr lang="zh-CN" altLang="en-US" sz="2400" dirty="0">
                <a:solidFill>
                  <a:srgbClr val="000099"/>
                </a:solidFill>
                <a:latin typeface="黑体" pitchFamily="49" charset="-122"/>
                <a:ea typeface="黑体" pitchFamily="49" charset="-122"/>
              </a:rPr>
              <a:t>   （</a:t>
            </a:r>
            <a:r>
              <a:rPr lang="en-US" altLang="zh-CN" sz="2400" dirty="0">
                <a:solidFill>
                  <a:srgbClr val="000099"/>
                </a:solidFill>
                <a:latin typeface="黑体" pitchFamily="49" charset="-122"/>
                <a:ea typeface="黑体" pitchFamily="49" charset="-122"/>
              </a:rPr>
              <a:t>1</a:t>
            </a:r>
            <a:r>
              <a:rPr lang="zh-CN" altLang="en-US" sz="2400" dirty="0">
                <a:solidFill>
                  <a:srgbClr val="000099"/>
                </a:solidFill>
                <a:latin typeface="黑体" pitchFamily="49" charset="-122"/>
                <a:ea typeface="黑体" pitchFamily="49" charset="-122"/>
              </a:rPr>
              <a:t>）尊重科研“三性”，实现常年申报。</a:t>
            </a:r>
          </a:p>
          <a:p>
            <a:r>
              <a:rPr lang="zh-CN" altLang="en-US" sz="2000" dirty="0">
                <a:solidFill>
                  <a:srgbClr val="000099"/>
                </a:solidFill>
              </a:rPr>
              <a:t>        按照“统一发布指南，常年接受申报，定期组织评审，分批下达计划”的思路，科技项目申报实行常态制，网上申报时间从指南发布即日起至2017年12月31日。第一批项目受理时间截至2017年3月15日，第二批项目受理时间截至2017年5月15日，第三批项目受理时间截至2017年7月15日，第四批项目受理时间截至2017年9月15日。9月15日后申报的项目原则上作为下一年度的项目受理。申报项目经评估评审后纳入项目库管理，分期分批立项出库。</a:t>
            </a:r>
            <a:endParaRPr lang="en-US" altLang="zh-CN" sz="2000" dirty="0">
              <a:solidFill>
                <a:srgbClr val="000099"/>
              </a:solidFill>
            </a:endParaRPr>
          </a:p>
          <a:p>
            <a:r>
              <a:rPr lang="zh-CN" altLang="en-US" sz="2400" dirty="0">
                <a:solidFill>
                  <a:srgbClr val="000099"/>
                </a:solidFill>
                <a:latin typeface="黑体" pitchFamily="49" charset="-122"/>
                <a:ea typeface="黑体" pitchFamily="49" charset="-122"/>
              </a:rPr>
              <a:t>    （</a:t>
            </a:r>
            <a:r>
              <a:rPr lang="en-US" altLang="zh-CN" sz="2400" dirty="0">
                <a:solidFill>
                  <a:srgbClr val="000099"/>
                </a:solidFill>
                <a:latin typeface="黑体" pitchFamily="49" charset="-122"/>
                <a:ea typeface="黑体" pitchFamily="49" charset="-122"/>
              </a:rPr>
              <a:t>2</a:t>
            </a:r>
            <a:r>
              <a:rPr lang="zh-CN" altLang="en-US" sz="2400" dirty="0">
                <a:solidFill>
                  <a:srgbClr val="000099"/>
                </a:solidFill>
                <a:latin typeface="黑体" pitchFamily="49" charset="-122"/>
                <a:ea typeface="黑体" pitchFamily="49" charset="-122"/>
              </a:rPr>
              <a:t>）突出区域特色，打造“九张名片”</a:t>
            </a:r>
            <a:r>
              <a:rPr lang="zh-CN" altLang="en-US" sz="1800" dirty="0">
                <a:solidFill>
                  <a:srgbClr val="000099"/>
                </a:solidFill>
              </a:rPr>
              <a:t>。</a:t>
            </a:r>
          </a:p>
          <a:p>
            <a:r>
              <a:rPr lang="zh-CN" altLang="en-US" sz="1800" dirty="0">
                <a:solidFill>
                  <a:srgbClr val="000099"/>
                </a:solidFill>
              </a:rPr>
              <a:t>                </a:t>
            </a:r>
            <a:r>
              <a:rPr lang="zh-CN" altLang="en-US" sz="2000" dirty="0">
                <a:solidFill>
                  <a:srgbClr val="000099"/>
                </a:solidFill>
              </a:rPr>
              <a:t>落实全区创新驱动发展大会精神要求，按照自治区党委政府提出的打造广西“九张创新名片”进行谋篇布局，将九大产业创新项目凝练到科技重大专项、重点研发计划等专项中，把自治区党委、政府对实施创新驱动发展战略的最新要求和系列部署充分体现到指南之中。</a:t>
            </a:r>
            <a:endParaRPr lang="en-US" altLang="zh-CN" sz="2000" dirty="0">
              <a:solidFill>
                <a:srgbClr val="000099"/>
              </a:solidFill>
            </a:endParaRPr>
          </a:p>
          <a:p>
            <a:endParaRPr lang="zh-CN" altLang="en-US" sz="1800"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文本框 1"/>
          <p:cNvSpPr txBox="1">
            <a:spLocks noChangeArrowheads="1"/>
          </p:cNvSpPr>
          <p:nvPr/>
        </p:nvSpPr>
        <p:spPr bwMode="auto">
          <a:xfrm>
            <a:off x="785813" y="1143000"/>
            <a:ext cx="7654925" cy="4216400"/>
          </a:xfrm>
          <a:prstGeom prst="rect">
            <a:avLst/>
          </a:prstGeom>
          <a:noFill/>
          <a:ln w="9525">
            <a:noFill/>
            <a:miter lim="800000"/>
            <a:headEnd/>
            <a:tailEnd/>
          </a:ln>
        </p:spPr>
        <p:txBody>
          <a:bodyPr>
            <a:spAutoFit/>
          </a:bodyPr>
          <a:lstStyle/>
          <a:p>
            <a:r>
              <a:rPr lang="en-US" altLang="zh-CN" sz="1800">
                <a:solidFill>
                  <a:srgbClr val="000099"/>
                </a:solidFill>
              </a:rPr>
              <a:t>      </a:t>
            </a:r>
          </a:p>
          <a:p>
            <a:r>
              <a:rPr lang="zh-CN" altLang="en-US" sz="2400">
                <a:solidFill>
                  <a:srgbClr val="000099"/>
                </a:solidFill>
                <a:latin typeface="黑体" pitchFamily="49" charset="-122"/>
                <a:ea typeface="黑体" pitchFamily="49" charset="-122"/>
              </a:rPr>
              <a:t>  （</a:t>
            </a:r>
            <a:r>
              <a:rPr lang="en-US" altLang="zh-CN" sz="2400">
                <a:solidFill>
                  <a:srgbClr val="000099"/>
                </a:solidFill>
                <a:latin typeface="黑体" pitchFamily="49" charset="-122"/>
                <a:ea typeface="黑体" pitchFamily="49" charset="-122"/>
              </a:rPr>
              <a:t>3</a:t>
            </a:r>
            <a:r>
              <a:rPr lang="zh-CN" altLang="en-US" sz="2400">
                <a:solidFill>
                  <a:srgbClr val="000099"/>
                </a:solidFill>
                <a:latin typeface="黑体" pitchFamily="49" charset="-122"/>
                <a:ea typeface="黑体" pitchFamily="49" charset="-122"/>
              </a:rPr>
              <a:t>）降低申报门槛，鼓励创新创业。</a:t>
            </a:r>
          </a:p>
          <a:p>
            <a:r>
              <a:rPr lang="zh-CN" altLang="en-US" sz="1800">
                <a:solidFill>
                  <a:srgbClr val="000099"/>
                </a:solidFill>
              </a:rPr>
              <a:t>        </a:t>
            </a:r>
          </a:p>
          <a:p>
            <a:r>
              <a:rPr lang="zh-CN" altLang="en-US" sz="1800">
                <a:solidFill>
                  <a:srgbClr val="000099"/>
                </a:solidFill>
              </a:rPr>
              <a:t>          一是取消申报负责人年龄限制。二是取消负责人中级职称限制。三是放宽申报限项。五大计划中，自然科学基金和基地人才专项不与其他三大计划捆绑限项。</a:t>
            </a:r>
            <a:endParaRPr lang="en-US" altLang="zh-CN" sz="1800">
              <a:solidFill>
                <a:srgbClr val="000099"/>
              </a:solidFill>
            </a:endParaRPr>
          </a:p>
          <a:p>
            <a:endParaRPr lang="en-US" altLang="zh-CN" sz="1800">
              <a:solidFill>
                <a:srgbClr val="000099"/>
              </a:solidFill>
            </a:endParaRPr>
          </a:p>
          <a:p>
            <a:r>
              <a:rPr lang="zh-CN" altLang="en-US" sz="2400">
                <a:solidFill>
                  <a:srgbClr val="000099"/>
                </a:solidFill>
                <a:latin typeface="黑体" pitchFamily="49" charset="-122"/>
                <a:ea typeface="黑体" pitchFamily="49" charset="-122"/>
              </a:rPr>
              <a:t>  （</a:t>
            </a:r>
            <a:r>
              <a:rPr lang="en-US" altLang="zh-CN" sz="2400">
                <a:solidFill>
                  <a:srgbClr val="000099"/>
                </a:solidFill>
                <a:latin typeface="黑体" pitchFamily="49" charset="-122"/>
                <a:ea typeface="黑体" pitchFamily="49" charset="-122"/>
              </a:rPr>
              <a:t>4</a:t>
            </a:r>
            <a:r>
              <a:rPr lang="zh-CN" altLang="en-US" sz="2400">
                <a:solidFill>
                  <a:srgbClr val="000099"/>
                </a:solidFill>
                <a:latin typeface="黑体" pitchFamily="49" charset="-122"/>
                <a:ea typeface="黑体" pitchFamily="49" charset="-122"/>
              </a:rPr>
              <a:t>）增强企业主体地位，加大后补助支持。</a:t>
            </a:r>
          </a:p>
          <a:p>
            <a:r>
              <a:rPr lang="zh-CN" altLang="en-US" sz="1800">
                <a:solidFill>
                  <a:srgbClr val="000099"/>
                </a:solidFill>
              </a:rPr>
              <a:t>        优先支持高新技术企业、创新型企业以及重点实验室、工程技术研究中心等自治区级以上的创新平台依托单位申报。技术创新引导专项中突出对高新技术企业和创新型企业的后补助支持，把承担科技计划项目与增强企业技术创新内生动力相结合。</a:t>
            </a:r>
          </a:p>
          <a:p>
            <a:endParaRPr lang="zh-CN" altLang="en-US" sz="1800"/>
          </a:p>
          <a:p>
            <a:endParaRPr lang="zh-CN" altLang="en-US" sz="180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1"/>
          <p:cNvSpPr>
            <a:spLocks noChangeArrowheads="1"/>
          </p:cNvSpPr>
          <p:nvPr/>
        </p:nvSpPr>
        <p:spPr bwMode="auto">
          <a:xfrm>
            <a:off x="857250" y="571500"/>
            <a:ext cx="7561263" cy="5478463"/>
          </a:xfrm>
          <a:prstGeom prst="rect">
            <a:avLst/>
          </a:prstGeom>
          <a:noFill/>
          <a:ln w="9525">
            <a:noFill/>
            <a:miter lim="800000"/>
            <a:headEnd/>
            <a:tailEnd/>
          </a:ln>
        </p:spPr>
        <p:txBody>
          <a:bodyPr anchor="ctr">
            <a:spAutoFit/>
          </a:bodyPr>
          <a:lstStyle/>
          <a:p>
            <a:pPr indent="355600">
              <a:lnSpc>
                <a:spcPts val="2800"/>
              </a:lnSpc>
            </a:pPr>
            <a:r>
              <a:rPr lang="zh-CN" altLang="en-US" sz="2400">
                <a:solidFill>
                  <a:srgbClr val="000099"/>
                </a:solidFill>
                <a:latin typeface="黑体" pitchFamily="49" charset="-122"/>
                <a:ea typeface="黑体" pitchFamily="49" charset="-122"/>
                <a:cs typeface="Times New Roman" pitchFamily="18" charset="0"/>
              </a:rPr>
              <a:t>（</a:t>
            </a:r>
            <a:r>
              <a:rPr lang="en-US" altLang="zh-CN" sz="2400">
                <a:solidFill>
                  <a:srgbClr val="000099"/>
                </a:solidFill>
                <a:latin typeface="黑体" pitchFamily="49" charset="-122"/>
                <a:ea typeface="黑体" pitchFamily="49" charset="-122"/>
                <a:cs typeface="Times New Roman" pitchFamily="18" charset="0"/>
              </a:rPr>
              <a:t>5</a:t>
            </a:r>
            <a:r>
              <a:rPr lang="zh-CN" altLang="en-US" sz="2400">
                <a:solidFill>
                  <a:srgbClr val="000099"/>
                </a:solidFill>
                <a:latin typeface="黑体" pitchFamily="49" charset="-122"/>
                <a:ea typeface="黑体" pitchFamily="49" charset="-122"/>
                <a:cs typeface="Times New Roman" pitchFamily="18" charset="0"/>
              </a:rPr>
              <a:t>）</a:t>
            </a:r>
            <a:r>
              <a:rPr lang="zh-CN" sz="2400">
                <a:solidFill>
                  <a:srgbClr val="000099"/>
                </a:solidFill>
                <a:latin typeface="黑体" pitchFamily="49" charset="-122"/>
                <a:ea typeface="黑体" pitchFamily="49" charset="-122"/>
                <a:cs typeface="Times New Roman" pitchFamily="18" charset="0"/>
              </a:rPr>
              <a:t>优先支持的对象</a:t>
            </a:r>
            <a:endParaRPr lang="zh-CN" sz="2400">
              <a:solidFill>
                <a:srgbClr val="000099"/>
              </a:solidFill>
              <a:ea typeface="黑体" pitchFamily="49" charset="-122"/>
              <a:cs typeface="Times New Roman" pitchFamily="18" charset="0"/>
            </a:endParaRPr>
          </a:p>
          <a:p>
            <a:pPr indent="355600" eaLnBrk="0" hangingPunct="0">
              <a:lnSpc>
                <a:spcPts val="2800"/>
              </a:lnSpc>
            </a:pPr>
            <a:r>
              <a:rPr lang="zh-CN" altLang="en-US" sz="2200">
                <a:solidFill>
                  <a:srgbClr val="000099"/>
                </a:solidFill>
                <a:latin typeface="Times New Roman" pitchFamily="18" charset="0"/>
                <a:ea typeface="仿宋_GB2312" pitchFamily="49" charset="-122"/>
                <a:cs typeface="Times New Roman" pitchFamily="18" charset="0"/>
              </a:rPr>
              <a:t>①</a:t>
            </a:r>
            <a:r>
              <a:rPr lang="zh-CN" sz="2200">
                <a:solidFill>
                  <a:srgbClr val="000099"/>
                </a:solidFill>
                <a:latin typeface="Times New Roman" pitchFamily="18" charset="0"/>
                <a:ea typeface="仿宋_GB2312" pitchFamily="49" charset="-122"/>
                <a:cs typeface="Times New Roman" pitchFamily="18" charset="0"/>
              </a:rPr>
              <a:t>鼓励企业、高等院校、科研院所产学研联合申报。</a:t>
            </a:r>
            <a:endParaRPr lang="zh-CN" sz="2200">
              <a:solidFill>
                <a:srgbClr val="000099"/>
              </a:solidFill>
            </a:endParaRPr>
          </a:p>
          <a:p>
            <a:pPr indent="355600" eaLnBrk="0" hangingPunct="0">
              <a:lnSpc>
                <a:spcPts val="2800"/>
              </a:lnSpc>
            </a:pPr>
            <a:r>
              <a:rPr lang="zh-CN" altLang="en-US" sz="2200">
                <a:solidFill>
                  <a:srgbClr val="000099"/>
                </a:solidFill>
                <a:latin typeface="Times New Roman" pitchFamily="18" charset="0"/>
                <a:ea typeface="仿宋_GB2312" pitchFamily="49" charset="-122"/>
              </a:rPr>
              <a:t>②</a:t>
            </a:r>
            <a:r>
              <a:rPr lang="zh-CN" sz="2200">
                <a:solidFill>
                  <a:srgbClr val="000099"/>
                </a:solidFill>
                <a:latin typeface="Times New Roman" pitchFamily="18" charset="0"/>
                <a:ea typeface="仿宋_GB2312" pitchFamily="49" charset="-122"/>
              </a:rPr>
              <a:t>鼓励申报有自主知识产权和较好产业化（市场）前景，能够出产业、出效益、出标准、出专利、出人才的新产品开发及高新技术产业化项目，特别是有发明专利产出的项目。</a:t>
            </a:r>
            <a:endParaRPr lang="zh-CN" sz="2200">
              <a:solidFill>
                <a:srgbClr val="000099"/>
              </a:solidFill>
            </a:endParaRPr>
          </a:p>
          <a:p>
            <a:pPr indent="355600" eaLnBrk="0" hangingPunct="0">
              <a:lnSpc>
                <a:spcPts val="2800"/>
              </a:lnSpc>
            </a:pPr>
            <a:r>
              <a:rPr lang="zh-CN" altLang="en-US" sz="2200">
                <a:solidFill>
                  <a:srgbClr val="000099"/>
                </a:solidFill>
                <a:latin typeface="Times New Roman" pitchFamily="18" charset="0"/>
                <a:ea typeface="仿宋_GB2312" pitchFamily="49" charset="-122"/>
              </a:rPr>
              <a:t>③</a:t>
            </a:r>
            <a:r>
              <a:rPr lang="zh-CN" sz="2200">
                <a:solidFill>
                  <a:srgbClr val="000099"/>
                </a:solidFill>
                <a:latin typeface="Times New Roman" pitchFamily="18" charset="0"/>
                <a:ea typeface="仿宋_GB2312" pitchFamily="49" charset="-122"/>
              </a:rPr>
              <a:t>鼓励重点实验室、工程技术研究中心等自治区级以上的创新平台依托单位及高新技术企业牵头申报。</a:t>
            </a:r>
            <a:endParaRPr lang="zh-CN" sz="2200">
              <a:solidFill>
                <a:srgbClr val="000099"/>
              </a:solidFill>
            </a:endParaRPr>
          </a:p>
          <a:p>
            <a:pPr indent="355600" eaLnBrk="0" hangingPunct="0">
              <a:lnSpc>
                <a:spcPts val="2800"/>
              </a:lnSpc>
            </a:pPr>
            <a:r>
              <a:rPr lang="zh-CN" altLang="en-US" sz="2200">
                <a:solidFill>
                  <a:srgbClr val="000099"/>
                </a:solidFill>
                <a:latin typeface="Times New Roman" pitchFamily="18" charset="0"/>
                <a:ea typeface="仿宋_GB2312" pitchFamily="49" charset="-122"/>
              </a:rPr>
              <a:t>④</a:t>
            </a:r>
            <a:r>
              <a:rPr lang="zh-CN" sz="2200">
                <a:solidFill>
                  <a:srgbClr val="000099"/>
                </a:solidFill>
                <a:latin typeface="Times New Roman" pitchFamily="18" charset="0"/>
                <a:ea typeface="仿宋_GB2312" pitchFamily="49" charset="-122"/>
              </a:rPr>
              <a:t>优先支持在“十三五”脱贫攻坚</a:t>
            </a:r>
            <a:r>
              <a:rPr lang="en-US" altLang="zh-CN" sz="2200">
                <a:solidFill>
                  <a:srgbClr val="000099"/>
                </a:solidFill>
                <a:latin typeface="Times New Roman" pitchFamily="18" charset="0"/>
                <a:ea typeface="仿宋_GB2312" pitchFamily="49" charset="-122"/>
              </a:rPr>
              <a:t>54</a:t>
            </a:r>
            <a:r>
              <a:rPr lang="zh-CN" altLang="en-US" sz="2200">
                <a:solidFill>
                  <a:srgbClr val="000099"/>
                </a:solidFill>
                <a:latin typeface="Times New Roman" pitchFamily="18" charset="0"/>
                <a:ea typeface="仿宋_GB2312" pitchFamily="49" charset="-122"/>
              </a:rPr>
              <a:t>个贫困县、</a:t>
            </a:r>
            <a:r>
              <a:rPr lang="en-US" altLang="zh-CN" sz="2200">
                <a:solidFill>
                  <a:srgbClr val="000099"/>
                </a:solidFill>
                <a:latin typeface="Times New Roman" pitchFamily="18" charset="0"/>
                <a:ea typeface="仿宋_GB2312" pitchFamily="49" charset="-122"/>
              </a:rPr>
              <a:t>5000</a:t>
            </a:r>
            <a:r>
              <a:rPr lang="zh-CN" altLang="en-US" sz="2200">
                <a:solidFill>
                  <a:srgbClr val="000099"/>
                </a:solidFill>
                <a:latin typeface="Times New Roman" pitchFamily="18" charset="0"/>
                <a:ea typeface="仿宋_GB2312" pitchFamily="49" charset="-122"/>
              </a:rPr>
              <a:t>个贫困村内实施并具有较好预期科技扶贫绩效的项目。</a:t>
            </a:r>
          </a:p>
          <a:p>
            <a:pPr indent="355600" eaLnBrk="0" hangingPunct="0">
              <a:lnSpc>
                <a:spcPts val="2800"/>
              </a:lnSpc>
            </a:pPr>
            <a:r>
              <a:rPr lang="zh-CN" altLang="en-US" sz="2200">
                <a:solidFill>
                  <a:srgbClr val="000099"/>
                </a:solidFill>
                <a:latin typeface="Times New Roman" pitchFamily="18" charset="0"/>
                <a:ea typeface="仿宋_GB2312" pitchFamily="49" charset="-122"/>
              </a:rPr>
              <a:t>⑤鼓励申报能有效整合各种科技示范基地、科技创新平台、科技信息服务平台等资源，体现集成创新示范应用和典型辐射带动的项目。</a:t>
            </a:r>
          </a:p>
          <a:p>
            <a:pPr indent="355600" eaLnBrk="0" hangingPunct="0">
              <a:lnSpc>
                <a:spcPts val="2800"/>
              </a:lnSpc>
            </a:pPr>
            <a:r>
              <a:rPr lang="zh-CN" altLang="en-US" sz="2200">
                <a:solidFill>
                  <a:srgbClr val="000099"/>
                </a:solidFill>
                <a:latin typeface="Times New Roman" pitchFamily="18" charset="0"/>
                <a:ea typeface="仿宋_GB2312" pitchFamily="49" charset="-122"/>
              </a:rPr>
              <a:t>⑥鼓励近年承担国家、自治区科技计划项目，并能较好地实施完成，有较好的信用评价和良好的创新氛围，配套资金和条件有保证，效益好的单位申报项目。</a:t>
            </a:r>
            <a:endParaRPr lang="zh-CN" altLang="en-US" sz="2200">
              <a:solidFill>
                <a:srgbClr val="000099"/>
              </a:solidFill>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5"/>
          <p:cNvSpPr>
            <a:spLocks noChangeArrowheads="1"/>
          </p:cNvSpPr>
          <p:nvPr/>
        </p:nvSpPr>
        <p:spPr bwMode="auto">
          <a:xfrm>
            <a:off x="2857500" y="3143250"/>
            <a:ext cx="3429000" cy="500063"/>
          </a:xfrm>
          <a:prstGeom prst="rect">
            <a:avLst/>
          </a:prstGeom>
          <a:solidFill>
            <a:srgbClr val="FFFFFF"/>
          </a:solidFill>
          <a:ln w="9525">
            <a:solidFill>
              <a:srgbClr val="000000"/>
            </a:solidFill>
            <a:miter lim="800000"/>
            <a:headEnd/>
            <a:tailEnd/>
          </a:ln>
        </p:spPr>
        <p:txBody>
          <a:bodyPr/>
          <a:lstStyle/>
          <a:p>
            <a:pPr eaLnBrk="0" hangingPunct="0"/>
            <a:endParaRPr lang="zh-CN" altLang="zh-CN" sz="1000" b="1">
              <a:solidFill>
                <a:srgbClr val="000099"/>
              </a:solidFill>
              <a:latin typeface="宋体" pitchFamily="2" charset="-122"/>
              <a:cs typeface="Times New Roman" pitchFamily="18" charset="0"/>
            </a:endParaRPr>
          </a:p>
          <a:p>
            <a:pPr algn="ctr" eaLnBrk="0" hangingPunct="0"/>
            <a:r>
              <a:rPr lang="zh-CN" altLang="en-US" sz="1800" b="1">
                <a:solidFill>
                  <a:srgbClr val="000099"/>
                </a:solidFill>
                <a:latin typeface="宋体" pitchFamily="2" charset="-122"/>
                <a:cs typeface="Times New Roman" pitchFamily="18" charset="0"/>
              </a:rPr>
              <a:t>选定申报项目</a:t>
            </a:r>
          </a:p>
        </p:txBody>
      </p:sp>
      <p:sp>
        <p:nvSpPr>
          <p:cNvPr id="73731" name="Rectangle 11"/>
          <p:cNvSpPr>
            <a:spLocks noChangeArrowheads="1"/>
          </p:cNvSpPr>
          <p:nvPr/>
        </p:nvSpPr>
        <p:spPr bwMode="auto">
          <a:xfrm>
            <a:off x="3214688" y="1285875"/>
            <a:ext cx="2571750" cy="571500"/>
          </a:xfrm>
          <a:prstGeom prst="rect">
            <a:avLst/>
          </a:prstGeom>
          <a:solidFill>
            <a:srgbClr val="FFFFFF"/>
          </a:solidFill>
          <a:ln w="9525">
            <a:solidFill>
              <a:srgbClr val="000000"/>
            </a:solidFill>
            <a:miter lim="800000"/>
            <a:headEnd/>
            <a:tailEnd/>
          </a:ln>
        </p:spPr>
        <p:txBody>
          <a:bodyPr/>
          <a:lstStyle/>
          <a:p>
            <a:pPr algn="ctr" eaLnBrk="0" hangingPunct="0"/>
            <a:r>
              <a:rPr lang="zh-CN" altLang="en-US" sz="1800" b="1">
                <a:solidFill>
                  <a:srgbClr val="000099"/>
                </a:solidFill>
                <a:latin typeface="宋体" pitchFamily="2" charset="-122"/>
                <a:cs typeface="Times New Roman" pitchFamily="18" charset="0"/>
              </a:rPr>
              <a:t>阅读项目申报指南</a:t>
            </a:r>
          </a:p>
        </p:txBody>
      </p:sp>
      <p:sp>
        <p:nvSpPr>
          <p:cNvPr id="73732" name="Rectangle 4"/>
          <p:cNvSpPr>
            <a:spLocks noChangeArrowheads="1"/>
          </p:cNvSpPr>
          <p:nvPr/>
        </p:nvSpPr>
        <p:spPr bwMode="auto">
          <a:xfrm>
            <a:off x="3071813" y="5000625"/>
            <a:ext cx="3214687" cy="495300"/>
          </a:xfrm>
          <a:prstGeom prst="rect">
            <a:avLst/>
          </a:prstGeom>
          <a:solidFill>
            <a:srgbClr val="FFFFFF"/>
          </a:solidFill>
          <a:ln w="9525">
            <a:solidFill>
              <a:srgbClr val="000000"/>
            </a:solidFill>
            <a:miter lim="800000"/>
            <a:headEnd/>
            <a:tailEnd/>
          </a:ln>
        </p:spPr>
        <p:txBody>
          <a:bodyPr lIns="162000"/>
          <a:lstStyle/>
          <a:p>
            <a:pPr algn="ctr" eaLnBrk="0" hangingPunct="0"/>
            <a:r>
              <a:rPr lang="zh-CN" altLang="en-US" sz="1800" b="1">
                <a:solidFill>
                  <a:srgbClr val="000099"/>
                </a:solidFill>
                <a:latin typeface="宋体" pitchFamily="2" charset="-122"/>
              </a:rPr>
              <a:t>收集相关证明材料</a:t>
            </a:r>
          </a:p>
        </p:txBody>
      </p:sp>
      <p:sp>
        <p:nvSpPr>
          <p:cNvPr id="73733" name="AutoShape 1"/>
          <p:cNvSpPr>
            <a:spLocks noChangeArrowheads="1"/>
          </p:cNvSpPr>
          <p:nvPr/>
        </p:nvSpPr>
        <p:spPr bwMode="auto">
          <a:xfrm>
            <a:off x="2071688" y="5857875"/>
            <a:ext cx="5214937" cy="593725"/>
          </a:xfrm>
          <a:prstGeom prst="flowChartTerminator">
            <a:avLst/>
          </a:prstGeom>
          <a:solidFill>
            <a:srgbClr val="FFFFFF"/>
          </a:solidFill>
          <a:ln w="9525">
            <a:solidFill>
              <a:srgbClr val="000000"/>
            </a:solidFill>
            <a:miter lim="800000"/>
            <a:headEnd/>
            <a:tailEnd/>
          </a:ln>
        </p:spPr>
        <p:txBody>
          <a:bodyPr tIns="10800"/>
          <a:lstStyle/>
          <a:p>
            <a:pPr algn="ctr" eaLnBrk="0" hangingPunct="0"/>
            <a:r>
              <a:rPr lang="zh-CN" altLang="en-US" sz="1800" b="1">
                <a:solidFill>
                  <a:srgbClr val="000099"/>
                </a:solidFill>
                <a:latin typeface="宋体" pitchFamily="2" charset="-122"/>
              </a:rPr>
              <a:t>自治区政务中心科技厅窗口受理</a:t>
            </a:r>
            <a:endParaRPr lang="zh-CN" altLang="zh-CN" sz="1800" b="1">
              <a:solidFill>
                <a:srgbClr val="000099"/>
              </a:solidFill>
              <a:latin typeface="宋体" pitchFamily="2" charset="-122"/>
            </a:endParaRPr>
          </a:p>
          <a:p>
            <a:pPr algn="ctr" eaLnBrk="0" hangingPunct="0"/>
            <a:endParaRPr lang="zh-CN" altLang="zh-CN" b="1">
              <a:solidFill>
                <a:srgbClr val="000099"/>
              </a:solidFill>
              <a:latin typeface="宋体" pitchFamily="2" charset="-122"/>
            </a:endParaRPr>
          </a:p>
        </p:txBody>
      </p:sp>
      <p:sp>
        <p:nvSpPr>
          <p:cNvPr id="73734" name="Text Box 7"/>
          <p:cNvSpPr txBox="1">
            <a:spLocks noChangeArrowheads="1"/>
          </p:cNvSpPr>
          <p:nvPr/>
        </p:nvSpPr>
        <p:spPr bwMode="auto">
          <a:xfrm>
            <a:off x="2928938" y="2214563"/>
            <a:ext cx="3214687" cy="577850"/>
          </a:xfrm>
          <a:prstGeom prst="rect">
            <a:avLst/>
          </a:prstGeom>
          <a:solidFill>
            <a:srgbClr val="FFFFFF"/>
          </a:solidFill>
          <a:ln w="9525">
            <a:solidFill>
              <a:srgbClr val="000000"/>
            </a:solidFill>
            <a:miter lim="800000"/>
            <a:headEnd/>
            <a:tailEnd/>
          </a:ln>
        </p:spPr>
        <p:txBody>
          <a:bodyPr tIns="82800"/>
          <a:lstStyle/>
          <a:p>
            <a:pPr algn="ctr" eaLnBrk="0" hangingPunct="0"/>
            <a:r>
              <a:rPr lang="zh-CN" altLang="en-US" sz="1800" b="1">
                <a:solidFill>
                  <a:srgbClr val="000099"/>
                </a:solidFill>
                <a:latin typeface="宋体" pitchFamily="2" charset="-122"/>
                <a:cs typeface="Times New Roman" pitchFamily="18" charset="0"/>
              </a:rPr>
              <a:t>确定申报科技计划项目类型</a:t>
            </a:r>
          </a:p>
        </p:txBody>
      </p:sp>
      <p:sp>
        <p:nvSpPr>
          <p:cNvPr id="261132" name="Rectangle 12"/>
          <p:cNvSpPr>
            <a:spLocks noChangeArrowheads="1"/>
          </p:cNvSpPr>
          <p:nvPr/>
        </p:nvSpPr>
        <p:spPr bwMode="auto">
          <a:xfrm>
            <a:off x="0" y="214313"/>
            <a:ext cx="3467100" cy="604837"/>
          </a:xfrm>
          <a:prstGeom prst="rect">
            <a:avLst/>
          </a:prstGeom>
          <a:noFill/>
          <a:ln w="9525">
            <a:noFill/>
            <a:miter lim="800000"/>
          </a:ln>
          <a:effectLst>
            <a:prstShdw prst="shdw17" dist="17961" dir="2700000">
              <a:schemeClr val="accent1">
                <a:gamma/>
                <a:shade val="60000"/>
                <a:invGamma/>
                <a:alpha val="50000"/>
              </a:schemeClr>
            </a:prstShdw>
          </a:effectLst>
        </p:spPr>
        <p:txBody>
          <a:bodyPr wrap="none" anchor="ctr">
            <a:spAutoFit/>
          </a:bodyPr>
          <a:lstStyle/>
          <a:p>
            <a:pPr>
              <a:lnSpc>
                <a:spcPct val="120000"/>
              </a:lnSpc>
              <a:defRPr/>
            </a:pPr>
            <a:r>
              <a:rPr lang="zh-CN" altLang="en-US" b="1" dirty="0">
                <a:solidFill>
                  <a:srgbClr val="000099"/>
                </a:solidFill>
                <a:latin typeface="黑体" pitchFamily="49" charset="-122"/>
                <a:ea typeface="黑体" pitchFamily="49" charset="-122"/>
              </a:rPr>
              <a:t>二、项目申报受理</a:t>
            </a:r>
          </a:p>
        </p:txBody>
      </p:sp>
      <p:sp>
        <p:nvSpPr>
          <p:cNvPr id="261136" name="Rectangle 16"/>
          <p:cNvSpPr>
            <a:spLocks noChangeArrowheads="1"/>
          </p:cNvSpPr>
          <p:nvPr/>
        </p:nvSpPr>
        <p:spPr bwMode="auto">
          <a:xfrm>
            <a:off x="0" y="785813"/>
            <a:ext cx="5286375" cy="984250"/>
          </a:xfrm>
          <a:prstGeom prst="rect">
            <a:avLst/>
          </a:prstGeom>
          <a:noFill/>
          <a:ln w="9525">
            <a:noFill/>
            <a:miter lim="800000"/>
          </a:ln>
          <a:effectLst>
            <a:prstShdw prst="shdw17" dist="17961" dir="2700000">
              <a:schemeClr val="accent1">
                <a:gamma/>
                <a:shade val="60000"/>
                <a:invGamma/>
                <a:alpha val="50000"/>
              </a:schemeClr>
            </a:prstShdw>
          </a:effectLst>
        </p:spPr>
        <p:txBody>
          <a:bodyPr anchor="ctr">
            <a:spAutoFit/>
          </a:bodyPr>
          <a:lstStyle/>
          <a:p>
            <a:pPr algn="ctr" eaLnBrk="0" hangingPunct="0">
              <a:buFont typeface="Arial" panose="020B0604020202020204" pitchFamily="34" charset="0"/>
              <a:buNone/>
              <a:defRPr/>
            </a:pPr>
            <a:r>
              <a:rPr lang="zh-CN" altLang="en-US" sz="2600" b="1" dirty="0">
                <a:solidFill>
                  <a:srgbClr val="000099"/>
                </a:solidFill>
                <a:latin typeface="黑体" panose="02010609060101010101" pitchFamily="49" charset="-122"/>
                <a:ea typeface="黑体" panose="02010609060101010101" pitchFamily="49" charset="-122"/>
              </a:rPr>
              <a:t>（一）科技计划项目申报流程</a:t>
            </a:r>
          </a:p>
          <a:p>
            <a:pPr indent="3238500" eaLnBrk="0" hangingPunct="0">
              <a:defRPr/>
            </a:pPr>
            <a:endParaRPr lang="en-US" altLang="zh-CN" dirty="0">
              <a:solidFill>
                <a:srgbClr val="000099"/>
              </a:solidFill>
              <a:ea typeface="黑体" panose="02010609060101010101" pitchFamily="49" charset="-122"/>
            </a:endParaRPr>
          </a:p>
        </p:txBody>
      </p:sp>
      <p:sp>
        <p:nvSpPr>
          <p:cNvPr id="261137" name="Rectangle 17"/>
          <p:cNvSpPr>
            <a:spLocks noChangeArrowheads="1"/>
          </p:cNvSpPr>
          <p:nvPr/>
        </p:nvSpPr>
        <p:spPr bwMode="auto">
          <a:xfrm>
            <a:off x="0" y="457200"/>
            <a:ext cx="9144000" cy="0"/>
          </a:xfrm>
          <a:prstGeom prst="rect">
            <a:avLst/>
          </a:prstGeom>
          <a:noFill/>
          <a:ln w="9525">
            <a:noFill/>
            <a:miter lim="800000"/>
          </a:ln>
          <a:effectLst>
            <a:prstShdw prst="shdw17" dist="17961" dir="2700000">
              <a:schemeClr val="accent1">
                <a:gamma/>
                <a:shade val="60000"/>
                <a:invGamma/>
                <a:alpha val="50000"/>
              </a:schemeClr>
            </a:prstShdw>
          </a:effectLst>
        </p:spPr>
        <p:txBody>
          <a:bodyPr wrap="none" anchor="ctr">
            <a:spAutoFit/>
          </a:bodyPr>
          <a:lstStyle/>
          <a:p>
            <a:pPr eaLnBrk="0" hangingPunct="0">
              <a:buFont typeface="Arial" panose="020B0604020202020204" pitchFamily="34" charset="0"/>
              <a:buNone/>
              <a:defRPr/>
            </a:pPr>
            <a:r>
              <a:rPr lang="zh-CN" altLang="zh-CN" sz="600">
                <a:ea typeface="黑体" panose="02010609060101010101" pitchFamily="49" charset="-122"/>
              </a:rPr>
              <a:t/>
            </a:r>
            <a:br>
              <a:rPr lang="zh-CN" altLang="zh-CN" sz="600">
                <a:ea typeface="黑体" panose="02010609060101010101" pitchFamily="49" charset="-122"/>
              </a:rPr>
            </a:br>
            <a:endParaRPr lang="zh-CN" altLang="zh-CN">
              <a:ea typeface="黑体" panose="02010609060101010101" pitchFamily="49" charset="-122"/>
            </a:endParaRPr>
          </a:p>
          <a:p>
            <a:pPr eaLnBrk="0" hangingPunct="0">
              <a:defRPr/>
            </a:pPr>
            <a:r>
              <a:rPr lang="en-US" altLang="zh-CN" sz="1000">
                <a:latin typeface="Times New Roman" panose="02020603050405020304" pitchFamily="18" charset="0"/>
                <a:ea typeface="黑体" panose="02010609060101010101" pitchFamily="49" charset="-122"/>
                <a:cs typeface="Times New Roman" panose="02020603050405020304" pitchFamily="18" charset="0"/>
              </a:rPr>
              <a:t>     </a:t>
            </a:r>
            <a:endParaRPr lang="en-US" altLang="zh-CN" sz="600">
              <a:ea typeface="黑体" panose="02010609060101010101" pitchFamily="49" charset="-122"/>
            </a:endParaRPr>
          </a:p>
          <a:p>
            <a:pPr eaLnBrk="0" hangingPunct="0">
              <a:defRPr/>
            </a:pPr>
            <a:endParaRPr lang="en-US" altLang="zh-CN">
              <a:ea typeface="黑体" panose="02010609060101010101" pitchFamily="49" charset="-122"/>
            </a:endParaRPr>
          </a:p>
        </p:txBody>
      </p:sp>
      <p:sp>
        <p:nvSpPr>
          <p:cNvPr id="261139" name="Rectangle 19"/>
          <p:cNvSpPr>
            <a:spLocks noChangeArrowheads="1"/>
          </p:cNvSpPr>
          <p:nvPr/>
        </p:nvSpPr>
        <p:spPr bwMode="auto">
          <a:xfrm>
            <a:off x="0" y="457200"/>
            <a:ext cx="9144000" cy="0"/>
          </a:xfrm>
          <a:prstGeom prst="rect">
            <a:avLst/>
          </a:prstGeom>
          <a:noFill/>
          <a:ln w="9525">
            <a:noFill/>
            <a:miter lim="800000"/>
          </a:ln>
          <a:effectLst>
            <a:prstShdw prst="shdw17" dist="17961" dir="2700000">
              <a:schemeClr val="accent1">
                <a:gamma/>
                <a:shade val="60000"/>
                <a:invGamma/>
                <a:alpha val="50000"/>
              </a:schemeClr>
            </a:prstShdw>
          </a:effectLst>
        </p:spPr>
        <p:txBody>
          <a:bodyPr wrap="none" anchor="ctr">
            <a:spAutoFit/>
          </a:bodyPr>
          <a:lstStyle/>
          <a:p>
            <a:pPr indent="333375" eaLnBrk="0" hangingPunct="0">
              <a:buFont typeface="Arial" panose="020B0604020202020204" pitchFamily="34" charset="0"/>
              <a:buNone/>
              <a:defRPr/>
            </a:pPr>
            <a:r>
              <a:rPr lang="zh-CN" altLang="zh-CN">
                <a:ea typeface="黑体" panose="02010609060101010101" pitchFamily="49" charset="-122"/>
              </a:rPr>
              <a:t/>
            </a:r>
            <a:br>
              <a:rPr lang="zh-CN" altLang="zh-CN">
                <a:ea typeface="黑体" panose="02010609060101010101" pitchFamily="49" charset="-122"/>
              </a:rPr>
            </a:br>
            <a:endParaRPr lang="zh-CN" altLang="zh-CN">
              <a:ea typeface="黑体" panose="02010609060101010101" pitchFamily="49" charset="-122"/>
            </a:endParaRPr>
          </a:p>
          <a:p>
            <a:pPr indent="333375" eaLnBrk="0" hangingPunct="0">
              <a:defRPr/>
            </a:pPr>
            <a:r>
              <a:rPr lang="en-US" altLang="zh-CN" sz="1000">
                <a:latin typeface="Times New Roman" panose="02020603050405020304" pitchFamily="18" charset="0"/>
                <a:ea typeface="黑体" panose="02010609060101010101" pitchFamily="49" charset="-122"/>
                <a:cs typeface="Times New Roman" panose="02020603050405020304" pitchFamily="18" charset="0"/>
              </a:rPr>
              <a:t>  </a:t>
            </a:r>
            <a:r>
              <a:rPr lang="zh-CN" altLang="en-US" sz="1000">
                <a:latin typeface="Times New Roman" panose="02020603050405020304" pitchFamily="18" charset="0"/>
                <a:ea typeface="黑体" panose="02010609060101010101" pitchFamily="49" charset="-122"/>
                <a:cs typeface="Times New Roman" panose="02020603050405020304" pitchFamily="18" charset="0"/>
              </a:rPr>
              <a:t>　　</a:t>
            </a:r>
            <a:endParaRPr lang="zh-CN" altLang="en-US" sz="600">
              <a:ea typeface="黑体" panose="02010609060101010101" pitchFamily="49" charset="-122"/>
            </a:endParaRPr>
          </a:p>
          <a:p>
            <a:pPr indent="333375" eaLnBrk="0" hangingPunct="0">
              <a:defRPr/>
            </a:pPr>
            <a:endParaRPr lang="zh-CN" altLang="en-US">
              <a:ea typeface="黑体" panose="02010609060101010101" pitchFamily="49" charset="-122"/>
            </a:endParaRPr>
          </a:p>
        </p:txBody>
      </p:sp>
      <p:sp>
        <p:nvSpPr>
          <p:cNvPr id="261140" name="Rectangle 20"/>
          <p:cNvSpPr>
            <a:spLocks noChangeArrowheads="1"/>
          </p:cNvSpPr>
          <p:nvPr/>
        </p:nvSpPr>
        <p:spPr bwMode="auto">
          <a:xfrm>
            <a:off x="0" y="457200"/>
            <a:ext cx="9144000" cy="0"/>
          </a:xfrm>
          <a:prstGeom prst="rect">
            <a:avLst/>
          </a:prstGeom>
          <a:noFill/>
          <a:ln w="9525">
            <a:noFill/>
            <a:miter lim="800000"/>
          </a:ln>
          <a:effectLst>
            <a:prstShdw prst="shdw17" dist="17961" dir="2700000">
              <a:schemeClr val="accent1">
                <a:gamma/>
                <a:shade val="60000"/>
                <a:invGamma/>
                <a:alpha val="50000"/>
              </a:schemeClr>
            </a:prstShdw>
          </a:effectLst>
        </p:spPr>
        <p:txBody>
          <a:bodyPr wrap="none" anchor="ctr">
            <a:spAutoFit/>
          </a:bodyPr>
          <a:lstStyle/>
          <a:p>
            <a:pPr indent="933450" eaLnBrk="0" hangingPunct="0">
              <a:buFont typeface="Arial" panose="020B0604020202020204" pitchFamily="34" charset="0"/>
              <a:buNone/>
              <a:defRPr/>
            </a:pPr>
            <a:r>
              <a:rPr lang="zh-CN" altLang="zh-CN">
                <a:ea typeface="黑体" panose="02010609060101010101" pitchFamily="49" charset="-122"/>
              </a:rPr>
              <a:t/>
            </a:r>
            <a:br>
              <a:rPr lang="zh-CN" altLang="zh-CN">
                <a:ea typeface="黑体" panose="02010609060101010101" pitchFamily="49" charset="-122"/>
              </a:rPr>
            </a:br>
            <a:endParaRPr lang="zh-CN" altLang="zh-CN">
              <a:ea typeface="黑体" panose="02010609060101010101" pitchFamily="49" charset="-122"/>
            </a:endParaRPr>
          </a:p>
          <a:p>
            <a:pPr indent="933450" eaLnBrk="0" hangingPunct="0">
              <a:defRPr/>
            </a:pPr>
            <a:r>
              <a:rPr lang="en-US" altLang="zh-CN" sz="1000">
                <a:latin typeface="Times New Roman" panose="02020603050405020304" pitchFamily="18" charset="0"/>
                <a:ea typeface="黑体" panose="02010609060101010101" pitchFamily="49" charset="-122"/>
                <a:cs typeface="Times New Roman" panose="02020603050405020304" pitchFamily="18" charset="0"/>
              </a:rPr>
              <a:t>   </a:t>
            </a:r>
            <a:endParaRPr lang="en-US" altLang="zh-CN" sz="600">
              <a:ea typeface="黑体" panose="02010609060101010101" pitchFamily="49" charset="-122"/>
            </a:endParaRPr>
          </a:p>
          <a:p>
            <a:pPr indent="933450" eaLnBrk="0" hangingPunct="0">
              <a:defRPr/>
            </a:pPr>
            <a:endParaRPr lang="en-US" altLang="zh-CN">
              <a:ea typeface="黑体" panose="02010609060101010101" pitchFamily="49" charset="-122"/>
            </a:endParaRPr>
          </a:p>
        </p:txBody>
      </p:sp>
      <p:sp>
        <p:nvSpPr>
          <p:cNvPr id="261142" name="Rectangle 22"/>
          <p:cNvSpPr>
            <a:spLocks noChangeArrowheads="1"/>
          </p:cNvSpPr>
          <p:nvPr/>
        </p:nvSpPr>
        <p:spPr bwMode="auto">
          <a:xfrm>
            <a:off x="0" y="457200"/>
            <a:ext cx="9144000" cy="0"/>
          </a:xfrm>
          <a:prstGeom prst="rect">
            <a:avLst/>
          </a:prstGeom>
          <a:noFill/>
          <a:ln w="9525">
            <a:noFill/>
            <a:miter lim="800000"/>
          </a:ln>
          <a:effectLst>
            <a:prstShdw prst="shdw17" dist="17961" dir="2700000">
              <a:schemeClr val="accent1">
                <a:gamma/>
                <a:shade val="60000"/>
                <a:invGamma/>
                <a:alpha val="50000"/>
              </a:schemeClr>
            </a:prstShdw>
          </a:effectLst>
        </p:spPr>
        <p:txBody>
          <a:bodyPr wrap="none" anchor="ctr">
            <a:spAutoFit/>
          </a:bodyPr>
          <a:lstStyle/>
          <a:p>
            <a:pPr indent="1000125" eaLnBrk="0" hangingPunct="0">
              <a:buFont typeface="Arial" panose="020B0604020202020204" pitchFamily="34" charset="0"/>
              <a:buNone/>
              <a:defRPr/>
            </a:pPr>
            <a:endParaRPr lang="zh-CN" altLang="zh-CN">
              <a:ea typeface="黑体" panose="02010609060101010101" pitchFamily="49" charset="-122"/>
            </a:endParaRPr>
          </a:p>
        </p:txBody>
      </p:sp>
      <p:sp>
        <p:nvSpPr>
          <p:cNvPr id="73741" name="Rectangle 5"/>
          <p:cNvSpPr>
            <a:spLocks noChangeArrowheads="1"/>
          </p:cNvSpPr>
          <p:nvPr/>
        </p:nvSpPr>
        <p:spPr bwMode="auto">
          <a:xfrm>
            <a:off x="2428875" y="4000500"/>
            <a:ext cx="4572000" cy="638175"/>
          </a:xfrm>
          <a:prstGeom prst="rect">
            <a:avLst/>
          </a:prstGeom>
          <a:solidFill>
            <a:srgbClr val="FFFFFF"/>
          </a:solidFill>
          <a:ln w="9525">
            <a:solidFill>
              <a:srgbClr val="000000"/>
            </a:solidFill>
            <a:miter lim="800000"/>
            <a:headEnd/>
            <a:tailEnd/>
          </a:ln>
        </p:spPr>
        <p:txBody>
          <a:bodyPr/>
          <a:lstStyle/>
          <a:p>
            <a:pPr eaLnBrk="0" hangingPunct="0"/>
            <a:endParaRPr lang="zh-CN" altLang="zh-CN" sz="1000" b="1">
              <a:solidFill>
                <a:srgbClr val="000099"/>
              </a:solidFill>
              <a:latin typeface="宋体" pitchFamily="2" charset="-122"/>
              <a:cs typeface="Times New Roman" pitchFamily="18" charset="0"/>
            </a:endParaRPr>
          </a:p>
          <a:p>
            <a:pPr algn="ctr" eaLnBrk="0" hangingPunct="0"/>
            <a:r>
              <a:rPr lang="zh-CN" altLang="en-US" sz="2000" b="1">
                <a:solidFill>
                  <a:srgbClr val="FF0000"/>
                </a:solidFill>
                <a:latin typeface="宋体" pitchFamily="2" charset="-122"/>
                <a:cs typeface="Times New Roman" pitchFamily="18" charset="0"/>
              </a:rPr>
              <a:t>填写项目申报书及可行性报告</a:t>
            </a:r>
          </a:p>
        </p:txBody>
      </p:sp>
      <p:sp>
        <p:nvSpPr>
          <p:cNvPr id="2" name="下箭头 1"/>
          <p:cNvSpPr/>
          <p:nvPr/>
        </p:nvSpPr>
        <p:spPr>
          <a:xfrm>
            <a:off x="4357688" y="1857375"/>
            <a:ext cx="357187" cy="387350"/>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panose="020B0604020202020204" pitchFamily="34" charset="0"/>
              <a:buNone/>
              <a:defRPr/>
            </a:pPr>
            <a:endParaRPr lang="zh-CN" altLang="en-US" b="1">
              <a:solidFill>
                <a:srgbClr val="000099"/>
              </a:solidFill>
              <a:latin typeface="宋体" panose="02010600030101010101" pitchFamily="2" charset="-122"/>
              <a:ea typeface="宋体" panose="02010600030101010101" pitchFamily="2" charset="-122"/>
            </a:endParaRPr>
          </a:p>
        </p:txBody>
      </p:sp>
      <p:sp>
        <p:nvSpPr>
          <p:cNvPr id="18" name="下箭头 17"/>
          <p:cNvSpPr/>
          <p:nvPr/>
        </p:nvSpPr>
        <p:spPr>
          <a:xfrm>
            <a:off x="4357688" y="2786063"/>
            <a:ext cx="358775" cy="385762"/>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panose="020B0604020202020204" pitchFamily="34" charset="0"/>
              <a:buNone/>
              <a:defRPr/>
            </a:pPr>
            <a:endParaRPr lang="zh-CN" altLang="en-US" b="1">
              <a:solidFill>
                <a:srgbClr val="000099"/>
              </a:solidFill>
              <a:latin typeface="宋体" panose="02010600030101010101" pitchFamily="2" charset="-122"/>
              <a:ea typeface="宋体" panose="02010600030101010101" pitchFamily="2" charset="-122"/>
            </a:endParaRPr>
          </a:p>
        </p:txBody>
      </p:sp>
      <p:sp>
        <p:nvSpPr>
          <p:cNvPr id="19" name="下箭头 18"/>
          <p:cNvSpPr/>
          <p:nvPr/>
        </p:nvSpPr>
        <p:spPr>
          <a:xfrm>
            <a:off x="4357688" y="3643313"/>
            <a:ext cx="358775" cy="387350"/>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panose="020B0604020202020204" pitchFamily="34" charset="0"/>
              <a:buNone/>
              <a:defRPr/>
            </a:pPr>
            <a:endParaRPr lang="zh-CN" altLang="en-US" b="1">
              <a:solidFill>
                <a:srgbClr val="000099"/>
              </a:solidFill>
              <a:latin typeface="宋体" panose="02010600030101010101" pitchFamily="2" charset="-122"/>
              <a:ea typeface="宋体" panose="02010600030101010101" pitchFamily="2" charset="-122"/>
            </a:endParaRPr>
          </a:p>
        </p:txBody>
      </p:sp>
      <p:sp>
        <p:nvSpPr>
          <p:cNvPr id="20" name="下箭头 19"/>
          <p:cNvSpPr/>
          <p:nvPr/>
        </p:nvSpPr>
        <p:spPr>
          <a:xfrm>
            <a:off x="4429125" y="4643438"/>
            <a:ext cx="357188" cy="387350"/>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panose="020B0604020202020204" pitchFamily="34" charset="0"/>
              <a:buNone/>
              <a:defRPr/>
            </a:pPr>
            <a:endParaRPr lang="zh-CN" altLang="en-US" b="1">
              <a:solidFill>
                <a:srgbClr val="000099"/>
              </a:solidFill>
              <a:latin typeface="宋体" panose="02010600030101010101" pitchFamily="2" charset="-122"/>
              <a:ea typeface="宋体" panose="02010600030101010101" pitchFamily="2" charset="-122"/>
            </a:endParaRPr>
          </a:p>
        </p:txBody>
      </p:sp>
      <p:sp>
        <p:nvSpPr>
          <p:cNvPr id="21" name="下箭头 20"/>
          <p:cNvSpPr/>
          <p:nvPr/>
        </p:nvSpPr>
        <p:spPr>
          <a:xfrm>
            <a:off x="4429125" y="5500688"/>
            <a:ext cx="428625" cy="387350"/>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panose="020B0604020202020204" pitchFamily="34" charset="0"/>
              <a:buNone/>
              <a:defRPr/>
            </a:pPr>
            <a:endParaRPr lang="zh-CN" altLang="en-US" b="1">
              <a:solidFill>
                <a:srgbClr val="000099"/>
              </a:solidFill>
              <a:latin typeface="宋体" panose="02010600030101010101" pitchFamily="2" charset="-122"/>
              <a:ea typeface="宋体" panose="02010600030101010101" pitchFamily="2" charset="-122"/>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标题 1565697"/>
          <p:cNvSpPr>
            <a:spLocks noGrp="1" noChangeArrowheads="1"/>
          </p:cNvSpPr>
          <p:nvPr>
            <p:ph type="ctrTitle"/>
          </p:nvPr>
        </p:nvSpPr>
        <p:spPr>
          <a:xfrm>
            <a:off x="357188" y="571500"/>
            <a:ext cx="6819900" cy="739775"/>
          </a:xfrm>
        </p:spPr>
        <p:txBody>
          <a:bodyPr rtlCol="0" anchor="ctr">
            <a:normAutofit fontScale="90000"/>
          </a:bodyPr>
          <a:lstStyle/>
          <a:p>
            <a:pPr algn="l" eaLnBrk="1" fontAlgn="auto" hangingPunct="1">
              <a:spcAft>
                <a:spcPts val="0"/>
              </a:spcAft>
              <a:defRPr/>
            </a:pPr>
            <a:r>
              <a:rPr lang="zh-CN" altLang="en-US" sz="2900" b="1" dirty="0" smtClean="0">
                <a:solidFill>
                  <a:srgbClr val="000099"/>
                </a:solidFill>
                <a:latin typeface="+mn-ea"/>
                <a:ea typeface="+mn-ea"/>
              </a:rPr>
              <a:t>（二）如何申报科技计划项目</a:t>
            </a:r>
            <a:r>
              <a:rPr lang="zh-CN" altLang="en-US" sz="3200" dirty="0" smtClean="0">
                <a:solidFill>
                  <a:srgbClr val="000099"/>
                </a:solidFill>
                <a:latin typeface="+mn-ea"/>
                <a:ea typeface="+mn-ea"/>
              </a:rPr>
              <a:t/>
            </a:r>
            <a:br>
              <a:rPr lang="zh-CN" altLang="en-US" sz="3200" dirty="0" smtClean="0">
                <a:solidFill>
                  <a:srgbClr val="000099"/>
                </a:solidFill>
                <a:latin typeface="+mn-ea"/>
                <a:ea typeface="+mn-ea"/>
              </a:rPr>
            </a:br>
            <a:endParaRPr lang="zh-CN" altLang="en-US" sz="3200" dirty="0" smtClean="0">
              <a:solidFill>
                <a:srgbClr val="000099"/>
              </a:solidFill>
              <a:latin typeface="Garamond" panose="02020404030301010803" pitchFamily="18" charset="0"/>
              <a:ea typeface="宋体" panose="02010600030101010101" pitchFamily="2" charset="-122"/>
            </a:endParaRPr>
          </a:p>
        </p:txBody>
      </p:sp>
      <p:sp>
        <p:nvSpPr>
          <p:cNvPr id="74755" name="灯片编号占位符 2"/>
          <p:cNvSpPr>
            <a:spLocks noGrp="1"/>
          </p:cNvSpPr>
          <p:nvPr>
            <p:ph type="sldNum" sz="quarter" idx="12"/>
          </p:nvPr>
        </p:nvSpPr>
        <p:spPr bwMode="auto">
          <a:xfrm>
            <a:off x="7010400" y="6254750"/>
            <a:ext cx="2133600" cy="476250"/>
          </a:xfrm>
          <a:noFill/>
          <a:ln>
            <a:miter lim="800000"/>
            <a:headEnd/>
            <a:tailEnd/>
          </a:ln>
        </p:spPr>
        <p:txBody>
          <a:bodyPr wrap="square" tIns="45720" bIns="45720" numCol="1" anchorCtr="0" compatLnSpc="1">
            <a:prstTxWarp prst="textNoShape">
              <a:avLst/>
            </a:prstTxWarp>
          </a:bodyPr>
          <a:lstStyle/>
          <a:p>
            <a:fld id="{B4E7DED7-8069-4BF1-9685-1B7064942C3A}" type="slidenum">
              <a:rPr lang="zh-CN" altLang="en-US" smtClean="0">
                <a:solidFill>
                  <a:schemeClr val="bg1"/>
                </a:solidFill>
              </a:rPr>
              <a:pPr/>
              <a:t>56</a:t>
            </a:fld>
            <a:endParaRPr lang="zh-CN" altLang="en-US" smtClean="0">
              <a:solidFill>
                <a:schemeClr val="bg1"/>
              </a:solidFill>
            </a:endParaRPr>
          </a:p>
        </p:txBody>
      </p:sp>
      <p:sp>
        <p:nvSpPr>
          <p:cNvPr id="74756" name="矩形 1565698"/>
          <p:cNvSpPr>
            <a:spLocks noChangeArrowheads="1"/>
          </p:cNvSpPr>
          <p:nvPr/>
        </p:nvSpPr>
        <p:spPr bwMode="auto">
          <a:xfrm>
            <a:off x="214313" y="1428750"/>
            <a:ext cx="8496300" cy="476250"/>
          </a:xfrm>
          <a:prstGeom prst="rect">
            <a:avLst/>
          </a:prstGeom>
          <a:noFill/>
          <a:ln w="9525">
            <a:noFill/>
            <a:miter lim="800000"/>
            <a:headEnd/>
            <a:tailEnd/>
          </a:ln>
        </p:spPr>
        <p:txBody>
          <a:bodyPr>
            <a:spAutoFit/>
          </a:bodyPr>
          <a:lstStyle/>
          <a:p>
            <a:pPr>
              <a:lnSpc>
                <a:spcPct val="120000"/>
              </a:lnSpc>
              <a:buFont typeface="Arial" pitchFamily="34" charset="0"/>
              <a:buNone/>
            </a:pPr>
            <a:r>
              <a:rPr lang="zh-CN" altLang="en-US" sz="2400">
                <a:solidFill>
                  <a:schemeClr val="bg1"/>
                </a:solidFill>
                <a:latin typeface="幼圆" pitchFamily="49" charset="-122"/>
                <a:ea typeface="幼圆" pitchFamily="49" charset="-122"/>
              </a:rPr>
              <a:t>     </a:t>
            </a:r>
          </a:p>
        </p:txBody>
      </p:sp>
      <p:sp>
        <p:nvSpPr>
          <p:cNvPr id="74757" name="矩形 5"/>
          <p:cNvSpPr>
            <a:spLocks noChangeArrowheads="1"/>
          </p:cNvSpPr>
          <p:nvPr/>
        </p:nvSpPr>
        <p:spPr bwMode="auto">
          <a:xfrm>
            <a:off x="642938" y="857250"/>
            <a:ext cx="8143875" cy="5878513"/>
          </a:xfrm>
          <a:prstGeom prst="rect">
            <a:avLst/>
          </a:prstGeom>
          <a:noFill/>
          <a:ln w="9525">
            <a:noFill/>
            <a:miter lim="800000"/>
            <a:headEnd/>
            <a:tailEnd/>
          </a:ln>
        </p:spPr>
        <p:txBody>
          <a:bodyPr>
            <a:spAutoFit/>
          </a:bodyPr>
          <a:lstStyle/>
          <a:p>
            <a:endParaRPr lang="zh-CN" altLang="zh-CN" sz="2800" b="1">
              <a:solidFill>
                <a:srgbClr val="000099"/>
              </a:solidFill>
              <a:latin typeface="宋体" pitchFamily="2" charset="-122"/>
              <a:ea typeface="黑体" pitchFamily="49" charset="-122"/>
            </a:endParaRPr>
          </a:p>
          <a:p>
            <a:r>
              <a:rPr lang="zh-CN" altLang="en-US" sz="2600" b="1">
                <a:solidFill>
                  <a:srgbClr val="000099"/>
                </a:solidFill>
                <a:latin typeface="宋体" pitchFamily="2" charset="-122"/>
                <a:ea typeface="黑体" pitchFamily="49" charset="-122"/>
              </a:rPr>
              <a:t>（</a:t>
            </a:r>
            <a:r>
              <a:rPr lang="zh-CN" altLang="zh-CN" sz="2600" b="1">
                <a:solidFill>
                  <a:srgbClr val="000099"/>
                </a:solidFill>
                <a:latin typeface="宋体" pitchFamily="2" charset="-122"/>
                <a:ea typeface="黑体" pitchFamily="49" charset="-122"/>
              </a:rPr>
              <a:t>1</a:t>
            </a:r>
            <a:r>
              <a:rPr lang="zh-CN" altLang="en-US" sz="2600" b="1">
                <a:solidFill>
                  <a:srgbClr val="000099"/>
                </a:solidFill>
                <a:latin typeface="宋体" pitchFamily="2" charset="-122"/>
                <a:ea typeface="黑体" pitchFamily="49" charset="-122"/>
              </a:rPr>
              <a:t>）重视科技创新，建立较完善的科技创新机制</a:t>
            </a:r>
            <a:endParaRPr lang="zh-CN" altLang="zh-CN" sz="2600" b="1">
              <a:solidFill>
                <a:srgbClr val="000099"/>
              </a:solidFill>
              <a:latin typeface="宋体" pitchFamily="2" charset="-122"/>
              <a:ea typeface="黑体" pitchFamily="49" charset="-122"/>
            </a:endParaRPr>
          </a:p>
          <a:p>
            <a:endParaRPr lang="en-US" altLang="zh-CN" sz="2400" b="1">
              <a:solidFill>
                <a:srgbClr val="000099"/>
              </a:solidFill>
              <a:latin typeface="宋体" pitchFamily="2" charset="-122"/>
            </a:endParaRPr>
          </a:p>
          <a:p>
            <a:r>
              <a:rPr lang="zh-CN" altLang="en-US" sz="2400" b="1">
                <a:solidFill>
                  <a:srgbClr val="000099"/>
                </a:solidFill>
                <a:latin typeface="宋体" pitchFamily="2" charset="-122"/>
              </a:rPr>
              <a:t>　　单位领导要重视科技创新；领导应有创新开拓精神，是科技创新的最高决策者，也资源整合者，创新文化締造者；</a:t>
            </a:r>
            <a:endParaRPr lang="en-US" altLang="zh-CN" sz="2400" b="1">
              <a:solidFill>
                <a:srgbClr val="000099"/>
              </a:solidFill>
              <a:latin typeface="宋体" pitchFamily="2" charset="-122"/>
            </a:endParaRPr>
          </a:p>
          <a:p>
            <a:r>
              <a:rPr lang="zh-CN" altLang="en-US" sz="2400" b="1">
                <a:solidFill>
                  <a:srgbClr val="000099"/>
                </a:solidFill>
                <a:latin typeface="宋体" pitchFamily="2" charset="-122"/>
              </a:rPr>
              <a:t>　　</a:t>
            </a:r>
            <a:endParaRPr lang="en-US" altLang="zh-CN" sz="2400" b="1">
              <a:solidFill>
                <a:srgbClr val="000099"/>
              </a:solidFill>
              <a:latin typeface="宋体" pitchFamily="2" charset="-122"/>
            </a:endParaRPr>
          </a:p>
          <a:p>
            <a:r>
              <a:rPr lang="zh-CN" altLang="en-US" sz="2400" b="1">
                <a:solidFill>
                  <a:srgbClr val="000099"/>
                </a:solidFill>
                <a:latin typeface="宋体" pitchFamily="2" charset="-122"/>
              </a:rPr>
              <a:t>　　有健全的科技创新管理体系，有科技创新管理组织、科技创新人才、科技创新政策、科技发展战略</a:t>
            </a:r>
            <a:r>
              <a:rPr lang="en-US" altLang="zh-CN" sz="2400" b="1">
                <a:solidFill>
                  <a:srgbClr val="000099"/>
                </a:solidFill>
                <a:latin typeface="宋体" pitchFamily="2" charset="-122"/>
              </a:rPr>
              <a:t>(</a:t>
            </a:r>
            <a:r>
              <a:rPr lang="zh-CN" altLang="en-US" sz="2400" b="1">
                <a:solidFill>
                  <a:srgbClr val="000099"/>
                </a:solidFill>
                <a:latin typeface="宋体" pitchFamily="2" charset="-122"/>
              </a:rPr>
              <a:t>计划</a:t>
            </a:r>
            <a:r>
              <a:rPr lang="en-US" altLang="zh-CN" sz="2400" b="1">
                <a:solidFill>
                  <a:srgbClr val="000099"/>
                </a:solidFill>
                <a:latin typeface="宋体" pitchFamily="2" charset="-122"/>
              </a:rPr>
              <a:t>)</a:t>
            </a:r>
            <a:r>
              <a:rPr lang="zh-CN" altLang="en-US" sz="2400" b="1">
                <a:solidFill>
                  <a:srgbClr val="000099"/>
                </a:solidFill>
                <a:latin typeface="宋体" pitchFamily="2" charset="-122"/>
              </a:rPr>
              <a:t>、科技创新投入；</a:t>
            </a:r>
            <a:endParaRPr lang="en-US" altLang="zh-CN" sz="2400" b="1">
              <a:solidFill>
                <a:srgbClr val="000099"/>
              </a:solidFill>
              <a:latin typeface="宋体" pitchFamily="2" charset="-122"/>
            </a:endParaRPr>
          </a:p>
          <a:p>
            <a:r>
              <a:rPr lang="zh-CN" altLang="en-US" sz="2400" b="1">
                <a:solidFill>
                  <a:srgbClr val="000099"/>
                </a:solidFill>
                <a:latin typeface="宋体" pitchFamily="2" charset="-122"/>
              </a:rPr>
              <a:t>　　</a:t>
            </a:r>
            <a:endParaRPr lang="en-US" altLang="zh-CN" sz="2400" b="1">
              <a:solidFill>
                <a:srgbClr val="000099"/>
              </a:solidFill>
              <a:latin typeface="宋体" pitchFamily="2" charset="-122"/>
            </a:endParaRPr>
          </a:p>
          <a:p>
            <a:r>
              <a:rPr lang="zh-CN" altLang="en-US" sz="2400" b="1">
                <a:solidFill>
                  <a:srgbClr val="000099"/>
                </a:solidFill>
                <a:latin typeface="宋体" pitchFamily="2" charset="-122"/>
              </a:rPr>
              <a:t>　　要了解国家、我区、本地及本领域的科技创新发展的现状、方针、政策，特别是科技计划管理改革及管理的基本政策、管理制度等信息。</a:t>
            </a:r>
          </a:p>
          <a:p>
            <a:endParaRPr lang="zh-CN" altLang="en-US" b="1">
              <a:solidFill>
                <a:srgbClr val="000099"/>
              </a:solidFill>
              <a:latin typeface="宋体" pitchFamily="2" charset="-122"/>
            </a:endParaRPr>
          </a:p>
        </p:txBody>
      </p:sp>
    </p:spTree>
    <p:custDataLst>
      <p:tags r:id="rId1"/>
    </p:custDataLst>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矩形 1566722"/>
          <p:cNvSpPr>
            <a:spLocks noChangeArrowheads="1"/>
          </p:cNvSpPr>
          <p:nvPr/>
        </p:nvSpPr>
        <p:spPr bwMode="auto">
          <a:xfrm>
            <a:off x="323850" y="1052513"/>
            <a:ext cx="8424863" cy="3976687"/>
          </a:xfrm>
          <a:prstGeom prst="rect">
            <a:avLst/>
          </a:prstGeom>
          <a:noFill/>
          <a:ln w="9525">
            <a:noFill/>
            <a:miter lim="800000"/>
            <a:headEnd/>
            <a:tailEnd/>
          </a:ln>
        </p:spPr>
        <p:txBody>
          <a:bodyPr>
            <a:spAutoFit/>
          </a:bodyPr>
          <a:lstStyle/>
          <a:p>
            <a:pPr>
              <a:buFont typeface="Arial" pitchFamily="34" charset="0"/>
              <a:buNone/>
            </a:pPr>
            <a:r>
              <a:rPr lang="zh-CN" altLang="en-US" sz="2800">
                <a:solidFill>
                  <a:srgbClr val="000099"/>
                </a:solidFill>
                <a:latin typeface="黑体" pitchFamily="49" charset="-122"/>
                <a:ea typeface="黑体" pitchFamily="49" charset="-122"/>
              </a:rPr>
              <a:t>　（</a:t>
            </a:r>
            <a:r>
              <a:rPr lang="zh-CN" altLang="zh-CN" sz="2800">
                <a:solidFill>
                  <a:srgbClr val="000099"/>
                </a:solidFill>
                <a:latin typeface="黑体" pitchFamily="49" charset="-122"/>
                <a:ea typeface="黑体" pitchFamily="49" charset="-122"/>
              </a:rPr>
              <a:t>2</a:t>
            </a:r>
            <a:r>
              <a:rPr lang="zh-CN" altLang="en-US" sz="2800">
                <a:solidFill>
                  <a:srgbClr val="000099"/>
                </a:solidFill>
                <a:latin typeface="黑体" pitchFamily="49" charset="-122"/>
                <a:ea typeface="黑体" pitchFamily="49" charset="-122"/>
              </a:rPr>
              <a:t>）认真阅读申报指南</a:t>
            </a:r>
          </a:p>
          <a:p>
            <a:pPr>
              <a:buFont typeface="Arial" pitchFamily="34" charset="0"/>
              <a:buNone/>
            </a:pPr>
            <a:endParaRPr lang="zh-CN" altLang="en-US">
              <a:solidFill>
                <a:srgbClr val="000099"/>
              </a:solidFill>
              <a:latin typeface="黑体" pitchFamily="49" charset="-122"/>
              <a:ea typeface="黑体" pitchFamily="49" charset="-122"/>
            </a:endParaRPr>
          </a:p>
          <a:p>
            <a:pPr>
              <a:lnSpc>
                <a:spcPct val="130000"/>
              </a:lnSpc>
              <a:buFont typeface="Arial" pitchFamily="34" charset="0"/>
              <a:buNone/>
            </a:pPr>
            <a:r>
              <a:rPr lang="zh-CN" altLang="en-US" sz="2800">
                <a:solidFill>
                  <a:srgbClr val="000099"/>
                </a:solidFill>
                <a:latin typeface="黑体" pitchFamily="49" charset="-122"/>
                <a:ea typeface="黑体" pitchFamily="49" charset="-122"/>
              </a:rPr>
              <a:t>　　</a:t>
            </a:r>
            <a:r>
              <a:rPr lang="zh-CN" altLang="en-US" sz="2000" b="1">
                <a:solidFill>
                  <a:srgbClr val="000099"/>
                </a:solidFill>
                <a:latin typeface="宋体" pitchFamily="2" charset="-122"/>
              </a:rPr>
              <a:t>科技计划是政府从公共财政中安排专项经费支持科技活动的一项计划，它有明显的政府意志和政策导向。</a:t>
            </a:r>
          </a:p>
          <a:p>
            <a:pPr>
              <a:lnSpc>
                <a:spcPct val="130000"/>
              </a:lnSpc>
              <a:buFont typeface="Arial" pitchFamily="34" charset="0"/>
              <a:buNone/>
            </a:pPr>
            <a:r>
              <a:rPr lang="zh-CN" altLang="en-US" sz="2000" b="1">
                <a:solidFill>
                  <a:srgbClr val="000099"/>
                </a:solidFill>
                <a:latin typeface="宋体" pitchFamily="2" charset="-122"/>
              </a:rPr>
              <a:t>　　年度科技计划支持的范围和重点，都表述在年度申报指南中。</a:t>
            </a:r>
          </a:p>
          <a:p>
            <a:pPr>
              <a:lnSpc>
                <a:spcPct val="130000"/>
              </a:lnSpc>
              <a:buFont typeface="Arial" pitchFamily="34" charset="0"/>
              <a:buNone/>
            </a:pPr>
            <a:r>
              <a:rPr lang="zh-CN" altLang="en-US" sz="2000" b="1">
                <a:solidFill>
                  <a:srgbClr val="000099"/>
                </a:solidFill>
                <a:latin typeface="宋体" pitchFamily="2" charset="-122"/>
              </a:rPr>
              <a:t>　　因此，首先要理解申报指南的内容和要求。</a:t>
            </a:r>
            <a:endParaRPr lang="zh-CN" altLang="zh-CN" sz="2000" b="1">
              <a:solidFill>
                <a:srgbClr val="000099"/>
              </a:solidFill>
              <a:latin typeface="宋体" pitchFamily="2" charset="-122"/>
            </a:endParaRPr>
          </a:p>
          <a:p>
            <a:pPr>
              <a:lnSpc>
                <a:spcPct val="130000"/>
              </a:lnSpc>
              <a:buFont typeface="Arial" pitchFamily="34" charset="0"/>
              <a:buNone/>
            </a:pPr>
            <a:r>
              <a:rPr lang="zh-CN" altLang="en-US" sz="2000" b="1">
                <a:solidFill>
                  <a:srgbClr val="000099"/>
                </a:solidFill>
                <a:latin typeface="宋体" pitchFamily="2" charset="-122"/>
              </a:rPr>
              <a:t>　　要了解</a:t>
            </a:r>
            <a:r>
              <a:rPr lang="zh-CN" altLang="zh-CN" sz="2000" b="1">
                <a:solidFill>
                  <a:srgbClr val="000099"/>
                </a:solidFill>
                <a:latin typeface="宋体" pitchFamily="2" charset="-122"/>
              </a:rPr>
              <a:t>2017</a:t>
            </a:r>
            <a:r>
              <a:rPr lang="zh-CN" altLang="en-US" sz="2000" b="1">
                <a:solidFill>
                  <a:srgbClr val="000099"/>
                </a:solidFill>
                <a:latin typeface="宋体" pitchFamily="2" charset="-122"/>
              </a:rPr>
              <a:t>年科技计划项目支持的范围和重点，大家务必认真学习掌握</a:t>
            </a:r>
            <a:r>
              <a:rPr lang="zh-CN" altLang="zh-CN" sz="2000" b="1">
                <a:solidFill>
                  <a:srgbClr val="000099"/>
                </a:solidFill>
                <a:latin typeface="宋体" pitchFamily="2" charset="-122"/>
              </a:rPr>
              <a:t>2016</a:t>
            </a:r>
            <a:r>
              <a:rPr lang="zh-CN" altLang="en-US" sz="2000" b="1">
                <a:solidFill>
                  <a:srgbClr val="000099"/>
                </a:solidFill>
                <a:latin typeface="宋体" pitchFamily="2" charset="-122"/>
              </a:rPr>
              <a:t>年全区科技创新发展大会彭清华书记陈武主席的讲话及</a:t>
            </a:r>
            <a:r>
              <a:rPr lang="zh-CN" altLang="zh-CN" sz="2000" b="1">
                <a:solidFill>
                  <a:srgbClr val="000099"/>
                </a:solidFill>
                <a:latin typeface="宋体" pitchFamily="2" charset="-122"/>
              </a:rPr>
              <a:t>1+8</a:t>
            </a:r>
            <a:r>
              <a:rPr lang="zh-CN" altLang="en-US" sz="2000" b="1">
                <a:solidFill>
                  <a:srgbClr val="000099"/>
                </a:solidFill>
                <a:latin typeface="宋体" pitchFamily="2" charset="-122"/>
              </a:rPr>
              <a:t>系列文件。</a:t>
            </a:r>
          </a:p>
        </p:txBody>
      </p:sp>
      <p:sp>
        <p:nvSpPr>
          <p:cNvPr id="75779" name="灯片编号占位符 2"/>
          <p:cNvSpPr>
            <a:spLocks noGrp="1"/>
          </p:cNvSpPr>
          <p:nvPr>
            <p:ph type="sldNum" sz="quarter" idx="12"/>
          </p:nvPr>
        </p:nvSpPr>
        <p:spPr bwMode="auto">
          <a:xfrm>
            <a:off x="7010400" y="6254750"/>
            <a:ext cx="2133600" cy="476250"/>
          </a:xfrm>
          <a:noFill/>
          <a:ln>
            <a:miter lim="800000"/>
            <a:headEnd/>
            <a:tailEnd/>
          </a:ln>
        </p:spPr>
        <p:txBody>
          <a:bodyPr wrap="square" tIns="45720" bIns="45720" numCol="1" anchorCtr="0" compatLnSpc="1">
            <a:prstTxWarp prst="textNoShape">
              <a:avLst/>
            </a:prstTxWarp>
          </a:bodyPr>
          <a:lstStyle/>
          <a:p>
            <a:fld id="{9E18AA2D-8A40-4EAE-BB7E-81FF0D9B930E}" type="slidenum">
              <a:rPr lang="zh-CN" altLang="en-US" smtClean="0">
                <a:solidFill>
                  <a:schemeClr val="bg1"/>
                </a:solidFill>
              </a:rPr>
              <a:pPr/>
              <a:t>57</a:t>
            </a:fld>
            <a:endParaRPr lang="zh-CN" altLang="en-US" smtClean="0">
              <a:solidFill>
                <a:schemeClr val="bg1"/>
              </a:solidFill>
            </a:endParaRPr>
          </a:p>
        </p:txBody>
      </p:sp>
    </p:spTree>
    <p:custDataLst>
      <p:tags r:id="rId1"/>
    </p:custDataLst>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矩形 1567746"/>
          <p:cNvSpPr>
            <a:spLocks noChangeArrowheads="1"/>
          </p:cNvSpPr>
          <p:nvPr/>
        </p:nvSpPr>
        <p:spPr bwMode="auto">
          <a:xfrm>
            <a:off x="357188" y="1000125"/>
            <a:ext cx="8143875" cy="4776788"/>
          </a:xfrm>
          <a:prstGeom prst="rect">
            <a:avLst/>
          </a:prstGeom>
          <a:noFill/>
          <a:ln w="9525">
            <a:noFill/>
            <a:miter lim="800000"/>
            <a:headEnd/>
            <a:tailEnd/>
          </a:ln>
        </p:spPr>
        <p:txBody>
          <a:bodyPr>
            <a:spAutoFit/>
          </a:bodyPr>
          <a:lstStyle/>
          <a:p>
            <a:pPr>
              <a:buFont typeface="Arial" pitchFamily="34" charset="0"/>
              <a:buNone/>
            </a:pPr>
            <a:r>
              <a:rPr lang="zh-CN" altLang="en-US" sz="2800">
                <a:solidFill>
                  <a:srgbClr val="000099"/>
                </a:solidFill>
                <a:latin typeface="黑体" pitchFamily="49" charset="-122"/>
                <a:ea typeface="黑体" pitchFamily="49" charset="-122"/>
              </a:rPr>
              <a:t>（</a:t>
            </a:r>
            <a:r>
              <a:rPr lang="zh-CN" altLang="zh-CN" sz="2800">
                <a:solidFill>
                  <a:srgbClr val="000099"/>
                </a:solidFill>
                <a:latin typeface="黑体" pitchFamily="49" charset="-122"/>
                <a:ea typeface="黑体" pitchFamily="49" charset="-122"/>
              </a:rPr>
              <a:t>3</a:t>
            </a:r>
            <a:r>
              <a:rPr lang="zh-CN" altLang="en-US" sz="2800">
                <a:solidFill>
                  <a:srgbClr val="000099"/>
                </a:solidFill>
                <a:latin typeface="黑体" pitchFamily="49" charset="-122"/>
                <a:ea typeface="黑体" pitchFamily="49" charset="-122"/>
              </a:rPr>
              <a:t>）根据自身优势，确定申报项目</a:t>
            </a:r>
          </a:p>
          <a:p>
            <a:pPr>
              <a:buFont typeface="Arial" pitchFamily="34" charset="0"/>
              <a:buNone/>
            </a:pPr>
            <a:endParaRPr lang="zh-CN" altLang="en-US">
              <a:solidFill>
                <a:srgbClr val="000099"/>
              </a:solidFill>
              <a:latin typeface="幼圆" pitchFamily="49" charset="-122"/>
              <a:ea typeface="幼圆" pitchFamily="49" charset="-122"/>
            </a:endParaRPr>
          </a:p>
          <a:p>
            <a:pPr>
              <a:lnSpc>
                <a:spcPct val="130000"/>
              </a:lnSpc>
            </a:pPr>
            <a:r>
              <a:rPr lang="zh-CN" altLang="en-US" sz="2800">
                <a:solidFill>
                  <a:srgbClr val="000099"/>
                </a:solidFill>
                <a:latin typeface="幼圆" pitchFamily="49" charset="-122"/>
                <a:ea typeface="幼圆" pitchFamily="49" charset="-122"/>
              </a:rPr>
              <a:t>　　</a:t>
            </a:r>
            <a:r>
              <a:rPr lang="zh-CN" altLang="en-US" sz="2000" b="1">
                <a:solidFill>
                  <a:srgbClr val="000099"/>
                </a:solidFill>
                <a:latin typeface="宋体" pitchFamily="2" charset="-122"/>
              </a:rPr>
              <a:t>在确定申报项目时，建议考虑以下原则： </a:t>
            </a:r>
            <a:endParaRPr lang="zh-CN" altLang="zh-CN" sz="2000" b="1">
              <a:solidFill>
                <a:srgbClr val="000099"/>
              </a:solidFill>
              <a:latin typeface="宋体" pitchFamily="2" charset="-122"/>
            </a:endParaRPr>
          </a:p>
          <a:p>
            <a:pPr>
              <a:lnSpc>
                <a:spcPct val="130000"/>
              </a:lnSpc>
            </a:pPr>
            <a:r>
              <a:rPr lang="zh-CN" altLang="en-US" sz="2000" b="1">
                <a:solidFill>
                  <a:srgbClr val="000099"/>
                </a:solidFill>
                <a:latin typeface="宋体" pitchFamily="2" charset="-122"/>
              </a:rPr>
              <a:t>　　一是与我区经济社会发展目标结合紧密，符合我区的发展战略和产业的发展方向，对产业技术升级、新兴产业形成和社会可持续发展带动性大，或与国家重大工程建设相配套；</a:t>
            </a:r>
            <a:endParaRPr lang="zh-CN" altLang="zh-CN" sz="2000" b="1">
              <a:solidFill>
                <a:srgbClr val="000099"/>
              </a:solidFill>
              <a:latin typeface="宋体" pitchFamily="2" charset="-122"/>
            </a:endParaRPr>
          </a:p>
          <a:p>
            <a:pPr>
              <a:lnSpc>
                <a:spcPct val="130000"/>
              </a:lnSpc>
            </a:pPr>
            <a:r>
              <a:rPr lang="zh-CN" altLang="en-US" sz="2000" b="1">
                <a:solidFill>
                  <a:srgbClr val="000099"/>
                </a:solidFill>
                <a:latin typeface="宋体" pitchFamily="2" charset="-122"/>
              </a:rPr>
              <a:t>　　二是项目目标集中、具体，技术先进，具有较强的应用和发展前景；</a:t>
            </a:r>
            <a:endParaRPr lang="zh-CN" altLang="zh-CN" sz="2000" b="1">
              <a:solidFill>
                <a:srgbClr val="000099"/>
              </a:solidFill>
              <a:latin typeface="宋体" pitchFamily="2" charset="-122"/>
            </a:endParaRPr>
          </a:p>
          <a:p>
            <a:pPr>
              <a:lnSpc>
                <a:spcPct val="130000"/>
              </a:lnSpc>
            </a:pPr>
            <a:r>
              <a:rPr lang="zh-CN" altLang="en-US" sz="2000" b="1">
                <a:solidFill>
                  <a:srgbClr val="000099"/>
                </a:solidFill>
                <a:latin typeface="宋体" pitchFamily="2" charset="-122"/>
              </a:rPr>
              <a:t>　　三是现有的基础条件较强，三年内经过努力可以完成项目确定的目标。</a:t>
            </a:r>
            <a:endParaRPr lang="zh-CN" altLang="zh-CN" sz="2000" b="1">
              <a:solidFill>
                <a:srgbClr val="000099"/>
              </a:solidFill>
              <a:latin typeface="宋体" pitchFamily="2" charset="-122"/>
            </a:endParaRPr>
          </a:p>
          <a:p>
            <a:pPr>
              <a:lnSpc>
                <a:spcPct val="130000"/>
              </a:lnSpc>
            </a:pPr>
            <a:r>
              <a:rPr lang="zh-CN" altLang="en-US" sz="2000" b="1">
                <a:solidFill>
                  <a:srgbClr val="000099"/>
                </a:solidFill>
                <a:latin typeface="宋体" pitchFamily="2" charset="-122"/>
              </a:rPr>
              <a:t>　　另外，注意查阅近</a:t>
            </a:r>
            <a:r>
              <a:rPr lang="zh-CN" altLang="zh-CN" sz="2000" b="1">
                <a:solidFill>
                  <a:srgbClr val="000099"/>
                </a:solidFill>
                <a:latin typeface="宋体" pitchFamily="2" charset="-122"/>
              </a:rPr>
              <a:t>5</a:t>
            </a:r>
            <a:r>
              <a:rPr lang="zh-CN" altLang="en-US" sz="2000" b="1">
                <a:solidFill>
                  <a:srgbClr val="000099"/>
                </a:solidFill>
                <a:latin typeface="宋体" pitchFamily="2" charset="-122"/>
              </a:rPr>
              <a:t>年已获资助的项目，避免与已获资助的项目“撞车”。</a:t>
            </a:r>
          </a:p>
        </p:txBody>
      </p:sp>
      <p:sp>
        <p:nvSpPr>
          <p:cNvPr id="76803" name="灯片编号占位符 2"/>
          <p:cNvSpPr>
            <a:spLocks noGrp="1"/>
          </p:cNvSpPr>
          <p:nvPr>
            <p:ph type="sldNum" sz="quarter" idx="12"/>
          </p:nvPr>
        </p:nvSpPr>
        <p:spPr bwMode="auto">
          <a:xfrm>
            <a:off x="7010400" y="6254750"/>
            <a:ext cx="2133600" cy="476250"/>
          </a:xfrm>
          <a:noFill/>
          <a:ln>
            <a:miter lim="800000"/>
            <a:headEnd/>
            <a:tailEnd/>
          </a:ln>
        </p:spPr>
        <p:txBody>
          <a:bodyPr wrap="square" tIns="45720" bIns="45720" numCol="1" anchorCtr="0" compatLnSpc="1">
            <a:prstTxWarp prst="textNoShape">
              <a:avLst/>
            </a:prstTxWarp>
          </a:bodyPr>
          <a:lstStyle/>
          <a:p>
            <a:fld id="{6F32D380-A968-4974-9A01-87D6D3CE37CC}" type="slidenum">
              <a:rPr lang="zh-CN" altLang="en-US" smtClean="0">
                <a:solidFill>
                  <a:schemeClr val="bg1"/>
                </a:solidFill>
              </a:rPr>
              <a:pPr/>
              <a:t>58</a:t>
            </a:fld>
            <a:endParaRPr lang="zh-CN" altLang="en-US" smtClean="0">
              <a:solidFill>
                <a:schemeClr val="bg1"/>
              </a:solidFill>
            </a:endParaRPr>
          </a:p>
        </p:txBody>
      </p:sp>
    </p:spTree>
    <p:custDataLst>
      <p:tags r:id="rId1"/>
    </p:custDataLst>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标题 1"/>
          <p:cNvSpPr>
            <a:spLocks noGrp="1"/>
          </p:cNvSpPr>
          <p:nvPr>
            <p:ph type="title"/>
          </p:nvPr>
        </p:nvSpPr>
        <p:spPr/>
        <p:txBody>
          <a:bodyPr/>
          <a:lstStyle/>
          <a:p>
            <a:pPr eaLnBrk="1" hangingPunct="1">
              <a:defRPr/>
            </a:pPr>
            <a:r>
              <a:rPr lang="zh-CN" altLang="en-US" sz="2800" b="1" dirty="0" smtClean="0">
                <a:solidFill>
                  <a:srgbClr val="000099"/>
                </a:solidFill>
                <a:latin typeface="+mj-ea"/>
              </a:rPr>
              <a:t>★  一般不支持的项目类型</a:t>
            </a:r>
          </a:p>
        </p:txBody>
      </p:sp>
      <p:sp>
        <p:nvSpPr>
          <p:cNvPr id="77827" name="内容占位符 2"/>
          <p:cNvSpPr>
            <a:spLocks noGrp="1"/>
          </p:cNvSpPr>
          <p:nvPr>
            <p:ph idx="1"/>
          </p:nvPr>
        </p:nvSpPr>
        <p:spPr/>
        <p:txBody>
          <a:bodyPr/>
          <a:lstStyle/>
          <a:p>
            <a:pPr eaLnBrk="1" hangingPunct="1"/>
            <a:endParaRPr lang="en-US" altLang="zh-CN" sz="2400" b="1" smtClean="0">
              <a:solidFill>
                <a:srgbClr val="000099"/>
              </a:solidFill>
              <a:latin typeface="宋体" pitchFamily="2" charset="-122"/>
              <a:ea typeface="宋体" pitchFamily="2" charset="-122"/>
            </a:endParaRPr>
          </a:p>
          <a:p>
            <a:pPr eaLnBrk="1" hangingPunct="1"/>
            <a:r>
              <a:rPr lang="en-US" altLang="zh-CN" sz="2400" b="1" smtClean="0">
                <a:solidFill>
                  <a:srgbClr val="000099"/>
                </a:solidFill>
                <a:latin typeface="宋体" pitchFamily="2" charset="-122"/>
                <a:ea typeface="宋体" pitchFamily="2" charset="-122"/>
              </a:rPr>
              <a:t>--</a:t>
            </a:r>
            <a:r>
              <a:rPr lang="zh-CN" altLang="en-US" sz="2400" b="1" smtClean="0">
                <a:solidFill>
                  <a:srgbClr val="000099"/>
                </a:solidFill>
                <a:latin typeface="宋体" pitchFamily="2" charset="-122"/>
                <a:ea typeface="宋体" pitchFamily="2" charset="-122"/>
              </a:rPr>
              <a:t>不符合国家和我区产业发展政策的项目；</a:t>
            </a:r>
            <a:endParaRPr lang="en-US" altLang="zh-CN" sz="2400" b="1" smtClean="0">
              <a:solidFill>
                <a:srgbClr val="000099"/>
              </a:solidFill>
              <a:latin typeface="宋体" pitchFamily="2" charset="-122"/>
              <a:ea typeface="宋体" pitchFamily="2" charset="-122"/>
            </a:endParaRPr>
          </a:p>
          <a:p>
            <a:pPr eaLnBrk="1" hangingPunct="1"/>
            <a:r>
              <a:rPr lang="en-US" altLang="zh-CN" sz="2400" b="1" smtClean="0">
                <a:solidFill>
                  <a:srgbClr val="000099"/>
                </a:solidFill>
                <a:latin typeface="宋体" pitchFamily="2" charset="-122"/>
                <a:ea typeface="宋体" pitchFamily="2" charset="-122"/>
              </a:rPr>
              <a:t>--</a:t>
            </a:r>
            <a:r>
              <a:rPr lang="zh-CN" altLang="en-US" sz="2400" b="1" smtClean="0">
                <a:solidFill>
                  <a:srgbClr val="000099"/>
                </a:solidFill>
                <a:latin typeface="宋体" pitchFamily="2" charset="-122"/>
                <a:ea typeface="宋体" pitchFamily="2" charset="-122"/>
              </a:rPr>
              <a:t>低水平重复项目，一般加工或单纯基础建设项目；</a:t>
            </a:r>
            <a:endParaRPr lang="en-US" altLang="zh-CN" sz="2400" b="1" smtClean="0">
              <a:solidFill>
                <a:srgbClr val="000099"/>
              </a:solidFill>
              <a:latin typeface="宋体" pitchFamily="2" charset="-122"/>
              <a:ea typeface="宋体" pitchFamily="2" charset="-122"/>
            </a:endParaRPr>
          </a:p>
          <a:p>
            <a:pPr eaLnBrk="1" hangingPunct="1"/>
            <a:r>
              <a:rPr lang="en-US" altLang="zh-CN" sz="2400" b="1" smtClean="0">
                <a:solidFill>
                  <a:srgbClr val="000099"/>
                </a:solidFill>
                <a:latin typeface="宋体" pitchFamily="2" charset="-122"/>
                <a:ea typeface="宋体" pitchFamily="2" charset="-122"/>
              </a:rPr>
              <a:t>--</a:t>
            </a:r>
            <a:r>
              <a:rPr lang="zh-CN" altLang="en-US" sz="2400" b="1" smtClean="0">
                <a:solidFill>
                  <a:srgbClr val="000099"/>
                </a:solidFill>
                <a:latin typeface="宋体" pitchFamily="2" charset="-122"/>
                <a:ea typeface="宋体" pitchFamily="2" charset="-122"/>
              </a:rPr>
              <a:t>实施周期过长或投资规模与申报单位不匹配的项目；</a:t>
            </a:r>
            <a:endParaRPr lang="en-US" altLang="zh-CN" sz="2400" b="1" smtClean="0">
              <a:solidFill>
                <a:srgbClr val="000099"/>
              </a:solidFill>
              <a:latin typeface="宋体" pitchFamily="2" charset="-122"/>
              <a:ea typeface="宋体" pitchFamily="2" charset="-122"/>
            </a:endParaRPr>
          </a:p>
          <a:p>
            <a:pPr eaLnBrk="1" hangingPunct="1"/>
            <a:r>
              <a:rPr lang="en-US" altLang="zh-CN" sz="2400" b="1" smtClean="0">
                <a:solidFill>
                  <a:srgbClr val="000099"/>
                </a:solidFill>
                <a:latin typeface="宋体" pitchFamily="2" charset="-122"/>
                <a:ea typeface="宋体" pitchFamily="2" charset="-122"/>
              </a:rPr>
              <a:t>--</a:t>
            </a:r>
            <a:r>
              <a:rPr lang="zh-CN" altLang="en-US" sz="2400" b="1" smtClean="0">
                <a:solidFill>
                  <a:srgbClr val="000099"/>
                </a:solidFill>
                <a:latin typeface="宋体" pitchFamily="2" charset="-122"/>
                <a:ea typeface="宋体" pitchFamily="2" charset="-122"/>
              </a:rPr>
              <a:t>对社会或生态环境有不良影响的项目；</a:t>
            </a:r>
            <a:endParaRPr lang="en-US" altLang="zh-CN" sz="2400" b="1" smtClean="0">
              <a:solidFill>
                <a:srgbClr val="000099"/>
              </a:solidFill>
              <a:latin typeface="宋体" pitchFamily="2" charset="-122"/>
              <a:ea typeface="宋体" pitchFamily="2" charset="-122"/>
            </a:endParaRPr>
          </a:p>
          <a:p>
            <a:pPr eaLnBrk="1" hangingPunct="1"/>
            <a:r>
              <a:rPr lang="en-US" altLang="zh-CN" sz="2400" b="1" smtClean="0">
                <a:solidFill>
                  <a:srgbClr val="000099"/>
                </a:solidFill>
                <a:latin typeface="宋体" pitchFamily="2" charset="-122"/>
                <a:ea typeface="宋体" pitchFamily="2" charset="-122"/>
              </a:rPr>
              <a:t>--</a:t>
            </a:r>
            <a:r>
              <a:rPr lang="zh-CN" altLang="en-US" sz="2400" b="1" smtClean="0">
                <a:solidFill>
                  <a:srgbClr val="000099"/>
                </a:solidFill>
                <a:latin typeface="宋体" pitchFamily="2" charset="-122"/>
                <a:ea typeface="宋体" pitchFamily="2" charset="-122"/>
              </a:rPr>
              <a:t>知识产权不清晰或有权属纠纷的项目；</a:t>
            </a:r>
            <a:endParaRPr lang="en-US" altLang="zh-CN" sz="2400" b="1" smtClean="0">
              <a:solidFill>
                <a:srgbClr val="000099"/>
              </a:solidFill>
              <a:latin typeface="宋体" pitchFamily="2" charset="-122"/>
              <a:ea typeface="宋体" pitchFamily="2" charset="-122"/>
            </a:endParaRPr>
          </a:p>
          <a:p>
            <a:pPr eaLnBrk="1" hangingPunct="1"/>
            <a:r>
              <a:rPr lang="en-US" altLang="zh-CN" sz="2400" b="1" smtClean="0">
                <a:solidFill>
                  <a:srgbClr val="000099"/>
                </a:solidFill>
                <a:latin typeface="宋体" pitchFamily="2" charset="-122"/>
                <a:ea typeface="宋体" pitchFamily="2" charset="-122"/>
              </a:rPr>
              <a:t>--《</a:t>
            </a:r>
            <a:r>
              <a:rPr lang="zh-CN" altLang="en-US" sz="2400" b="1" smtClean="0">
                <a:solidFill>
                  <a:srgbClr val="000099"/>
                </a:solidFill>
                <a:latin typeface="宋体" pitchFamily="2" charset="-122"/>
                <a:ea typeface="宋体" pitchFamily="2" charset="-122"/>
              </a:rPr>
              <a:t>项目指南</a:t>
            </a:r>
            <a:r>
              <a:rPr lang="en-US" altLang="zh-CN" sz="2400" b="1" smtClean="0">
                <a:solidFill>
                  <a:srgbClr val="000099"/>
                </a:solidFill>
                <a:latin typeface="宋体" pitchFamily="2" charset="-122"/>
                <a:ea typeface="宋体" pitchFamily="2" charset="-122"/>
              </a:rPr>
              <a:t>》</a:t>
            </a:r>
            <a:r>
              <a:rPr lang="zh-CN" altLang="en-US" sz="2400" b="1" smtClean="0">
                <a:solidFill>
                  <a:srgbClr val="000099"/>
                </a:solidFill>
                <a:latin typeface="宋体" pitchFamily="2" charset="-122"/>
                <a:ea typeface="宋体" pitchFamily="2" charset="-122"/>
              </a:rPr>
              <a:t>中没有列入的领域。</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矩形 1"/>
          <p:cNvSpPr>
            <a:spLocks noChangeArrowheads="1"/>
          </p:cNvSpPr>
          <p:nvPr/>
        </p:nvSpPr>
        <p:spPr bwMode="auto">
          <a:xfrm>
            <a:off x="684213" y="1341438"/>
            <a:ext cx="7848600" cy="2976562"/>
          </a:xfrm>
          <a:prstGeom prst="rect">
            <a:avLst/>
          </a:prstGeom>
          <a:noFill/>
          <a:ln w="9525">
            <a:noFill/>
            <a:miter lim="800000"/>
          </a:ln>
        </p:spPr>
        <p:txBody>
          <a:bodyPr>
            <a:spAutoFit/>
          </a:bodyPr>
          <a:lstStyle/>
          <a:p>
            <a:pPr algn="ctr">
              <a:lnSpc>
                <a:spcPts val="4500"/>
              </a:lnSpc>
              <a:defRPr/>
            </a:pPr>
            <a:r>
              <a:rPr lang="zh-CN" altLang="en-US" b="1" dirty="0">
                <a:solidFill>
                  <a:srgbClr val="000099"/>
                </a:solidFill>
                <a:latin typeface="+mn-ea"/>
                <a:ea typeface="+mn-ea"/>
              </a:rPr>
              <a:t>国务院印发关于深化中央财政科技计划（专项、基金等）管理改革方案的通知</a:t>
            </a:r>
          </a:p>
          <a:p>
            <a:pPr algn="ctr">
              <a:lnSpc>
                <a:spcPts val="4500"/>
              </a:lnSpc>
              <a:defRPr/>
            </a:pPr>
            <a:endParaRPr lang="zh-CN" altLang="en-US" b="1" dirty="0">
              <a:solidFill>
                <a:srgbClr val="000099"/>
              </a:solidFill>
              <a:latin typeface="+mn-ea"/>
              <a:ea typeface="+mn-ea"/>
            </a:endParaRPr>
          </a:p>
          <a:p>
            <a:pPr algn="ctr">
              <a:lnSpc>
                <a:spcPts val="4500"/>
              </a:lnSpc>
              <a:defRPr/>
            </a:pPr>
            <a:r>
              <a:rPr lang="en-US" altLang="zh-CN" b="1" dirty="0">
                <a:solidFill>
                  <a:srgbClr val="000099"/>
                </a:solidFill>
                <a:latin typeface="+mn-ea"/>
                <a:ea typeface="+mn-ea"/>
              </a:rPr>
              <a:t>(</a:t>
            </a:r>
            <a:r>
              <a:rPr lang="zh-CN" altLang="en-US" b="1" dirty="0">
                <a:solidFill>
                  <a:srgbClr val="000099"/>
                </a:solidFill>
                <a:latin typeface="+mn-ea"/>
                <a:ea typeface="+mn-ea"/>
              </a:rPr>
              <a:t>国发</a:t>
            </a:r>
            <a:r>
              <a:rPr lang="en-US" altLang="zh-CN" b="1" dirty="0">
                <a:solidFill>
                  <a:srgbClr val="000099"/>
                </a:solidFill>
                <a:latin typeface="+mn-ea"/>
                <a:ea typeface="+mn-ea"/>
              </a:rPr>
              <a:t>〔2014〕64</a:t>
            </a:r>
            <a:r>
              <a:rPr lang="zh-CN" altLang="en-US" b="1" dirty="0">
                <a:solidFill>
                  <a:srgbClr val="000099"/>
                </a:solidFill>
                <a:latin typeface="+mn-ea"/>
                <a:ea typeface="+mn-ea"/>
              </a:rPr>
              <a:t>号文件</a:t>
            </a:r>
            <a:r>
              <a:rPr lang="en-US" altLang="zh-CN" b="1" dirty="0">
                <a:solidFill>
                  <a:srgbClr val="000099"/>
                </a:solidFill>
                <a:latin typeface="+mn-ea"/>
                <a:ea typeface="+mn-ea"/>
              </a:rPr>
              <a:t>)</a:t>
            </a:r>
          </a:p>
          <a:p>
            <a:pPr algn="ctr">
              <a:lnSpc>
                <a:spcPts val="4500"/>
              </a:lnSpc>
              <a:defRPr/>
            </a:pPr>
            <a:endParaRPr lang="en-US" altLang="zh-CN" b="1" dirty="0">
              <a:solidFill>
                <a:srgbClr val="000099"/>
              </a:solidFill>
              <a:latin typeface="+mn-ea"/>
              <a:ea typeface="+mn-ea"/>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矩形 1568770"/>
          <p:cNvSpPr>
            <a:spLocks noChangeArrowheads="1"/>
          </p:cNvSpPr>
          <p:nvPr/>
        </p:nvSpPr>
        <p:spPr bwMode="auto">
          <a:xfrm>
            <a:off x="323850" y="981075"/>
            <a:ext cx="8424863" cy="3292475"/>
          </a:xfrm>
          <a:prstGeom prst="rect">
            <a:avLst/>
          </a:prstGeom>
          <a:noFill/>
          <a:ln w="9525">
            <a:noFill/>
            <a:miter lim="800000"/>
            <a:headEnd/>
            <a:tailEnd/>
          </a:ln>
        </p:spPr>
        <p:txBody>
          <a:bodyPr>
            <a:spAutoFit/>
          </a:bodyPr>
          <a:lstStyle/>
          <a:p>
            <a:pPr>
              <a:buFont typeface="Arial" pitchFamily="34" charset="0"/>
              <a:buNone/>
            </a:pPr>
            <a:r>
              <a:rPr lang="zh-CN" altLang="en-US" sz="2800">
                <a:solidFill>
                  <a:srgbClr val="000099"/>
                </a:solidFill>
                <a:latin typeface="黑体" pitchFamily="49" charset="-122"/>
                <a:ea typeface="黑体" pitchFamily="49" charset="-122"/>
              </a:rPr>
              <a:t>（</a:t>
            </a:r>
            <a:r>
              <a:rPr lang="zh-CN" altLang="zh-CN" sz="2800">
                <a:solidFill>
                  <a:srgbClr val="000099"/>
                </a:solidFill>
                <a:latin typeface="黑体" pitchFamily="49" charset="-122"/>
                <a:ea typeface="黑体" pitchFamily="49" charset="-122"/>
              </a:rPr>
              <a:t>4</a:t>
            </a:r>
            <a:r>
              <a:rPr lang="zh-CN" altLang="en-US" sz="2800">
                <a:solidFill>
                  <a:srgbClr val="000099"/>
                </a:solidFill>
                <a:latin typeface="黑体" pitchFamily="49" charset="-122"/>
                <a:ea typeface="黑体" pitchFamily="49" charset="-122"/>
              </a:rPr>
              <a:t>）整合资源策划构造申报课题</a:t>
            </a:r>
          </a:p>
          <a:p>
            <a:pPr>
              <a:buFont typeface="Arial" pitchFamily="34" charset="0"/>
              <a:buNone/>
            </a:pPr>
            <a:endParaRPr lang="zh-CN" altLang="en-US">
              <a:solidFill>
                <a:srgbClr val="000099"/>
              </a:solidFill>
              <a:latin typeface="幼圆" pitchFamily="49" charset="-122"/>
              <a:ea typeface="幼圆" pitchFamily="49" charset="-122"/>
            </a:endParaRPr>
          </a:p>
          <a:p>
            <a:pPr>
              <a:buFont typeface="Arial" pitchFamily="34" charset="0"/>
              <a:buNone/>
            </a:pPr>
            <a:r>
              <a:rPr lang="zh-CN" altLang="en-US" sz="2800">
                <a:solidFill>
                  <a:srgbClr val="000099"/>
                </a:solidFill>
                <a:latin typeface="幼圆" pitchFamily="49" charset="-122"/>
                <a:ea typeface="幼圆" pitchFamily="49" charset="-122"/>
              </a:rPr>
              <a:t>　　</a:t>
            </a:r>
            <a:r>
              <a:rPr lang="zh-CN" altLang="en-US" sz="2400" b="1">
                <a:solidFill>
                  <a:srgbClr val="000099"/>
                </a:solidFill>
                <a:latin typeface="宋体" pitchFamily="2" charset="-122"/>
              </a:rPr>
              <a:t>在编制申报书时，除了充分考虑自身的条件外，一定要把眼光放大放远，在更大范围更广领域整合资源（包括单位内部科室，外单位，外县、外市、外省，甚至国外境外的资源），同时提出可行的整合机制和方式。这样，编制出来的课题更有优势，更有利于课题实施后取得较大影响的效果。</a:t>
            </a:r>
          </a:p>
          <a:p>
            <a:pPr>
              <a:buFont typeface="Arial" pitchFamily="34" charset="0"/>
              <a:buNone/>
            </a:pPr>
            <a:r>
              <a:rPr lang="zh-CN" altLang="en-US" sz="2400">
                <a:solidFill>
                  <a:srgbClr val="000099"/>
                </a:solidFill>
                <a:latin typeface="黑体" pitchFamily="49" charset="-122"/>
                <a:ea typeface="黑体" pitchFamily="49" charset="-122"/>
              </a:rPr>
              <a:t>　　</a:t>
            </a:r>
          </a:p>
        </p:txBody>
      </p:sp>
      <p:sp>
        <p:nvSpPr>
          <p:cNvPr id="78851" name="灯片编号占位符 2"/>
          <p:cNvSpPr>
            <a:spLocks noGrp="1"/>
          </p:cNvSpPr>
          <p:nvPr>
            <p:ph type="sldNum" sz="quarter" idx="12"/>
          </p:nvPr>
        </p:nvSpPr>
        <p:spPr bwMode="auto">
          <a:xfrm>
            <a:off x="7010400" y="6254750"/>
            <a:ext cx="2133600" cy="476250"/>
          </a:xfrm>
          <a:noFill/>
          <a:ln>
            <a:miter lim="800000"/>
            <a:headEnd/>
            <a:tailEnd/>
          </a:ln>
        </p:spPr>
        <p:txBody>
          <a:bodyPr wrap="square" tIns="45720" bIns="45720" numCol="1" anchorCtr="0" compatLnSpc="1">
            <a:prstTxWarp prst="textNoShape">
              <a:avLst/>
            </a:prstTxWarp>
          </a:bodyPr>
          <a:lstStyle/>
          <a:p>
            <a:fld id="{404A656F-F93C-42FD-B3B6-6D26F0E10EA1}" type="slidenum">
              <a:rPr lang="zh-CN" altLang="en-US" smtClean="0">
                <a:solidFill>
                  <a:schemeClr val="bg1"/>
                </a:solidFill>
              </a:rPr>
              <a:pPr/>
              <a:t>60</a:t>
            </a:fld>
            <a:endParaRPr lang="zh-CN" altLang="en-US" smtClean="0">
              <a:solidFill>
                <a:schemeClr val="bg1"/>
              </a:solidFill>
            </a:endParaRPr>
          </a:p>
        </p:txBody>
      </p:sp>
    </p:spTree>
    <p:custDataLst>
      <p:tags r:id="rId1"/>
    </p:custDataLst>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矩形 1572866"/>
          <p:cNvSpPr>
            <a:spLocks noChangeArrowheads="1"/>
          </p:cNvSpPr>
          <p:nvPr/>
        </p:nvSpPr>
        <p:spPr bwMode="auto">
          <a:xfrm>
            <a:off x="323850" y="981075"/>
            <a:ext cx="8424863" cy="2554288"/>
          </a:xfrm>
          <a:prstGeom prst="rect">
            <a:avLst/>
          </a:prstGeom>
          <a:noFill/>
          <a:ln w="9525">
            <a:noFill/>
            <a:miter lim="800000"/>
            <a:headEnd/>
            <a:tailEnd/>
          </a:ln>
        </p:spPr>
        <p:txBody>
          <a:bodyPr>
            <a:spAutoFit/>
          </a:bodyPr>
          <a:lstStyle/>
          <a:p>
            <a:pPr>
              <a:buFont typeface="Arial" pitchFamily="34" charset="0"/>
              <a:buNone/>
            </a:pPr>
            <a:r>
              <a:rPr lang="zh-CN" altLang="en-US" sz="2800">
                <a:solidFill>
                  <a:srgbClr val="000099"/>
                </a:solidFill>
                <a:latin typeface="黑体" pitchFamily="49" charset="-122"/>
                <a:ea typeface="黑体" pitchFamily="49" charset="-122"/>
              </a:rPr>
              <a:t>（三）如何撰写申报书</a:t>
            </a:r>
          </a:p>
          <a:p>
            <a:pPr>
              <a:buFont typeface="Arial" pitchFamily="34" charset="0"/>
              <a:buNone/>
            </a:pPr>
            <a:endParaRPr lang="zh-CN" altLang="en-US">
              <a:solidFill>
                <a:srgbClr val="000099"/>
              </a:solidFill>
              <a:latin typeface="幼圆" pitchFamily="49" charset="-122"/>
              <a:ea typeface="幼圆" pitchFamily="49" charset="-122"/>
            </a:endParaRPr>
          </a:p>
          <a:p>
            <a:r>
              <a:rPr lang="zh-CN" altLang="en-US" sz="2800">
                <a:solidFill>
                  <a:srgbClr val="000099"/>
                </a:solidFill>
                <a:latin typeface="幼圆" pitchFamily="49" charset="-122"/>
                <a:ea typeface="幼圆" pitchFamily="49" charset="-122"/>
              </a:rPr>
              <a:t>　　</a:t>
            </a:r>
            <a:r>
              <a:rPr lang="zh-CN" altLang="en-US" sz="2400" b="1">
                <a:solidFill>
                  <a:srgbClr val="000099"/>
                </a:solidFill>
                <a:latin typeface="宋体" pitchFamily="2" charset="-122"/>
              </a:rPr>
              <a:t>项目申报书（含可行性报告，下同）是项目申报的基础材料，是评估评审和立项的主要依据，申请书的质量是立项获支助的关键。</a:t>
            </a:r>
          </a:p>
          <a:p>
            <a:pPr>
              <a:buFont typeface="Arial" pitchFamily="34" charset="0"/>
              <a:buNone/>
            </a:pPr>
            <a:r>
              <a:rPr lang="zh-CN" altLang="en-US" sz="2400">
                <a:solidFill>
                  <a:srgbClr val="000099"/>
                </a:solidFill>
                <a:latin typeface="黑体" pitchFamily="49" charset="-122"/>
                <a:ea typeface="黑体" pitchFamily="49" charset="-122"/>
              </a:rPr>
              <a:t>　　</a:t>
            </a:r>
            <a:endParaRPr lang="zh-CN" altLang="en-US" sz="2800">
              <a:solidFill>
                <a:srgbClr val="000099"/>
              </a:solidFill>
              <a:latin typeface="幼圆" pitchFamily="49" charset="-122"/>
              <a:ea typeface="幼圆" pitchFamily="49" charset="-122"/>
            </a:endParaRPr>
          </a:p>
        </p:txBody>
      </p:sp>
      <p:sp>
        <p:nvSpPr>
          <p:cNvPr id="79875" name="灯片编号占位符 2"/>
          <p:cNvSpPr>
            <a:spLocks noGrp="1"/>
          </p:cNvSpPr>
          <p:nvPr>
            <p:ph type="sldNum" sz="quarter" idx="12"/>
          </p:nvPr>
        </p:nvSpPr>
        <p:spPr bwMode="auto">
          <a:xfrm>
            <a:off x="7010400" y="6254750"/>
            <a:ext cx="2133600" cy="476250"/>
          </a:xfrm>
          <a:noFill/>
          <a:ln>
            <a:miter lim="800000"/>
            <a:headEnd/>
            <a:tailEnd/>
          </a:ln>
        </p:spPr>
        <p:txBody>
          <a:bodyPr wrap="square" tIns="45720" bIns="45720" numCol="1" anchorCtr="0" compatLnSpc="1">
            <a:prstTxWarp prst="textNoShape">
              <a:avLst/>
            </a:prstTxWarp>
          </a:bodyPr>
          <a:lstStyle/>
          <a:p>
            <a:fld id="{9961786E-75DA-4DED-B6C9-940276183194}" type="slidenum">
              <a:rPr lang="zh-CN" altLang="en-US" smtClean="0">
                <a:solidFill>
                  <a:schemeClr val="bg1"/>
                </a:solidFill>
              </a:rPr>
              <a:pPr/>
              <a:t>61</a:t>
            </a:fld>
            <a:endParaRPr lang="zh-CN" altLang="en-US" smtClean="0">
              <a:solidFill>
                <a:schemeClr val="bg1"/>
              </a:solidFill>
            </a:endParaRPr>
          </a:p>
        </p:txBody>
      </p:sp>
    </p:spTree>
    <p:custDataLst>
      <p:tags r:id="rId1"/>
    </p:custDataLst>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标题 1"/>
          <p:cNvSpPr>
            <a:spLocks noGrp="1"/>
          </p:cNvSpPr>
          <p:nvPr>
            <p:ph type="title"/>
          </p:nvPr>
        </p:nvSpPr>
        <p:spPr/>
        <p:txBody>
          <a:bodyPr/>
          <a:lstStyle/>
          <a:p>
            <a:pPr eaLnBrk="1" hangingPunct="1"/>
            <a:r>
              <a:rPr lang="en-US" altLang="zh-CN" smtClean="0">
                <a:solidFill>
                  <a:srgbClr val="000099"/>
                </a:solidFill>
                <a:latin typeface="黑体" pitchFamily="49" charset="-122"/>
              </a:rPr>
              <a:t>1. </a:t>
            </a:r>
            <a:r>
              <a:rPr lang="zh-CN" altLang="en-US" smtClean="0">
                <a:solidFill>
                  <a:srgbClr val="000099"/>
                </a:solidFill>
                <a:latin typeface="黑体" pitchFamily="49" charset="-122"/>
              </a:rPr>
              <a:t>申请书的内容</a:t>
            </a:r>
            <a:endParaRPr lang="zh-CN" altLang="en-US" smtClean="0">
              <a:solidFill>
                <a:srgbClr val="000099"/>
              </a:solidFill>
            </a:endParaRPr>
          </a:p>
        </p:txBody>
      </p:sp>
      <p:sp>
        <p:nvSpPr>
          <p:cNvPr id="3" name="内容占位符 2"/>
          <p:cNvSpPr>
            <a:spLocks noGrp="1"/>
          </p:cNvSpPr>
          <p:nvPr>
            <p:ph idx="1"/>
          </p:nvPr>
        </p:nvSpPr>
        <p:spPr>
          <a:xfrm>
            <a:off x="1112838" y="1700213"/>
            <a:ext cx="7000875" cy="3744912"/>
          </a:xfrm>
        </p:spPr>
        <p:txBody>
          <a:bodyPr rtlCol="0">
            <a:noAutofit/>
          </a:bodyPr>
          <a:lstStyle/>
          <a:p>
            <a:pPr eaLnBrk="1" fontAlgn="auto" hangingPunct="1">
              <a:spcAft>
                <a:spcPts val="0"/>
              </a:spcAft>
              <a:buFont typeface="Wingdings 2" panose="05020102010507070707"/>
              <a:buChar char="ß"/>
              <a:defRPr/>
            </a:pPr>
            <a:endParaRPr kumimoji="1" lang="en-US" altLang="zh-CN" sz="2400" b="1" dirty="0" smtClean="0">
              <a:solidFill>
                <a:srgbClr val="000099"/>
              </a:solidFill>
              <a:latin typeface="宋体" panose="02010600030101010101" pitchFamily="2" charset="-122"/>
              <a:ea typeface="宋体" panose="02010600030101010101" pitchFamily="2" charset="-122"/>
            </a:endParaRPr>
          </a:p>
          <a:p>
            <a:pPr eaLnBrk="1" fontAlgn="auto" hangingPunct="1">
              <a:spcAft>
                <a:spcPts val="0"/>
              </a:spcAft>
              <a:buFont typeface="Wingdings 2" panose="05020102010507070707"/>
              <a:buChar char="ß"/>
              <a:defRPr/>
            </a:pPr>
            <a:r>
              <a:rPr kumimoji="1" lang="zh-CN" altLang="en-US" sz="2400" b="1" dirty="0" smtClean="0">
                <a:solidFill>
                  <a:srgbClr val="000099"/>
                </a:solidFill>
                <a:latin typeface="宋体" panose="02010600030101010101" pitchFamily="2" charset="-122"/>
                <a:ea typeface="宋体" panose="02010600030101010101" pitchFamily="2" charset="-122"/>
              </a:rPr>
              <a:t>（</a:t>
            </a:r>
            <a:r>
              <a:rPr kumimoji="1" lang="en-US" altLang="zh-CN" sz="2400" b="1" dirty="0" smtClean="0">
                <a:solidFill>
                  <a:srgbClr val="000099"/>
                </a:solidFill>
                <a:latin typeface="宋体" panose="02010600030101010101" pitchFamily="2" charset="-122"/>
                <a:ea typeface="宋体" panose="02010600030101010101" pitchFamily="2" charset="-122"/>
              </a:rPr>
              <a:t>1</a:t>
            </a:r>
            <a:r>
              <a:rPr kumimoji="1" lang="zh-CN" altLang="en-US" sz="2400" b="1" dirty="0" smtClean="0">
                <a:solidFill>
                  <a:srgbClr val="000099"/>
                </a:solidFill>
                <a:latin typeface="宋体" panose="02010600030101010101" pitchFamily="2" charset="-122"/>
                <a:ea typeface="宋体" panose="02010600030101010101" pitchFamily="2" charset="-122"/>
              </a:rPr>
              <a:t>）基本信息</a:t>
            </a:r>
            <a:endParaRPr kumimoji="1" lang="en-US" altLang="zh-CN" sz="2400" b="1" dirty="0" smtClean="0">
              <a:solidFill>
                <a:srgbClr val="000099"/>
              </a:solidFill>
              <a:latin typeface="宋体" panose="02010600030101010101" pitchFamily="2" charset="-122"/>
              <a:ea typeface="宋体" panose="02010600030101010101" pitchFamily="2" charset="-122"/>
            </a:endParaRPr>
          </a:p>
          <a:p>
            <a:pPr eaLnBrk="1" fontAlgn="auto" hangingPunct="1">
              <a:spcAft>
                <a:spcPts val="0"/>
              </a:spcAft>
              <a:buFont typeface="Wingdings 2" panose="05020102010507070707"/>
              <a:buChar char="ß"/>
              <a:defRPr/>
            </a:pPr>
            <a:r>
              <a:rPr kumimoji="1" lang="zh-CN" altLang="en-US" sz="2400" b="1" dirty="0" smtClean="0">
                <a:solidFill>
                  <a:srgbClr val="000099"/>
                </a:solidFill>
                <a:latin typeface="宋体" panose="02010600030101010101" pitchFamily="2" charset="-122"/>
                <a:ea typeface="宋体" panose="02010600030101010101" pitchFamily="2" charset="-122"/>
              </a:rPr>
              <a:t>（</a:t>
            </a:r>
            <a:r>
              <a:rPr kumimoji="1" lang="en-US" altLang="zh-CN" sz="2400" b="1" dirty="0" smtClean="0">
                <a:solidFill>
                  <a:srgbClr val="000099"/>
                </a:solidFill>
                <a:latin typeface="宋体" panose="02010600030101010101" pitchFamily="2" charset="-122"/>
                <a:ea typeface="宋体" panose="02010600030101010101" pitchFamily="2" charset="-122"/>
              </a:rPr>
              <a:t>2</a:t>
            </a:r>
            <a:r>
              <a:rPr kumimoji="1" lang="zh-CN" altLang="en-US" sz="2400" b="1" dirty="0" smtClean="0">
                <a:solidFill>
                  <a:srgbClr val="000099"/>
                </a:solidFill>
                <a:latin typeface="宋体" panose="02010600030101010101" pitchFamily="2" charset="-122"/>
                <a:ea typeface="宋体" panose="02010600030101010101" pitchFamily="2" charset="-122"/>
              </a:rPr>
              <a:t>）立项依据</a:t>
            </a:r>
            <a:endParaRPr kumimoji="1" lang="en-US" altLang="zh-CN" sz="2400" b="1" dirty="0" smtClean="0">
              <a:solidFill>
                <a:srgbClr val="000099"/>
              </a:solidFill>
              <a:latin typeface="宋体" panose="02010600030101010101" pitchFamily="2" charset="-122"/>
              <a:ea typeface="宋体" panose="02010600030101010101" pitchFamily="2" charset="-122"/>
            </a:endParaRPr>
          </a:p>
          <a:p>
            <a:pPr eaLnBrk="1" fontAlgn="auto" hangingPunct="1">
              <a:spcAft>
                <a:spcPts val="0"/>
              </a:spcAft>
              <a:buFont typeface="Wingdings 2" panose="05020102010507070707"/>
              <a:buChar char="ß"/>
              <a:defRPr/>
            </a:pPr>
            <a:r>
              <a:rPr kumimoji="1" lang="zh-CN" altLang="en-US" sz="2400" b="1" dirty="0" smtClean="0">
                <a:solidFill>
                  <a:srgbClr val="000099"/>
                </a:solidFill>
                <a:latin typeface="宋体" panose="02010600030101010101" pitchFamily="2" charset="-122"/>
                <a:ea typeface="宋体" panose="02010600030101010101" pitchFamily="2" charset="-122"/>
              </a:rPr>
              <a:t>（</a:t>
            </a:r>
            <a:r>
              <a:rPr kumimoji="1" lang="en-US" altLang="zh-CN" sz="2400" b="1" dirty="0" smtClean="0">
                <a:solidFill>
                  <a:srgbClr val="000099"/>
                </a:solidFill>
                <a:latin typeface="宋体" panose="02010600030101010101" pitchFamily="2" charset="-122"/>
                <a:ea typeface="宋体" panose="02010600030101010101" pitchFamily="2" charset="-122"/>
              </a:rPr>
              <a:t>3</a:t>
            </a:r>
            <a:r>
              <a:rPr kumimoji="1" lang="zh-CN" altLang="en-US" sz="2400" b="1" dirty="0" smtClean="0">
                <a:solidFill>
                  <a:srgbClr val="000099"/>
                </a:solidFill>
                <a:latin typeface="宋体" panose="02010600030101010101" pitchFamily="2" charset="-122"/>
                <a:ea typeface="宋体" panose="02010600030101010101" pitchFamily="2" charset="-122"/>
              </a:rPr>
              <a:t>）</a:t>
            </a:r>
            <a:r>
              <a:rPr lang="zh-CN" altLang="en-US" sz="2400" b="1" noProof="1" smtClean="0">
                <a:solidFill>
                  <a:srgbClr val="000099"/>
                </a:solidFill>
                <a:latin typeface="宋体" panose="02010600030101010101" pitchFamily="2" charset="-122"/>
                <a:ea typeface="宋体" panose="02010600030101010101" pitchFamily="2" charset="-122"/>
                <a:cs typeface="+mn-ea"/>
              </a:rPr>
              <a:t>研究目标</a:t>
            </a:r>
            <a:endParaRPr lang="en-US" altLang="zh-CN" sz="2400" b="1" noProof="1" smtClean="0">
              <a:solidFill>
                <a:srgbClr val="000099"/>
              </a:solidFill>
              <a:latin typeface="宋体" panose="02010600030101010101" pitchFamily="2" charset="-122"/>
              <a:ea typeface="宋体" panose="02010600030101010101" pitchFamily="2" charset="-122"/>
              <a:cs typeface="+mn-ea"/>
            </a:endParaRPr>
          </a:p>
          <a:p>
            <a:pPr eaLnBrk="1" fontAlgn="auto" hangingPunct="1">
              <a:spcAft>
                <a:spcPts val="0"/>
              </a:spcAft>
              <a:buFont typeface="Wingdings 2" panose="05020102010507070707"/>
              <a:buChar char="ß"/>
              <a:defRPr/>
            </a:pPr>
            <a:r>
              <a:rPr lang="zh-CN" altLang="en-US" sz="2400" b="1" noProof="1" smtClean="0">
                <a:solidFill>
                  <a:srgbClr val="000099"/>
                </a:solidFill>
                <a:latin typeface="宋体" panose="02010600030101010101" pitchFamily="2" charset="-122"/>
                <a:ea typeface="宋体" panose="02010600030101010101" pitchFamily="2" charset="-122"/>
                <a:cs typeface="+mn-ea"/>
              </a:rPr>
              <a:t>（</a:t>
            </a:r>
            <a:r>
              <a:rPr lang="en-US" altLang="zh-CN" sz="2400" b="1" noProof="1" smtClean="0">
                <a:solidFill>
                  <a:srgbClr val="000099"/>
                </a:solidFill>
                <a:latin typeface="宋体" panose="02010600030101010101" pitchFamily="2" charset="-122"/>
                <a:ea typeface="宋体" panose="02010600030101010101" pitchFamily="2" charset="-122"/>
                <a:cs typeface="+mn-ea"/>
              </a:rPr>
              <a:t>4</a:t>
            </a:r>
            <a:r>
              <a:rPr lang="zh-CN" altLang="en-US" sz="2400" b="1" noProof="1" smtClean="0">
                <a:solidFill>
                  <a:srgbClr val="000099"/>
                </a:solidFill>
                <a:latin typeface="宋体" panose="02010600030101010101" pitchFamily="2" charset="-122"/>
                <a:ea typeface="宋体" panose="02010600030101010101" pitchFamily="2" charset="-122"/>
                <a:cs typeface="+mn-ea"/>
              </a:rPr>
              <a:t>）研究方案</a:t>
            </a:r>
            <a:endParaRPr lang="en-US" altLang="zh-CN" sz="2400" b="1" noProof="1" smtClean="0">
              <a:solidFill>
                <a:srgbClr val="000099"/>
              </a:solidFill>
              <a:latin typeface="宋体" panose="02010600030101010101" pitchFamily="2" charset="-122"/>
              <a:ea typeface="宋体" panose="02010600030101010101" pitchFamily="2" charset="-122"/>
              <a:cs typeface="+mn-ea"/>
            </a:endParaRPr>
          </a:p>
          <a:p>
            <a:pPr eaLnBrk="1" fontAlgn="auto" hangingPunct="1">
              <a:spcAft>
                <a:spcPts val="0"/>
              </a:spcAft>
              <a:buFont typeface="Wingdings 2" panose="05020102010507070707"/>
              <a:buChar char="ß"/>
              <a:defRPr/>
            </a:pPr>
            <a:r>
              <a:rPr lang="en-US" altLang="zh-CN" sz="2400" b="1" noProof="1" smtClean="0">
                <a:solidFill>
                  <a:srgbClr val="000099"/>
                </a:solidFill>
                <a:latin typeface="宋体" panose="02010600030101010101" pitchFamily="2" charset="-122"/>
                <a:ea typeface="宋体" panose="02010600030101010101" pitchFamily="2" charset="-122"/>
                <a:cs typeface="+mn-ea"/>
              </a:rPr>
              <a:t>（5）</a:t>
            </a:r>
            <a:r>
              <a:rPr lang="zh-CN" altLang="en-US" sz="2400" b="1" noProof="1" smtClean="0">
                <a:solidFill>
                  <a:srgbClr val="000099"/>
                </a:solidFill>
                <a:latin typeface="宋体" panose="02010600030101010101" pitchFamily="2" charset="-122"/>
                <a:ea typeface="宋体" panose="02010600030101010101" pitchFamily="2" charset="-122"/>
                <a:cs typeface="+mn-ea"/>
              </a:rPr>
              <a:t>研究基础</a:t>
            </a:r>
            <a:endParaRPr lang="en-US" altLang="zh-CN" sz="2400" b="1" noProof="1" smtClean="0">
              <a:solidFill>
                <a:srgbClr val="000099"/>
              </a:solidFill>
              <a:latin typeface="宋体" panose="02010600030101010101" pitchFamily="2" charset="-122"/>
              <a:ea typeface="宋体" panose="02010600030101010101" pitchFamily="2" charset="-122"/>
              <a:cs typeface="+mn-ea"/>
            </a:endParaRPr>
          </a:p>
          <a:p>
            <a:pPr eaLnBrk="1" fontAlgn="auto" hangingPunct="1">
              <a:spcAft>
                <a:spcPts val="0"/>
              </a:spcAft>
              <a:buFont typeface="Wingdings 2" panose="05020102010507070707"/>
              <a:buChar char="ß"/>
              <a:defRPr/>
            </a:pPr>
            <a:r>
              <a:rPr lang="zh-CN" altLang="en-US" sz="2400" b="1" noProof="1" smtClean="0">
                <a:solidFill>
                  <a:srgbClr val="000099"/>
                </a:solidFill>
                <a:latin typeface="宋体" panose="02010600030101010101" pitchFamily="2" charset="-122"/>
                <a:ea typeface="宋体" panose="02010600030101010101" pitchFamily="2" charset="-122"/>
                <a:cs typeface="+mn-ea"/>
              </a:rPr>
              <a:t>（</a:t>
            </a:r>
            <a:r>
              <a:rPr lang="en-US" altLang="zh-CN" sz="2400" b="1" noProof="1" smtClean="0">
                <a:solidFill>
                  <a:srgbClr val="000099"/>
                </a:solidFill>
                <a:latin typeface="宋体" panose="02010600030101010101" pitchFamily="2" charset="-122"/>
                <a:ea typeface="宋体" panose="02010600030101010101" pitchFamily="2" charset="-122"/>
                <a:cs typeface="+mn-ea"/>
              </a:rPr>
              <a:t>6</a:t>
            </a:r>
            <a:r>
              <a:rPr lang="zh-CN" altLang="en-US" sz="2400" b="1" noProof="1" smtClean="0">
                <a:solidFill>
                  <a:srgbClr val="000099"/>
                </a:solidFill>
                <a:latin typeface="宋体" panose="02010600030101010101" pitchFamily="2" charset="-122"/>
                <a:ea typeface="宋体" panose="02010600030101010101" pitchFamily="2" charset="-122"/>
                <a:cs typeface="+mn-ea"/>
              </a:rPr>
              <a:t>）经费预算</a:t>
            </a:r>
            <a:endParaRPr lang="zh-CN" altLang="en-US" sz="2400" b="1" dirty="0">
              <a:solidFill>
                <a:srgbClr val="000099"/>
              </a:solidFill>
              <a:latin typeface="宋体" panose="02010600030101010101" pitchFamily="2" charset="-122"/>
              <a:ea typeface="宋体" panose="02010600030101010101" pitchFamily="2" charset="-122"/>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3" name="内容占位符 2"/>
          <p:cNvSpPr>
            <a:spLocks noGrp="1"/>
          </p:cNvSpPr>
          <p:nvPr>
            <p:ph idx="1"/>
          </p:nvPr>
        </p:nvSpPr>
        <p:spPr/>
        <p:txBody>
          <a:bodyPr/>
          <a:lstStyle/>
          <a:p>
            <a:pPr eaLnBrk="1" hangingPunct="1">
              <a:buFont typeface="Wingdings 2" pitchFamily="18" charset="2"/>
              <a:buNone/>
              <a:defRPr/>
            </a:pPr>
            <a:r>
              <a:rPr lang="zh-CN" altLang="en-US" b="1" dirty="0" smtClean="0">
                <a:solidFill>
                  <a:srgbClr val="000099"/>
                </a:solidFill>
                <a:latin typeface="+mn-ea"/>
              </a:rPr>
              <a:t>      关于基本信息，主要是认真如实填写好项目申报书中的第一、二部分，具体见申报书。</a:t>
            </a:r>
          </a:p>
          <a:p>
            <a:pPr eaLnBrk="1" hangingPunct="1">
              <a:defRPr/>
            </a:pPr>
            <a:endParaRPr lang="zh-CN" altLang="en-US" dirty="0" smtClean="0">
              <a:solidFill>
                <a:srgbClr val="000099"/>
              </a:solidFill>
            </a:endParaRPr>
          </a:p>
        </p:txBody>
      </p:sp>
      <p:sp>
        <p:nvSpPr>
          <p:cNvPr id="5" name="右箭头 4">
            <a:hlinkClick r:id="rId2" action="ppaction://hlinkfile"/>
          </p:cNvPr>
          <p:cNvSpPr/>
          <p:nvPr/>
        </p:nvSpPr>
        <p:spPr>
          <a:xfrm>
            <a:off x="2555875" y="4292600"/>
            <a:ext cx="1152525" cy="649288"/>
          </a:xfrm>
          <a:prstGeom prst="righ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7" name="矩形 6"/>
          <p:cNvSpPr/>
          <p:nvPr/>
        </p:nvSpPr>
        <p:spPr>
          <a:xfrm>
            <a:off x="785813" y="642938"/>
            <a:ext cx="2363787" cy="492125"/>
          </a:xfrm>
          <a:prstGeom prst="rect">
            <a:avLst/>
          </a:prstGeom>
        </p:spPr>
        <p:txBody>
          <a:bodyPr wrap="none">
            <a:spAutoFit/>
          </a:bodyPr>
          <a:lstStyle/>
          <a:p>
            <a:pPr fontAlgn="auto">
              <a:spcAft>
                <a:spcPts val="0"/>
              </a:spcAft>
              <a:defRPr/>
            </a:pPr>
            <a:r>
              <a:rPr kumimoji="1" lang="zh-CN" altLang="en-US" sz="2600" b="1" dirty="0">
                <a:solidFill>
                  <a:srgbClr val="000099"/>
                </a:solidFill>
                <a:latin typeface="+mn-ea"/>
                <a:ea typeface="+mn-ea"/>
              </a:rPr>
              <a:t>（</a:t>
            </a:r>
            <a:r>
              <a:rPr kumimoji="1" lang="en-US" altLang="zh-CN" sz="2600" b="1" dirty="0">
                <a:solidFill>
                  <a:srgbClr val="000099"/>
                </a:solidFill>
                <a:latin typeface="+mn-ea"/>
                <a:ea typeface="+mn-ea"/>
              </a:rPr>
              <a:t>1</a:t>
            </a:r>
            <a:r>
              <a:rPr kumimoji="1" lang="zh-CN" altLang="en-US" sz="2600" b="1" dirty="0">
                <a:solidFill>
                  <a:srgbClr val="000099"/>
                </a:solidFill>
                <a:latin typeface="+mn-ea"/>
                <a:ea typeface="+mn-ea"/>
              </a:rPr>
              <a:t>）基本信息</a:t>
            </a:r>
            <a:endParaRPr kumimoji="1" lang="en-US" altLang="zh-CN" sz="2600" b="1" dirty="0">
              <a:solidFill>
                <a:srgbClr val="000099"/>
              </a:solidFill>
              <a:latin typeface="+mn-ea"/>
              <a:ea typeface="+mn-ea"/>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11188" y="1557338"/>
            <a:ext cx="7505700" cy="4464050"/>
          </a:xfrm>
        </p:spPr>
        <p:txBody>
          <a:bodyPr rtlCol="0">
            <a:normAutofit fontScale="25000" lnSpcReduction="20000"/>
          </a:bodyPr>
          <a:lstStyle/>
          <a:p>
            <a:pPr marL="0" indent="0" algn="just" eaLnBrk="1" fontAlgn="auto" hangingPunct="1">
              <a:lnSpc>
                <a:spcPct val="120000"/>
              </a:lnSpc>
              <a:spcBef>
                <a:spcPts val="0"/>
              </a:spcBef>
              <a:spcAft>
                <a:spcPts val="0"/>
              </a:spcAft>
              <a:buClrTx/>
              <a:buSzTx/>
              <a:buFont typeface="Wingdings 2" pitchFamily="18" charset="2"/>
              <a:buNone/>
              <a:defRPr/>
            </a:pPr>
            <a:r>
              <a:rPr lang="zh-CN" altLang="en-US" sz="8000" noProof="1" smtClean="0">
                <a:solidFill>
                  <a:srgbClr val="000099"/>
                </a:solidFill>
                <a:latin typeface="黑体" panose="02010609060101010101" pitchFamily="49" charset="-122"/>
                <a:cs typeface="+mn-ea"/>
              </a:rPr>
              <a:t> </a:t>
            </a:r>
            <a:r>
              <a:rPr lang="zh-CN" altLang="en-US" sz="8000" b="1" noProof="1" smtClean="0">
                <a:solidFill>
                  <a:srgbClr val="000099"/>
                </a:solidFill>
                <a:latin typeface="宋体" panose="02010600030101010101" pitchFamily="2" charset="-122"/>
                <a:ea typeface="宋体" panose="02010600030101010101" pitchFamily="2" charset="-122"/>
                <a:cs typeface="+mn-ea"/>
              </a:rPr>
              <a:t>回答为什么做？有何意义？</a:t>
            </a:r>
            <a:endParaRPr lang="en-US" altLang="zh-CN" sz="8000" b="1" noProof="1" smtClean="0">
              <a:solidFill>
                <a:srgbClr val="000099"/>
              </a:solidFill>
              <a:latin typeface="宋体" panose="02010600030101010101" pitchFamily="2" charset="-122"/>
              <a:ea typeface="宋体" panose="02010600030101010101" pitchFamily="2" charset="-122"/>
              <a:cs typeface="+mn-ea"/>
            </a:endParaRPr>
          </a:p>
          <a:p>
            <a:pPr marL="0" indent="0" algn="just" eaLnBrk="1" fontAlgn="auto" hangingPunct="1">
              <a:lnSpc>
                <a:spcPct val="120000"/>
              </a:lnSpc>
              <a:spcBef>
                <a:spcPts val="0"/>
              </a:spcBef>
              <a:spcAft>
                <a:spcPts val="0"/>
              </a:spcAft>
              <a:buClrTx/>
              <a:buSzTx/>
              <a:buFont typeface="Wingdings 2" pitchFamily="18" charset="2"/>
              <a:buNone/>
              <a:defRPr/>
            </a:pPr>
            <a:r>
              <a:rPr lang="en-US" altLang="zh-CN" sz="8000" b="1" noProof="1" smtClean="0">
                <a:solidFill>
                  <a:srgbClr val="000099"/>
                </a:solidFill>
                <a:latin typeface="宋体" panose="02010600030101010101" pitchFamily="2" charset="-122"/>
                <a:ea typeface="宋体" panose="02010600030101010101" pitchFamily="2" charset="-122"/>
                <a:cs typeface="+mn-ea"/>
              </a:rPr>
              <a:t>     </a:t>
            </a:r>
            <a:r>
              <a:rPr lang="zh-CN" altLang="en-US" sz="8000" b="1" noProof="1" smtClean="0">
                <a:solidFill>
                  <a:srgbClr val="000099"/>
                </a:solidFill>
                <a:latin typeface="宋体" panose="02010600030101010101" pitchFamily="2" charset="-122"/>
                <a:ea typeface="宋体" panose="02010600030101010101" pitchFamily="2" charset="-122"/>
                <a:cs typeface="+mn-ea"/>
              </a:rPr>
              <a:t>项目的意义，</a:t>
            </a:r>
            <a:r>
              <a:rPr lang="zh-CN" altLang="en-US" sz="8000" b="1" dirty="0" smtClean="0">
                <a:solidFill>
                  <a:srgbClr val="000099"/>
                </a:solidFill>
                <a:latin typeface="宋体" panose="02010600030101010101" pitchFamily="2" charset="-122"/>
                <a:ea typeface="宋体" panose="02010600030101010101" pitchFamily="2" charset="-122"/>
              </a:rPr>
              <a:t>国内外研究现状分析，强调项目的必要性和重要性，提出项目解决的问题与可达到的目标。</a:t>
            </a:r>
            <a:endParaRPr lang="zh-CN" altLang="en-US" sz="8000" b="1" noProof="1" smtClean="0">
              <a:solidFill>
                <a:srgbClr val="000099"/>
              </a:solidFill>
              <a:latin typeface="宋体" panose="02010600030101010101" pitchFamily="2" charset="-122"/>
              <a:ea typeface="宋体" panose="02010600030101010101" pitchFamily="2" charset="-122"/>
              <a:cs typeface="+mn-ea"/>
            </a:endParaRPr>
          </a:p>
          <a:p>
            <a:pPr marL="0" indent="0" algn="just" eaLnBrk="1" fontAlgn="auto" hangingPunct="1">
              <a:lnSpc>
                <a:spcPct val="120000"/>
              </a:lnSpc>
              <a:spcBef>
                <a:spcPts val="0"/>
              </a:spcBef>
              <a:spcAft>
                <a:spcPts val="0"/>
              </a:spcAft>
              <a:buClrTx/>
              <a:buSzTx/>
              <a:buFont typeface="Wingdings 2" pitchFamily="18" charset="2"/>
              <a:buNone/>
              <a:defRPr/>
            </a:pPr>
            <a:r>
              <a:rPr lang="zh-CN" altLang="en-US" sz="8000" b="1" noProof="1" smtClean="0">
                <a:solidFill>
                  <a:srgbClr val="000099"/>
                </a:solidFill>
                <a:latin typeface="宋体" panose="02010600030101010101" pitchFamily="2" charset="-122"/>
                <a:ea typeface="宋体" panose="02010600030101010101" pitchFamily="2" charset="-122"/>
                <a:cs typeface="+mn-ea"/>
              </a:rPr>
              <a:t>　　现状及分析一定要准确，甚至是中庸，绝不能偏激，不然不同意你的专家会带着逆反心理看你的申报书。</a:t>
            </a:r>
            <a:endParaRPr lang="en-US" altLang="zh-CN" sz="8000" b="1" noProof="1" smtClean="0">
              <a:solidFill>
                <a:srgbClr val="000099"/>
              </a:solidFill>
              <a:latin typeface="宋体" panose="02010600030101010101" pitchFamily="2" charset="-122"/>
              <a:ea typeface="宋体" panose="02010600030101010101" pitchFamily="2" charset="-122"/>
              <a:cs typeface="+mn-ea"/>
            </a:endParaRPr>
          </a:p>
          <a:p>
            <a:pPr marL="0" indent="0" algn="just" eaLnBrk="1" fontAlgn="auto" hangingPunct="1">
              <a:lnSpc>
                <a:spcPct val="120000"/>
              </a:lnSpc>
              <a:spcBef>
                <a:spcPts val="0"/>
              </a:spcBef>
              <a:spcAft>
                <a:spcPts val="0"/>
              </a:spcAft>
              <a:buClrTx/>
              <a:buSzTx/>
              <a:buFont typeface="Wingdings 2" pitchFamily="18" charset="2"/>
              <a:buNone/>
              <a:defRPr/>
            </a:pPr>
            <a:r>
              <a:rPr lang="zh-CN" altLang="en-US" sz="8000" b="1" noProof="1" smtClean="0">
                <a:solidFill>
                  <a:srgbClr val="000099"/>
                </a:solidFill>
                <a:latin typeface="宋体" panose="02010600030101010101" pitchFamily="2" charset="-122"/>
                <a:ea typeface="宋体" panose="02010600030101010101" pitchFamily="2" charset="-122"/>
                <a:cs typeface="+mn-ea"/>
              </a:rPr>
              <a:t>    建议</a:t>
            </a:r>
            <a:r>
              <a:rPr lang="en-US" altLang="zh-CN" sz="8000" b="1" noProof="1" smtClean="0">
                <a:solidFill>
                  <a:srgbClr val="000099"/>
                </a:solidFill>
                <a:latin typeface="宋体" panose="02010600030101010101" pitchFamily="2" charset="-122"/>
                <a:ea typeface="宋体" panose="02010600030101010101" pitchFamily="2" charset="-122"/>
                <a:cs typeface="+mn-ea"/>
              </a:rPr>
              <a:t>:</a:t>
            </a:r>
            <a:r>
              <a:rPr lang="zh-CN" altLang="en-US" sz="8000" b="1" noProof="1" smtClean="0">
                <a:solidFill>
                  <a:srgbClr val="000099"/>
                </a:solidFill>
                <a:latin typeface="宋体" panose="02010600030101010101" pitchFamily="2" charset="-122"/>
                <a:ea typeface="宋体" panose="02010600030101010101" pitchFamily="2" charset="-122"/>
                <a:cs typeface="+mn-ea"/>
              </a:rPr>
              <a:t>内容深入浅出，高级科普，要内行通得过，外行看得懂。</a:t>
            </a:r>
            <a:endParaRPr lang="en-US" altLang="zh-CN" sz="8000" b="1" noProof="1" smtClean="0">
              <a:solidFill>
                <a:srgbClr val="000099"/>
              </a:solidFill>
              <a:latin typeface="宋体" panose="02010600030101010101" pitchFamily="2" charset="-122"/>
              <a:ea typeface="宋体" panose="02010600030101010101" pitchFamily="2" charset="-122"/>
              <a:cs typeface="+mn-ea"/>
            </a:endParaRPr>
          </a:p>
          <a:p>
            <a:pPr marL="0" indent="0" algn="just" eaLnBrk="1" fontAlgn="auto" hangingPunct="1">
              <a:lnSpc>
                <a:spcPct val="120000"/>
              </a:lnSpc>
              <a:spcBef>
                <a:spcPts val="0"/>
              </a:spcBef>
              <a:spcAft>
                <a:spcPts val="0"/>
              </a:spcAft>
              <a:buClr>
                <a:schemeClr val="hlink"/>
              </a:buClr>
              <a:buFont typeface="Wingdings 2" pitchFamily="18" charset="2"/>
              <a:buNone/>
              <a:defRPr/>
            </a:pPr>
            <a:endParaRPr lang="en-US" altLang="zh-CN" sz="8000" b="1" dirty="0" smtClean="0">
              <a:solidFill>
                <a:srgbClr val="000099"/>
              </a:solidFill>
              <a:latin typeface="黑体" panose="02010609060101010101" pitchFamily="49" charset="-122"/>
            </a:endParaRPr>
          </a:p>
          <a:p>
            <a:pPr marL="0" indent="0" algn="just" eaLnBrk="1" fontAlgn="auto" hangingPunct="1">
              <a:lnSpc>
                <a:spcPct val="120000"/>
              </a:lnSpc>
              <a:spcBef>
                <a:spcPts val="0"/>
              </a:spcBef>
              <a:spcAft>
                <a:spcPts val="0"/>
              </a:spcAft>
              <a:buClr>
                <a:schemeClr val="hlink"/>
              </a:buClr>
              <a:buFont typeface="Wingdings 2" pitchFamily="18" charset="2"/>
              <a:buNone/>
              <a:defRPr/>
            </a:pPr>
            <a:r>
              <a:rPr lang="zh-CN" altLang="en-US" sz="8000" b="1" dirty="0" smtClean="0">
                <a:solidFill>
                  <a:srgbClr val="FF0000"/>
                </a:solidFill>
                <a:latin typeface="宋体" panose="02010600030101010101" pitchFamily="2" charset="-122"/>
                <a:ea typeface="宋体" panose="02010600030101010101" pitchFamily="2" charset="-122"/>
              </a:rPr>
              <a:t>存在问题：</a:t>
            </a:r>
          </a:p>
          <a:p>
            <a:pPr marL="0" indent="0" algn="just" eaLnBrk="1" fontAlgn="auto" hangingPunct="1">
              <a:lnSpc>
                <a:spcPct val="120000"/>
              </a:lnSpc>
              <a:spcBef>
                <a:spcPts val="0"/>
              </a:spcBef>
              <a:spcAft>
                <a:spcPts val="0"/>
              </a:spcAft>
              <a:buClr>
                <a:srgbClr val="FFFF00"/>
              </a:buClr>
              <a:buSzPct val="120000"/>
              <a:buFont typeface="Wingdings 2" pitchFamily="18" charset="2"/>
              <a:buNone/>
              <a:defRPr/>
            </a:pPr>
            <a:r>
              <a:rPr lang="zh-CN" altLang="en-US" sz="8000" b="1" dirty="0" smtClean="0">
                <a:solidFill>
                  <a:srgbClr val="000099"/>
                </a:solidFill>
                <a:latin typeface="宋体" panose="02010600030101010101" pitchFamily="2" charset="-122"/>
                <a:ea typeface="宋体" panose="02010600030101010101" pitchFamily="2" charset="-122"/>
              </a:rPr>
              <a:t>    </a:t>
            </a:r>
            <a:endParaRPr lang="en-US" altLang="zh-CN" sz="8000" b="1" dirty="0" smtClean="0">
              <a:solidFill>
                <a:srgbClr val="000099"/>
              </a:solidFill>
              <a:latin typeface="宋体" panose="02010600030101010101" pitchFamily="2" charset="-122"/>
              <a:ea typeface="宋体" panose="02010600030101010101" pitchFamily="2" charset="-122"/>
            </a:endParaRPr>
          </a:p>
          <a:p>
            <a:pPr marL="0" indent="0" algn="just" eaLnBrk="1" fontAlgn="auto" hangingPunct="1">
              <a:lnSpc>
                <a:spcPct val="120000"/>
              </a:lnSpc>
              <a:spcBef>
                <a:spcPts val="0"/>
              </a:spcBef>
              <a:spcAft>
                <a:spcPts val="0"/>
              </a:spcAft>
              <a:buClr>
                <a:srgbClr val="FFFF00"/>
              </a:buClr>
              <a:buSzPct val="120000"/>
              <a:buFont typeface="Wingdings 2" pitchFamily="18" charset="2"/>
              <a:buNone/>
              <a:defRPr/>
            </a:pPr>
            <a:r>
              <a:rPr lang="en-US" altLang="zh-CN" sz="8000" b="1" dirty="0" smtClean="0">
                <a:solidFill>
                  <a:srgbClr val="000099"/>
                </a:solidFill>
                <a:latin typeface="宋体" panose="02010600030101010101" pitchFamily="2" charset="-122"/>
                <a:ea typeface="宋体" panose="02010600030101010101" pitchFamily="2" charset="-122"/>
              </a:rPr>
              <a:t>    </a:t>
            </a:r>
            <a:r>
              <a:rPr lang="zh-CN" altLang="en-US" sz="8000" b="1" dirty="0" smtClean="0">
                <a:solidFill>
                  <a:srgbClr val="000099"/>
                </a:solidFill>
                <a:latin typeface="宋体" panose="02010600030101010101" pitchFamily="2" charset="-122"/>
                <a:ea typeface="宋体" panose="02010600030101010101" pitchFamily="2" charset="-122"/>
              </a:rPr>
              <a:t>对国内外现状缺乏了解，提出的问题别人已解决。</a:t>
            </a:r>
          </a:p>
          <a:p>
            <a:pPr marL="0" indent="0" algn="just" eaLnBrk="1" fontAlgn="auto" hangingPunct="1">
              <a:lnSpc>
                <a:spcPct val="120000"/>
              </a:lnSpc>
              <a:spcBef>
                <a:spcPts val="0"/>
              </a:spcBef>
              <a:spcAft>
                <a:spcPts val="0"/>
              </a:spcAft>
              <a:buClr>
                <a:srgbClr val="FFFF00"/>
              </a:buClr>
              <a:buSzPct val="120000"/>
              <a:buFont typeface="Wingdings 2" pitchFamily="18" charset="2"/>
              <a:buNone/>
              <a:defRPr/>
            </a:pPr>
            <a:r>
              <a:rPr lang="zh-CN" altLang="en-US" sz="8000" b="1" dirty="0" smtClean="0">
                <a:solidFill>
                  <a:srgbClr val="000099"/>
                </a:solidFill>
                <a:latin typeface="宋体" panose="02010600030101010101" pitchFamily="2" charset="-122"/>
                <a:ea typeface="宋体" panose="02010600030101010101" pitchFamily="2" charset="-122"/>
              </a:rPr>
              <a:t>    对研究方法不熟悉，简单移植或夸大其作用，缺乏可行性。  </a:t>
            </a:r>
          </a:p>
          <a:p>
            <a:pPr marL="0" indent="0" algn="just" eaLnBrk="1" fontAlgn="auto" hangingPunct="1">
              <a:lnSpc>
                <a:spcPct val="120000"/>
              </a:lnSpc>
              <a:spcBef>
                <a:spcPts val="0"/>
              </a:spcBef>
              <a:spcAft>
                <a:spcPts val="0"/>
              </a:spcAft>
              <a:buClr>
                <a:srgbClr val="FFFF00"/>
              </a:buClr>
              <a:buSzPct val="120000"/>
              <a:buFont typeface="Wingdings 2" pitchFamily="18" charset="2"/>
              <a:buNone/>
              <a:defRPr/>
            </a:pPr>
            <a:r>
              <a:rPr lang="zh-CN" altLang="en-US" sz="8000" b="1" dirty="0" smtClean="0">
                <a:solidFill>
                  <a:srgbClr val="000099"/>
                </a:solidFill>
                <a:latin typeface="宋体" panose="02010600030101010101" pitchFamily="2" charset="-122"/>
                <a:ea typeface="宋体" panose="02010600030101010101" pitchFamily="2" charset="-122"/>
              </a:rPr>
              <a:t>    对国内外现状只是简单罗列，缺乏归纳分析和针对性。</a:t>
            </a:r>
          </a:p>
          <a:p>
            <a:pPr marL="0" indent="0" algn="just" eaLnBrk="1" fontAlgn="auto" hangingPunct="1">
              <a:lnSpc>
                <a:spcPts val="2880"/>
              </a:lnSpc>
              <a:spcBef>
                <a:spcPts val="0"/>
              </a:spcBef>
              <a:spcAft>
                <a:spcPts val="0"/>
              </a:spcAft>
              <a:buClrTx/>
              <a:buSzTx/>
              <a:buFont typeface="Wingdings 2" pitchFamily="18" charset="2"/>
              <a:buNone/>
              <a:defRPr/>
            </a:pPr>
            <a:endParaRPr lang="en-US" altLang="zh-CN" sz="9600" noProof="1" smtClean="0">
              <a:solidFill>
                <a:srgbClr val="000099"/>
              </a:solidFill>
              <a:latin typeface="黑体" panose="02010609060101010101" pitchFamily="49" charset="-122"/>
              <a:cs typeface="+mn-ea"/>
            </a:endParaRPr>
          </a:p>
          <a:p>
            <a:pPr marL="0" indent="0" algn="just" eaLnBrk="1" fontAlgn="auto" hangingPunct="1">
              <a:spcBef>
                <a:spcPts val="0"/>
              </a:spcBef>
              <a:spcAft>
                <a:spcPts val="0"/>
              </a:spcAft>
              <a:buClrTx/>
              <a:buSzTx/>
              <a:buFont typeface="Wingdings 2" pitchFamily="18" charset="2"/>
              <a:buNone/>
              <a:defRPr/>
            </a:pPr>
            <a:r>
              <a:rPr lang="zh-CN" altLang="en-US" sz="9600" noProof="1" smtClean="0">
                <a:solidFill>
                  <a:srgbClr val="000099"/>
                </a:solidFill>
                <a:latin typeface="黑体" panose="02010609060101010101" pitchFamily="49" charset="-122"/>
                <a:cs typeface="+mn-ea"/>
              </a:rPr>
              <a:t>　　</a:t>
            </a:r>
            <a:endParaRPr lang="en-US" altLang="zh-CN" sz="9600" noProof="1" smtClean="0">
              <a:solidFill>
                <a:srgbClr val="000099"/>
              </a:solidFill>
              <a:latin typeface="黑体" panose="02010609060101010101" pitchFamily="49" charset="-122"/>
              <a:cs typeface="+mn-ea"/>
            </a:endParaRPr>
          </a:p>
          <a:p>
            <a:pPr marL="0" indent="0" algn="just" eaLnBrk="1" fontAlgn="auto" hangingPunct="1">
              <a:spcBef>
                <a:spcPts val="0"/>
              </a:spcBef>
              <a:spcAft>
                <a:spcPts val="0"/>
              </a:spcAft>
              <a:buClrTx/>
              <a:buSzTx/>
              <a:buFont typeface="Wingdings 2" pitchFamily="18" charset="2"/>
              <a:buNone/>
              <a:defRPr/>
            </a:pPr>
            <a:r>
              <a:rPr lang="en-US" altLang="zh-CN" sz="9600" noProof="1" smtClean="0">
                <a:solidFill>
                  <a:srgbClr val="000099"/>
                </a:solidFill>
                <a:latin typeface="黑体" panose="02010609060101010101" pitchFamily="49" charset="-122"/>
                <a:cs typeface="+mn-ea"/>
              </a:rPr>
              <a:t>    </a:t>
            </a:r>
          </a:p>
          <a:p>
            <a:pPr marL="0" indent="0" algn="just" eaLnBrk="1" fontAlgn="auto" hangingPunct="1">
              <a:spcBef>
                <a:spcPts val="0"/>
              </a:spcBef>
              <a:spcAft>
                <a:spcPts val="0"/>
              </a:spcAft>
              <a:buClrTx/>
              <a:buSzTx/>
              <a:buFont typeface="Wingdings 2" pitchFamily="18" charset="2"/>
              <a:buNone/>
              <a:defRPr/>
            </a:pPr>
            <a:r>
              <a:rPr lang="zh-CN" altLang="en-US" sz="8000" noProof="1" smtClean="0">
                <a:solidFill>
                  <a:srgbClr val="000099"/>
                </a:solidFill>
                <a:latin typeface="黑体" panose="02010609060101010101" pitchFamily="49" charset="-122"/>
                <a:cs typeface="+mn-ea"/>
              </a:rPr>
              <a:t>　　　</a:t>
            </a:r>
            <a:endParaRPr lang="en-US" altLang="zh-CN" sz="8000" noProof="1" smtClean="0">
              <a:solidFill>
                <a:srgbClr val="000099"/>
              </a:solidFill>
              <a:latin typeface="幼圆" panose="02010509060101010101" pitchFamily="49" charset="-122"/>
              <a:ea typeface="幼圆" panose="02010509060101010101" pitchFamily="49" charset="-122"/>
              <a:cs typeface="+mn-ea"/>
            </a:endParaRPr>
          </a:p>
          <a:p>
            <a:pPr marL="0" indent="0" algn="just" eaLnBrk="1" fontAlgn="auto" hangingPunct="1">
              <a:spcBef>
                <a:spcPts val="0"/>
              </a:spcBef>
              <a:spcAft>
                <a:spcPts val="0"/>
              </a:spcAft>
              <a:buFont typeface="Wingdings 2" pitchFamily="18" charset="2"/>
              <a:buNone/>
              <a:defRPr/>
            </a:pPr>
            <a:endParaRPr lang="zh-CN" altLang="en-US" dirty="0">
              <a:solidFill>
                <a:srgbClr val="000099"/>
              </a:solidFill>
            </a:endParaRPr>
          </a:p>
        </p:txBody>
      </p:sp>
      <p:sp>
        <p:nvSpPr>
          <p:cNvPr id="6" name="矩形 5"/>
          <p:cNvSpPr/>
          <p:nvPr/>
        </p:nvSpPr>
        <p:spPr>
          <a:xfrm>
            <a:off x="785813" y="642938"/>
            <a:ext cx="2363787" cy="492125"/>
          </a:xfrm>
          <a:prstGeom prst="rect">
            <a:avLst/>
          </a:prstGeom>
        </p:spPr>
        <p:txBody>
          <a:bodyPr wrap="none">
            <a:spAutoFit/>
          </a:bodyPr>
          <a:lstStyle/>
          <a:p>
            <a:pPr fontAlgn="auto">
              <a:spcAft>
                <a:spcPts val="0"/>
              </a:spcAft>
              <a:defRPr/>
            </a:pPr>
            <a:r>
              <a:rPr kumimoji="1" lang="zh-CN" altLang="en-US" sz="2600" b="1" dirty="0">
                <a:solidFill>
                  <a:srgbClr val="000099"/>
                </a:solidFill>
                <a:latin typeface="+mn-ea"/>
                <a:ea typeface="+mn-ea"/>
              </a:rPr>
              <a:t>（</a:t>
            </a:r>
            <a:r>
              <a:rPr kumimoji="1" lang="en-US" altLang="zh-CN" sz="2600" b="1" dirty="0">
                <a:solidFill>
                  <a:srgbClr val="000099"/>
                </a:solidFill>
                <a:latin typeface="+mn-ea"/>
                <a:ea typeface="+mn-ea"/>
              </a:rPr>
              <a:t>2</a:t>
            </a:r>
            <a:r>
              <a:rPr kumimoji="1" lang="zh-CN" altLang="en-US" sz="2600" b="1" dirty="0">
                <a:solidFill>
                  <a:srgbClr val="000099"/>
                </a:solidFill>
                <a:latin typeface="+mn-ea"/>
                <a:ea typeface="+mn-ea"/>
              </a:rPr>
              <a:t>）立项依据</a:t>
            </a:r>
            <a:endParaRPr kumimoji="1" lang="en-US" altLang="zh-CN" sz="2600" b="1" dirty="0">
              <a:solidFill>
                <a:srgbClr val="000099"/>
              </a:solidFill>
              <a:latin typeface="+mn-ea"/>
              <a:ea typeface="+mn-ea"/>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900113" y="2217738"/>
            <a:ext cx="7213600" cy="3011487"/>
          </a:xfrm>
        </p:spPr>
        <p:txBody>
          <a:bodyPr rtlCol="0">
            <a:normAutofit/>
          </a:bodyPr>
          <a:lstStyle/>
          <a:p>
            <a:pPr eaLnBrk="1" fontAlgn="auto" hangingPunct="1">
              <a:spcAft>
                <a:spcPts val="0"/>
              </a:spcAft>
              <a:buFont typeface="Wingdings 2" pitchFamily="18" charset="2"/>
              <a:buNone/>
              <a:defRPr/>
            </a:pPr>
            <a:r>
              <a:rPr lang="zh-CN" altLang="en-US" noProof="1" smtClean="0">
                <a:solidFill>
                  <a:srgbClr val="000099"/>
                </a:solidFill>
                <a:latin typeface="黑体" panose="02010609060101010101" pitchFamily="49" charset="-122"/>
                <a:cs typeface="+mn-ea"/>
              </a:rPr>
              <a:t>    </a:t>
            </a:r>
            <a:r>
              <a:rPr lang="zh-CN" altLang="en-US" sz="2600" b="1" noProof="1" smtClean="0">
                <a:solidFill>
                  <a:srgbClr val="000099"/>
                </a:solidFill>
                <a:latin typeface="宋体" panose="02010600030101010101" pitchFamily="2" charset="-122"/>
                <a:ea typeface="宋体" panose="02010600030101010101" pitchFamily="2" charset="-122"/>
                <a:cs typeface="+mn-ea"/>
              </a:rPr>
              <a:t>要注意目标准确有限，具体，让人能看见有可预见的成果，另外，重点突出，确保研究周期内完成。 </a:t>
            </a:r>
            <a:endParaRPr lang="en-US" altLang="zh-CN" sz="2600" b="1" noProof="1" smtClean="0">
              <a:solidFill>
                <a:srgbClr val="000099"/>
              </a:solidFill>
              <a:latin typeface="宋体" panose="02010600030101010101" pitchFamily="2" charset="-122"/>
              <a:ea typeface="宋体" panose="02010600030101010101" pitchFamily="2" charset="-122"/>
              <a:cs typeface="+mn-ea"/>
            </a:endParaRPr>
          </a:p>
          <a:p>
            <a:pPr eaLnBrk="1" fontAlgn="auto" hangingPunct="1">
              <a:spcAft>
                <a:spcPts val="0"/>
              </a:spcAft>
              <a:buFont typeface="Wingdings 2" pitchFamily="18" charset="2"/>
              <a:buNone/>
              <a:defRPr/>
            </a:pPr>
            <a:r>
              <a:rPr lang="zh-CN" altLang="en-US" sz="2600" b="1" dirty="0" smtClean="0">
                <a:solidFill>
                  <a:srgbClr val="000099"/>
                </a:solidFill>
                <a:latin typeface="宋体" panose="02010600030101010101" pitchFamily="2" charset="-122"/>
                <a:ea typeface="宋体" panose="02010600030101010101" pitchFamily="2" charset="-122"/>
              </a:rPr>
              <a:t>     </a:t>
            </a:r>
            <a:r>
              <a:rPr lang="zh-CN" altLang="en-US" sz="2600" b="1" dirty="0" smtClean="0">
                <a:solidFill>
                  <a:srgbClr val="C00000"/>
                </a:solidFill>
                <a:latin typeface="宋体" panose="02010600030101010101" pitchFamily="2" charset="-122"/>
                <a:ea typeface="宋体" panose="02010600030101010101" pitchFamily="2" charset="-122"/>
              </a:rPr>
              <a:t>存在问题：</a:t>
            </a:r>
            <a:endParaRPr lang="en-US" altLang="zh-CN" sz="2600" b="1" dirty="0" smtClean="0">
              <a:solidFill>
                <a:srgbClr val="C00000"/>
              </a:solidFill>
              <a:latin typeface="宋体" panose="02010600030101010101" pitchFamily="2" charset="-122"/>
              <a:ea typeface="宋体" panose="02010600030101010101" pitchFamily="2" charset="-122"/>
            </a:endParaRPr>
          </a:p>
          <a:p>
            <a:pPr eaLnBrk="1" fontAlgn="auto" hangingPunct="1">
              <a:spcAft>
                <a:spcPts val="0"/>
              </a:spcAft>
              <a:buClr>
                <a:srgbClr val="FFFF00"/>
              </a:buClr>
              <a:buFont typeface="Wingdings" panose="05000000000000000000" pitchFamily="2" charset="2"/>
              <a:buChar char="Ø"/>
              <a:defRPr/>
            </a:pPr>
            <a:r>
              <a:rPr lang="zh-CN" altLang="en-US" sz="2600" b="1" dirty="0" smtClean="0">
                <a:solidFill>
                  <a:srgbClr val="000099"/>
                </a:solidFill>
                <a:latin typeface="宋体" panose="02010600030101010101" pitchFamily="2" charset="-122"/>
                <a:ea typeface="宋体" panose="02010600030101010101" pitchFamily="2" charset="-122"/>
              </a:rPr>
              <a:t>   内容过多，一个研究周期难以完成；</a:t>
            </a:r>
          </a:p>
          <a:p>
            <a:pPr eaLnBrk="1" fontAlgn="auto" hangingPunct="1">
              <a:spcAft>
                <a:spcPts val="0"/>
              </a:spcAft>
              <a:buClr>
                <a:srgbClr val="FFFF00"/>
              </a:buClr>
              <a:buFont typeface="Wingdings" panose="05000000000000000000" pitchFamily="2" charset="2"/>
              <a:buChar char="Ø"/>
              <a:defRPr/>
            </a:pPr>
            <a:r>
              <a:rPr lang="zh-CN" altLang="en-US" sz="2600" b="1" dirty="0" smtClean="0">
                <a:solidFill>
                  <a:srgbClr val="000099"/>
                </a:solidFill>
                <a:latin typeface="宋体" panose="02010600030101010101" pitchFamily="2" charset="-122"/>
                <a:ea typeface="宋体" panose="02010600030101010101" pitchFamily="2" charset="-122"/>
              </a:rPr>
              <a:t>   内容分散，不能集中阐明研究目标。</a:t>
            </a:r>
          </a:p>
          <a:p>
            <a:pPr eaLnBrk="1" fontAlgn="auto" hangingPunct="1">
              <a:spcAft>
                <a:spcPts val="0"/>
              </a:spcAft>
              <a:buFont typeface="Wingdings 2" panose="05020102010507070707"/>
              <a:buChar char="ß"/>
              <a:defRPr/>
            </a:pPr>
            <a:endParaRPr lang="zh-CN" altLang="en-US" dirty="0">
              <a:solidFill>
                <a:srgbClr val="000099"/>
              </a:solidFill>
            </a:endParaRPr>
          </a:p>
        </p:txBody>
      </p:sp>
      <p:sp>
        <p:nvSpPr>
          <p:cNvPr id="6" name="矩形 5"/>
          <p:cNvSpPr/>
          <p:nvPr/>
        </p:nvSpPr>
        <p:spPr>
          <a:xfrm>
            <a:off x="785813" y="642938"/>
            <a:ext cx="2363787" cy="492125"/>
          </a:xfrm>
          <a:prstGeom prst="rect">
            <a:avLst/>
          </a:prstGeom>
        </p:spPr>
        <p:txBody>
          <a:bodyPr wrap="none">
            <a:spAutoFit/>
          </a:bodyPr>
          <a:lstStyle/>
          <a:p>
            <a:pPr fontAlgn="auto">
              <a:spcAft>
                <a:spcPts val="0"/>
              </a:spcAft>
              <a:defRPr/>
            </a:pPr>
            <a:r>
              <a:rPr kumimoji="1" lang="zh-CN" altLang="en-US" sz="2600" b="1" dirty="0">
                <a:solidFill>
                  <a:srgbClr val="000099"/>
                </a:solidFill>
                <a:latin typeface="+mn-ea"/>
                <a:ea typeface="+mn-ea"/>
              </a:rPr>
              <a:t>（</a:t>
            </a:r>
            <a:r>
              <a:rPr kumimoji="1" lang="en-US" altLang="zh-CN" sz="2600" b="1" dirty="0">
                <a:solidFill>
                  <a:srgbClr val="000099"/>
                </a:solidFill>
                <a:latin typeface="+mn-ea"/>
                <a:ea typeface="+mn-ea"/>
              </a:rPr>
              <a:t>3</a:t>
            </a:r>
            <a:r>
              <a:rPr kumimoji="1" lang="zh-CN" altLang="en-US" sz="2600" b="1" dirty="0">
                <a:solidFill>
                  <a:srgbClr val="000099"/>
                </a:solidFill>
                <a:latin typeface="+mn-ea"/>
                <a:ea typeface="+mn-ea"/>
              </a:rPr>
              <a:t>）研究目标</a:t>
            </a:r>
            <a:endParaRPr kumimoji="1" lang="en-US" altLang="zh-CN" sz="2600" b="1" dirty="0">
              <a:solidFill>
                <a:srgbClr val="000099"/>
              </a:solidFill>
              <a:latin typeface="+mn-ea"/>
              <a:ea typeface="+mn-ea"/>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42938" y="1428750"/>
            <a:ext cx="7675562" cy="4876800"/>
          </a:xfrm>
        </p:spPr>
        <p:txBody>
          <a:bodyPr rtlCol="0">
            <a:noAutofit/>
          </a:bodyPr>
          <a:lstStyle/>
          <a:p>
            <a:pPr eaLnBrk="1" fontAlgn="auto" hangingPunct="1">
              <a:spcBef>
                <a:spcPct val="0"/>
              </a:spcBef>
              <a:spcAft>
                <a:spcPts val="0"/>
              </a:spcAft>
              <a:buClrTx/>
              <a:buSzTx/>
              <a:buFont typeface="Wingdings 2" pitchFamily="18" charset="2"/>
              <a:buNone/>
              <a:defRPr/>
            </a:pPr>
            <a:r>
              <a:rPr lang="zh-CN" altLang="en-US" sz="2000" b="1" noProof="1" smtClean="0">
                <a:solidFill>
                  <a:srgbClr val="000099"/>
                </a:solidFill>
                <a:latin typeface="宋体" panose="02010600030101010101" pitchFamily="2" charset="-122"/>
                <a:ea typeface="宋体" panose="02010600030101010101" pitchFamily="2" charset="-122"/>
                <a:cs typeface="+mn-ea"/>
              </a:rPr>
              <a:t>　　</a:t>
            </a:r>
            <a:r>
              <a:rPr lang="en-US" altLang="zh-CN" sz="2000" b="1" noProof="1" smtClean="0">
                <a:solidFill>
                  <a:srgbClr val="000099"/>
                </a:solidFill>
                <a:latin typeface="宋体" panose="02010600030101010101" pitchFamily="2" charset="-122"/>
                <a:ea typeface="宋体" panose="02010600030101010101" pitchFamily="2" charset="-122"/>
                <a:cs typeface="+mn-ea"/>
              </a:rPr>
              <a:t>--</a:t>
            </a:r>
            <a:r>
              <a:rPr lang="zh-CN" altLang="en-US" sz="2000" b="1" noProof="1" smtClean="0">
                <a:solidFill>
                  <a:srgbClr val="000099"/>
                </a:solidFill>
                <a:latin typeface="宋体" panose="02010600030101010101" pitchFamily="2" charset="-122"/>
                <a:ea typeface="宋体" panose="02010600030101010101" pitchFamily="2" charset="-122"/>
                <a:cs typeface="+mn-ea"/>
              </a:rPr>
              <a:t>如何做（可行性）：研究方案要以清晰的研究思路，完整的技术路线设计展开：</a:t>
            </a:r>
            <a:endParaRPr lang="en-US" altLang="zh-CN" sz="2000" b="1" noProof="1" smtClean="0">
              <a:solidFill>
                <a:srgbClr val="000099"/>
              </a:solidFill>
              <a:latin typeface="宋体" panose="02010600030101010101" pitchFamily="2" charset="-122"/>
              <a:ea typeface="宋体" panose="02010600030101010101" pitchFamily="2" charset="-122"/>
              <a:cs typeface="+mn-ea"/>
            </a:endParaRPr>
          </a:p>
          <a:p>
            <a:pPr marL="952500" lvl="3" indent="-381000" eaLnBrk="1" fontAlgn="auto" hangingPunct="1">
              <a:spcBef>
                <a:spcPct val="50000"/>
              </a:spcBef>
              <a:spcAft>
                <a:spcPts val="0"/>
              </a:spcAft>
              <a:buFontTx/>
              <a:buChar char="–"/>
              <a:defRPr/>
            </a:pPr>
            <a:r>
              <a:rPr lang="zh-CN" altLang="en-US" b="1" noProof="1" smtClean="0">
                <a:solidFill>
                  <a:srgbClr val="000099"/>
                </a:solidFill>
                <a:latin typeface="宋体" panose="02010600030101010101" pitchFamily="2" charset="-122"/>
                <a:ea typeface="宋体" panose="02010600030101010101" pitchFamily="2" charset="-122"/>
                <a:cs typeface="+mn-ea"/>
              </a:rPr>
              <a:t>以时间顺序为主线设计技术路线</a:t>
            </a:r>
          </a:p>
          <a:p>
            <a:pPr marL="952500" lvl="3" indent="-381000" eaLnBrk="1" fontAlgn="auto" hangingPunct="1">
              <a:spcBef>
                <a:spcPct val="50000"/>
              </a:spcBef>
              <a:spcAft>
                <a:spcPts val="0"/>
              </a:spcAft>
              <a:buFontTx/>
              <a:buChar char="–"/>
              <a:defRPr/>
            </a:pPr>
            <a:r>
              <a:rPr lang="zh-CN" altLang="en-US" b="1" noProof="1" smtClean="0">
                <a:solidFill>
                  <a:srgbClr val="000099"/>
                </a:solidFill>
                <a:latin typeface="宋体" panose="02010600030101010101" pitchFamily="2" charset="-122"/>
                <a:ea typeface="宋体" panose="02010600030101010101" pitchFamily="2" charset="-122"/>
                <a:cs typeface="+mn-ea"/>
              </a:rPr>
              <a:t>以研究内容为主线设计技术路线</a:t>
            </a:r>
          </a:p>
          <a:p>
            <a:pPr marL="952500" lvl="3" indent="-381000" eaLnBrk="1" fontAlgn="auto" hangingPunct="1">
              <a:spcBef>
                <a:spcPct val="50000"/>
              </a:spcBef>
              <a:spcAft>
                <a:spcPts val="0"/>
              </a:spcAft>
              <a:buFontTx/>
              <a:buChar char="–"/>
              <a:defRPr/>
            </a:pPr>
            <a:r>
              <a:rPr lang="zh-CN" altLang="en-US" b="1" noProof="1" smtClean="0">
                <a:solidFill>
                  <a:srgbClr val="000099"/>
                </a:solidFill>
                <a:latin typeface="宋体" panose="02010600030101010101" pitchFamily="2" charset="-122"/>
                <a:ea typeface="宋体" panose="02010600030101010101" pitchFamily="2" charset="-122"/>
                <a:cs typeface="+mn-ea"/>
              </a:rPr>
              <a:t>分大小标题，突出逻辑关系。</a:t>
            </a:r>
          </a:p>
          <a:p>
            <a:pPr marL="952500" lvl="3" indent="-381000" eaLnBrk="1" fontAlgn="auto" hangingPunct="1">
              <a:spcBef>
                <a:spcPct val="50000"/>
              </a:spcBef>
              <a:spcAft>
                <a:spcPts val="0"/>
              </a:spcAft>
              <a:buFontTx/>
              <a:buChar char="–"/>
              <a:defRPr/>
            </a:pPr>
            <a:r>
              <a:rPr lang="zh-CN" altLang="en-US" b="1" noProof="1" smtClean="0">
                <a:solidFill>
                  <a:srgbClr val="000099"/>
                </a:solidFill>
                <a:latin typeface="宋体" panose="02010600030101010101" pitchFamily="2" charset="-122"/>
                <a:ea typeface="宋体" panose="02010600030101010101" pitchFamily="2" charset="-122"/>
                <a:cs typeface="+mn-ea"/>
              </a:rPr>
              <a:t>详细地写清楚每个具体步骤。</a:t>
            </a:r>
          </a:p>
          <a:p>
            <a:pPr marL="952500" lvl="3" indent="-381000" eaLnBrk="1" fontAlgn="auto" hangingPunct="1">
              <a:spcBef>
                <a:spcPct val="50000"/>
              </a:spcBef>
              <a:spcAft>
                <a:spcPts val="0"/>
              </a:spcAft>
              <a:buFontTx/>
              <a:buChar char="–"/>
              <a:defRPr/>
            </a:pPr>
            <a:r>
              <a:rPr lang="zh-CN" altLang="en-US" b="1" noProof="1" smtClean="0">
                <a:solidFill>
                  <a:srgbClr val="000099"/>
                </a:solidFill>
                <a:latin typeface="宋体" panose="02010600030101010101" pitchFamily="2" charset="-122"/>
                <a:ea typeface="宋体" panose="02010600030101010101" pitchFamily="2" charset="-122"/>
                <a:cs typeface="+mn-ea"/>
              </a:rPr>
              <a:t>对复杂的技术路线和研究方法采用流程图或图表。</a:t>
            </a:r>
            <a:endParaRPr lang="en-US" altLang="zh-CN" b="1" noProof="1" smtClean="0">
              <a:solidFill>
                <a:srgbClr val="000099"/>
              </a:solidFill>
              <a:latin typeface="宋体" panose="02010600030101010101" pitchFamily="2" charset="-122"/>
              <a:ea typeface="宋体" panose="02010600030101010101" pitchFamily="2" charset="-122"/>
              <a:cs typeface="+mn-ea"/>
            </a:endParaRPr>
          </a:p>
          <a:p>
            <a:pPr marL="952500" lvl="3" indent="-381000" eaLnBrk="1" fontAlgn="auto" hangingPunct="1">
              <a:spcBef>
                <a:spcPct val="50000"/>
              </a:spcBef>
              <a:spcAft>
                <a:spcPts val="0"/>
              </a:spcAft>
              <a:buFont typeface="Arial" panose="020B0604020202020204" pitchFamily="34" charset="0"/>
              <a:buNone/>
              <a:defRPr/>
            </a:pPr>
            <a:r>
              <a:rPr lang="zh-CN" altLang="en-US" b="1" noProof="1" smtClean="0">
                <a:solidFill>
                  <a:srgbClr val="000099"/>
                </a:solidFill>
                <a:latin typeface="宋体" panose="02010600030101010101" pitchFamily="2" charset="-122"/>
                <a:ea typeface="宋体" panose="02010600030101010101" pitchFamily="2" charset="-122"/>
                <a:cs typeface="+mn-ea"/>
              </a:rPr>
              <a:t>总之，你要让评委认为你十分了解研究的整个过程。</a:t>
            </a:r>
            <a:endParaRPr lang="en-US" altLang="zh-CN" b="1" noProof="1" smtClean="0">
              <a:solidFill>
                <a:srgbClr val="000099"/>
              </a:solidFill>
              <a:latin typeface="宋体" panose="02010600030101010101" pitchFamily="2" charset="-122"/>
              <a:ea typeface="宋体" panose="02010600030101010101" pitchFamily="2" charset="-122"/>
              <a:cs typeface="+mn-ea"/>
            </a:endParaRPr>
          </a:p>
          <a:p>
            <a:pPr eaLnBrk="1" fontAlgn="auto" hangingPunct="1">
              <a:spcBef>
                <a:spcPct val="0"/>
              </a:spcBef>
              <a:spcAft>
                <a:spcPts val="0"/>
              </a:spcAft>
              <a:buClrTx/>
              <a:buSzTx/>
              <a:buFont typeface="Wingdings 2" pitchFamily="18" charset="2"/>
              <a:buNone/>
              <a:defRPr/>
            </a:pPr>
            <a:r>
              <a:rPr lang="zh-CN" altLang="en-US" sz="2000" b="1" noProof="1" smtClean="0">
                <a:solidFill>
                  <a:srgbClr val="000099"/>
                </a:solidFill>
                <a:latin typeface="宋体" panose="02010600030101010101" pitchFamily="2" charset="-122"/>
                <a:ea typeface="宋体" panose="02010600030101010101" pitchFamily="2" charset="-122"/>
                <a:cs typeface="+mn-ea"/>
              </a:rPr>
              <a:t>　　</a:t>
            </a:r>
            <a:endParaRPr lang="en-US" altLang="zh-CN" sz="2000" b="1" noProof="1" smtClean="0">
              <a:solidFill>
                <a:srgbClr val="000099"/>
              </a:solidFill>
              <a:latin typeface="宋体" panose="02010600030101010101" pitchFamily="2" charset="-122"/>
              <a:ea typeface="宋体" panose="02010600030101010101" pitchFamily="2" charset="-122"/>
              <a:cs typeface="+mn-ea"/>
            </a:endParaRPr>
          </a:p>
          <a:p>
            <a:pPr eaLnBrk="1" fontAlgn="auto" hangingPunct="1">
              <a:spcBef>
                <a:spcPct val="0"/>
              </a:spcBef>
              <a:spcAft>
                <a:spcPts val="0"/>
              </a:spcAft>
              <a:buClrTx/>
              <a:buSzTx/>
              <a:buFont typeface="Wingdings 2" pitchFamily="18" charset="2"/>
              <a:buNone/>
              <a:defRPr/>
            </a:pPr>
            <a:r>
              <a:rPr lang="zh-CN" altLang="en-US" sz="2000" b="1" dirty="0" smtClean="0">
                <a:solidFill>
                  <a:srgbClr val="C00000"/>
                </a:solidFill>
                <a:latin typeface="宋体" panose="02010600030101010101" pitchFamily="2" charset="-122"/>
                <a:ea typeface="宋体" panose="02010600030101010101" pitchFamily="2" charset="-122"/>
              </a:rPr>
              <a:t>存在问题：</a:t>
            </a:r>
            <a:endParaRPr lang="en-US" altLang="zh-CN" sz="2000" b="1" noProof="1" smtClean="0">
              <a:solidFill>
                <a:srgbClr val="000099"/>
              </a:solidFill>
              <a:latin typeface="宋体" panose="02010600030101010101" pitchFamily="2" charset="-122"/>
              <a:ea typeface="宋体" panose="02010600030101010101" pitchFamily="2" charset="-122"/>
              <a:cs typeface="+mn-ea"/>
            </a:endParaRPr>
          </a:p>
          <a:p>
            <a:pPr eaLnBrk="1" fontAlgn="auto" hangingPunct="1">
              <a:lnSpc>
                <a:spcPts val="3000"/>
              </a:lnSpc>
              <a:spcBef>
                <a:spcPct val="0"/>
              </a:spcBef>
              <a:spcAft>
                <a:spcPts val="0"/>
              </a:spcAft>
              <a:buClr>
                <a:srgbClr val="FFFF00"/>
              </a:buClr>
              <a:buSzTx/>
              <a:buFont typeface="Wingdings 2" pitchFamily="18" charset="2"/>
              <a:buNone/>
              <a:defRPr/>
            </a:pPr>
            <a:r>
              <a:rPr lang="en-US" altLang="zh-CN" sz="2000" b="1" noProof="1" smtClean="0">
                <a:solidFill>
                  <a:srgbClr val="000099"/>
                </a:solidFill>
                <a:latin typeface="宋体" panose="02010600030101010101" pitchFamily="2" charset="-122"/>
                <a:ea typeface="宋体" panose="02010600030101010101" pitchFamily="2" charset="-122"/>
                <a:cs typeface="+mn-ea"/>
              </a:rPr>
              <a:t>   </a:t>
            </a:r>
            <a:r>
              <a:rPr lang="zh-CN" altLang="en-US" sz="2000" b="1" noProof="1" smtClean="0">
                <a:solidFill>
                  <a:srgbClr val="000099"/>
                </a:solidFill>
                <a:latin typeface="宋体" panose="02010600030101010101" pitchFamily="2" charset="-122"/>
                <a:ea typeface="宋体" panose="02010600030101010101" pitchFamily="2" charset="-122"/>
                <a:cs typeface="+mn-ea"/>
              </a:rPr>
              <a:t>评分低的材料往往是研究思路不清晰、研究范围太广、研究路线不明确等问题。</a:t>
            </a:r>
            <a:endParaRPr lang="en-US" altLang="zh-CN" sz="2000" b="1" noProof="1" smtClean="0">
              <a:solidFill>
                <a:srgbClr val="000099"/>
              </a:solidFill>
              <a:latin typeface="宋体" panose="02010600030101010101" pitchFamily="2" charset="-122"/>
              <a:ea typeface="宋体" panose="02010600030101010101" pitchFamily="2" charset="-122"/>
              <a:cs typeface="+mn-ea"/>
            </a:endParaRPr>
          </a:p>
          <a:p>
            <a:pPr eaLnBrk="1" fontAlgn="auto" hangingPunct="1">
              <a:spcBef>
                <a:spcPct val="0"/>
              </a:spcBef>
              <a:spcAft>
                <a:spcPts val="0"/>
              </a:spcAft>
              <a:buClrTx/>
              <a:buSzTx/>
              <a:buFont typeface="Wingdings 2" panose="05020102010507070707"/>
              <a:buChar char="ß"/>
              <a:defRPr/>
            </a:pPr>
            <a:endParaRPr lang="en-US" altLang="zh-CN" sz="2000" b="1" noProof="1" smtClean="0">
              <a:solidFill>
                <a:srgbClr val="000099"/>
              </a:solidFill>
              <a:latin typeface="宋体" panose="02010600030101010101" pitchFamily="2" charset="-122"/>
              <a:ea typeface="宋体" panose="02010600030101010101" pitchFamily="2" charset="-122"/>
              <a:cs typeface="+mn-ea"/>
            </a:endParaRPr>
          </a:p>
          <a:p>
            <a:pPr eaLnBrk="1" fontAlgn="auto" hangingPunct="1">
              <a:spcBef>
                <a:spcPct val="0"/>
              </a:spcBef>
              <a:spcAft>
                <a:spcPts val="0"/>
              </a:spcAft>
              <a:buClrTx/>
              <a:buSzTx/>
              <a:buFont typeface="Wingdings 2" pitchFamily="18" charset="2"/>
              <a:buNone/>
              <a:defRPr/>
            </a:pPr>
            <a:r>
              <a:rPr lang="zh-CN" altLang="en-US" sz="2000" b="1" noProof="1" smtClean="0">
                <a:solidFill>
                  <a:srgbClr val="000099"/>
                </a:solidFill>
                <a:latin typeface="宋体" panose="02010600030101010101" pitchFamily="2" charset="-122"/>
                <a:ea typeface="宋体" panose="02010600030101010101" pitchFamily="2" charset="-122"/>
                <a:cs typeface="+mn-ea"/>
              </a:rPr>
              <a:t>　　</a:t>
            </a:r>
            <a:endParaRPr lang="zh-CN" altLang="en-US" sz="2000" b="1" dirty="0">
              <a:solidFill>
                <a:srgbClr val="000099"/>
              </a:solidFill>
              <a:latin typeface="宋体" panose="02010600030101010101" pitchFamily="2" charset="-122"/>
              <a:ea typeface="宋体" panose="02010600030101010101" pitchFamily="2" charset="-122"/>
            </a:endParaRPr>
          </a:p>
        </p:txBody>
      </p:sp>
      <p:sp>
        <p:nvSpPr>
          <p:cNvPr id="5" name="矩形 4"/>
          <p:cNvSpPr/>
          <p:nvPr/>
        </p:nvSpPr>
        <p:spPr>
          <a:xfrm>
            <a:off x="785813" y="642938"/>
            <a:ext cx="2363787" cy="492125"/>
          </a:xfrm>
          <a:prstGeom prst="rect">
            <a:avLst/>
          </a:prstGeom>
        </p:spPr>
        <p:txBody>
          <a:bodyPr wrap="none">
            <a:spAutoFit/>
          </a:bodyPr>
          <a:lstStyle/>
          <a:p>
            <a:pPr fontAlgn="auto">
              <a:spcAft>
                <a:spcPts val="0"/>
              </a:spcAft>
              <a:defRPr/>
            </a:pPr>
            <a:r>
              <a:rPr kumimoji="1" lang="zh-CN" altLang="en-US" sz="2600" b="1" dirty="0">
                <a:solidFill>
                  <a:srgbClr val="000099"/>
                </a:solidFill>
                <a:latin typeface="+mn-ea"/>
                <a:ea typeface="+mn-ea"/>
              </a:rPr>
              <a:t>（</a:t>
            </a:r>
            <a:r>
              <a:rPr kumimoji="1" lang="en-US" altLang="zh-CN" sz="2600" b="1" dirty="0">
                <a:solidFill>
                  <a:srgbClr val="000099"/>
                </a:solidFill>
                <a:latin typeface="+mn-ea"/>
                <a:ea typeface="+mn-ea"/>
              </a:rPr>
              <a:t>4</a:t>
            </a:r>
            <a:r>
              <a:rPr kumimoji="1" lang="zh-CN" altLang="en-US" sz="2600" b="1" dirty="0">
                <a:solidFill>
                  <a:srgbClr val="000099"/>
                </a:solidFill>
                <a:latin typeface="+mn-ea"/>
                <a:ea typeface="+mn-ea"/>
              </a:rPr>
              <a:t>）研究方案</a:t>
            </a:r>
            <a:endParaRPr kumimoji="1" lang="en-US" altLang="zh-CN" sz="2600" b="1" dirty="0">
              <a:solidFill>
                <a:srgbClr val="000099"/>
              </a:solidFill>
              <a:latin typeface="+mn-ea"/>
              <a:ea typeface="+mn-ea"/>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内容占位符 2"/>
          <p:cNvSpPr>
            <a:spLocks noGrp="1"/>
          </p:cNvSpPr>
          <p:nvPr>
            <p:ph idx="1"/>
          </p:nvPr>
        </p:nvSpPr>
        <p:spPr>
          <a:xfrm>
            <a:off x="1042988" y="1341438"/>
            <a:ext cx="7002462" cy="4751387"/>
          </a:xfrm>
        </p:spPr>
        <p:txBody>
          <a:bodyPr/>
          <a:lstStyle/>
          <a:p>
            <a:pPr eaLnBrk="1" hangingPunct="1">
              <a:lnSpc>
                <a:spcPts val="2700"/>
              </a:lnSpc>
              <a:spcBef>
                <a:spcPct val="0"/>
              </a:spcBef>
              <a:buFont typeface="Wingdings 2" pitchFamily="18" charset="2"/>
              <a:buNone/>
            </a:pPr>
            <a:r>
              <a:rPr lang="zh-CN" altLang="en-US" sz="800" b="1" smtClean="0">
                <a:solidFill>
                  <a:srgbClr val="000099"/>
                </a:solidFill>
                <a:latin typeface="宋体" pitchFamily="2" charset="-122"/>
                <a:ea typeface="宋体" pitchFamily="2" charset="-122"/>
              </a:rPr>
              <a:t>                </a:t>
            </a:r>
            <a:r>
              <a:rPr lang="zh-CN" altLang="en-US" sz="2000" b="1" smtClean="0">
                <a:solidFill>
                  <a:srgbClr val="000099"/>
                </a:solidFill>
                <a:latin typeface="宋体" pitchFamily="2" charset="-122"/>
                <a:ea typeface="宋体" pitchFamily="2" charset="-122"/>
              </a:rPr>
              <a:t>包括已具备的研发条件，尚缺少的条件和拟解决的途径，有充分的研究基础和前期积累，能保证该项目的顺利开展。注意写本研究密切相关的前期研究基础数据，让人相信你有充分的研究基础和前期积累，能保证该项目的顺利开展。</a:t>
            </a:r>
            <a:endParaRPr lang="zh-CN" altLang="zh-CN" sz="2000" b="1" smtClean="0">
              <a:solidFill>
                <a:srgbClr val="000099"/>
              </a:solidFill>
              <a:latin typeface="宋体" pitchFamily="2" charset="-122"/>
              <a:ea typeface="宋体" pitchFamily="2" charset="-122"/>
            </a:endParaRPr>
          </a:p>
          <a:p>
            <a:pPr eaLnBrk="1" hangingPunct="1">
              <a:lnSpc>
                <a:spcPts val="2700"/>
              </a:lnSpc>
              <a:spcBef>
                <a:spcPct val="0"/>
              </a:spcBef>
              <a:buFont typeface="Wingdings 2" pitchFamily="18" charset="2"/>
              <a:buNone/>
            </a:pPr>
            <a:r>
              <a:rPr lang="zh-CN" altLang="en-US" sz="2000" b="1" smtClean="0">
                <a:solidFill>
                  <a:srgbClr val="000099"/>
                </a:solidFill>
                <a:latin typeface="宋体" pitchFamily="2" charset="-122"/>
                <a:ea typeface="宋体" pitchFamily="2" charset="-122"/>
              </a:rPr>
              <a:t>       团队注重梯队、比例、领域等综合实力，背景应紧扣项目研究内容和技术要求。 对项目组主要成员的工作简历应有清晰介绍，尤其是要针对项目组成员的分工介绍研究工作经历，人员分工要合理。（工作基础可以找个较强的合作单位，你就强壮起来了。） </a:t>
            </a:r>
          </a:p>
          <a:p>
            <a:pPr eaLnBrk="1" hangingPunct="1">
              <a:lnSpc>
                <a:spcPts val="2700"/>
              </a:lnSpc>
              <a:spcBef>
                <a:spcPct val="0"/>
              </a:spcBef>
            </a:pPr>
            <a:endParaRPr lang="zh-CN" altLang="zh-CN" sz="2000" b="1" smtClean="0">
              <a:solidFill>
                <a:srgbClr val="000099"/>
              </a:solidFill>
              <a:latin typeface="宋体" pitchFamily="2" charset="-122"/>
              <a:ea typeface="宋体" pitchFamily="2" charset="-122"/>
            </a:endParaRPr>
          </a:p>
          <a:p>
            <a:pPr eaLnBrk="1" hangingPunct="1">
              <a:lnSpc>
                <a:spcPts val="2700"/>
              </a:lnSpc>
              <a:spcBef>
                <a:spcPct val="0"/>
              </a:spcBef>
              <a:buFont typeface="Wingdings 2" pitchFamily="18" charset="2"/>
              <a:buNone/>
            </a:pPr>
            <a:r>
              <a:rPr lang="zh-CN" altLang="en-US" sz="2000" b="1" smtClean="0">
                <a:solidFill>
                  <a:srgbClr val="000099"/>
                </a:solidFill>
                <a:latin typeface="宋体" pitchFamily="2" charset="-122"/>
                <a:ea typeface="宋体" pitchFamily="2" charset="-122"/>
              </a:rPr>
              <a:t>　　  </a:t>
            </a:r>
            <a:r>
              <a:rPr lang="zh-CN" altLang="en-US" sz="2000" b="1" smtClean="0">
                <a:solidFill>
                  <a:srgbClr val="C00000"/>
                </a:solidFill>
                <a:latin typeface="宋体" pitchFamily="2" charset="-122"/>
                <a:ea typeface="宋体" pitchFamily="2" charset="-122"/>
              </a:rPr>
              <a:t>注意：</a:t>
            </a:r>
            <a:endParaRPr lang="zh-CN" altLang="zh-CN" sz="2000" b="1" smtClean="0">
              <a:solidFill>
                <a:srgbClr val="C00000"/>
              </a:solidFill>
              <a:latin typeface="宋体" pitchFamily="2" charset="-122"/>
              <a:ea typeface="宋体" pitchFamily="2" charset="-122"/>
            </a:endParaRPr>
          </a:p>
          <a:p>
            <a:pPr eaLnBrk="1" hangingPunct="1">
              <a:lnSpc>
                <a:spcPts val="2700"/>
              </a:lnSpc>
              <a:spcBef>
                <a:spcPct val="0"/>
              </a:spcBef>
              <a:buFont typeface="Wingdings 2" pitchFamily="18" charset="2"/>
              <a:buNone/>
            </a:pPr>
            <a:r>
              <a:rPr lang="zh-CN" altLang="zh-CN" sz="2000" b="1" smtClean="0">
                <a:solidFill>
                  <a:srgbClr val="000099"/>
                </a:solidFill>
                <a:latin typeface="宋体" pitchFamily="2" charset="-122"/>
                <a:ea typeface="宋体" pitchFamily="2" charset="-122"/>
              </a:rPr>
              <a:t>      </a:t>
            </a:r>
            <a:r>
              <a:rPr lang="zh-CN" altLang="en-US" sz="2000" b="1" smtClean="0">
                <a:solidFill>
                  <a:srgbClr val="000099"/>
                </a:solidFill>
                <a:latin typeface="宋体" pitchFamily="2" charset="-122"/>
                <a:ea typeface="宋体" pitchFamily="2" charset="-122"/>
              </a:rPr>
              <a:t>要实事求是，切忌自我吹嘘或说过头话。</a:t>
            </a:r>
            <a:endParaRPr lang="zh-CN" altLang="zh-CN" sz="2000" b="1" smtClean="0">
              <a:solidFill>
                <a:srgbClr val="000099"/>
              </a:solidFill>
              <a:latin typeface="宋体" pitchFamily="2" charset="-122"/>
              <a:ea typeface="宋体" pitchFamily="2" charset="-122"/>
            </a:endParaRPr>
          </a:p>
          <a:p>
            <a:pPr eaLnBrk="1" hangingPunct="1">
              <a:lnSpc>
                <a:spcPts val="2700"/>
              </a:lnSpc>
              <a:spcBef>
                <a:spcPct val="0"/>
              </a:spcBef>
              <a:buFont typeface="Wingdings 2" pitchFamily="18" charset="2"/>
              <a:buNone/>
            </a:pPr>
            <a:r>
              <a:rPr lang="zh-CN" altLang="zh-CN" sz="2000" b="1" smtClean="0">
                <a:solidFill>
                  <a:srgbClr val="000099"/>
                </a:solidFill>
                <a:latin typeface="宋体" pitchFamily="2" charset="-122"/>
                <a:ea typeface="宋体" pitchFamily="2" charset="-122"/>
              </a:rPr>
              <a:t>      </a:t>
            </a:r>
            <a:r>
              <a:rPr lang="zh-CN" altLang="en-US" sz="2000" b="1" smtClean="0">
                <a:solidFill>
                  <a:srgbClr val="000099"/>
                </a:solidFill>
                <a:latin typeface="宋体" pitchFamily="2" charset="-122"/>
                <a:ea typeface="宋体" pitchFamily="2" charset="-122"/>
              </a:rPr>
              <a:t>不要代签名，或“拉大旗做虎皮”。</a:t>
            </a:r>
          </a:p>
          <a:p>
            <a:pPr eaLnBrk="1" hangingPunct="1">
              <a:lnSpc>
                <a:spcPct val="80000"/>
              </a:lnSpc>
            </a:pPr>
            <a:endParaRPr lang="zh-CN" altLang="en-US" sz="800" b="1" smtClean="0">
              <a:solidFill>
                <a:srgbClr val="000099"/>
              </a:solidFill>
              <a:latin typeface="宋体" pitchFamily="2" charset="-122"/>
              <a:ea typeface="宋体" pitchFamily="2" charset="-122"/>
            </a:endParaRPr>
          </a:p>
        </p:txBody>
      </p:sp>
      <p:sp>
        <p:nvSpPr>
          <p:cNvPr id="5" name="矩形 4"/>
          <p:cNvSpPr/>
          <p:nvPr/>
        </p:nvSpPr>
        <p:spPr>
          <a:xfrm>
            <a:off x="785813" y="642938"/>
            <a:ext cx="2363787" cy="492125"/>
          </a:xfrm>
          <a:prstGeom prst="rect">
            <a:avLst/>
          </a:prstGeom>
        </p:spPr>
        <p:txBody>
          <a:bodyPr wrap="none">
            <a:spAutoFit/>
          </a:bodyPr>
          <a:lstStyle/>
          <a:p>
            <a:pPr fontAlgn="auto">
              <a:spcAft>
                <a:spcPts val="0"/>
              </a:spcAft>
              <a:defRPr/>
            </a:pPr>
            <a:r>
              <a:rPr kumimoji="1" lang="zh-CN" altLang="en-US" sz="2600" b="1" dirty="0">
                <a:solidFill>
                  <a:srgbClr val="000099"/>
                </a:solidFill>
                <a:latin typeface="+mn-ea"/>
                <a:ea typeface="+mn-ea"/>
              </a:rPr>
              <a:t>（</a:t>
            </a:r>
            <a:r>
              <a:rPr kumimoji="1" lang="en-US" altLang="zh-CN" sz="2600" b="1" dirty="0">
                <a:solidFill>
                  <a:srgbClr val="000099"/>
                </a:solidFill>
                <a:latin typeface="+mn-ea"/>
                <a:ea typeface="+mn-ea"/>
              </a:rPr>
              <a:t>5</a:t>
            </a:r>
            <a:r>
              <a:rPr kumimoji="1" lang="zh-CN" altLang="en-US" sz="2600" b="1" dirty="0">
                <a:solidFill>
                  <a:srgbClr val="000099"/>
                </a:solidFill>
                <a:latin typeface="+mn-ea"/>
                <a:ea typeface="+mn-ea"/>
              </a:rPr>
              <a:t>）研究基础</a:t>
            </a:r>
            <a:endParaRPr kumimoji="1" lang="en-US" altLang="zh-CN" sz="2600" b="1" dirty="0">
              <a:solidFill>
                <a:srgbClr val="000099"/>
              </a:solidFill>
              <a:latin typeface="+mn-ea"/>
              <a:ea typeface="+mn-ea"/>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内容占位符 2"/>
          <p:cNvSpPr>
            <a:spLocks noGrp="1"/>
          </p:cNvSpPr>
          <p:nvPr>
            <p:ph idx="1"/>
          </p:nvPr>
        </p:nvSpPr>
        <p:spPr>
          <a:xfrm>
            <a:off x="1112838" y="1773238"/>
            <a:ext cx="6554787" cy="3024187"/>
          </a:xfrm>
        </p:spPr>
        <p:txBody>
          <a:bodyPr/>
          <a:lstStyle/>
          <a:p>
            <a:pPr marL="0" indent="0" algn="just" eaLnBrk="1" hangingPunct="1">
              <a:spcBef>
                <a:spcPct val="0"/>
              </a:spcBef>
              <a:buFont typeface="Wingdings 2" pitchFamily="18" charset="2"/>
              <a:buNone/>
            </a:pPr>
            <a:r>
              <a:rPr lang="zh-CN" altLang="en-US" sz="2400" b="1" smtClean="0">
                <a:solidFill>
                  <a:srgbClr val="000099"/>
                </a:solidFill>
                <a:latin typeface="宋体" pitchFamily="2" charset="-122"/>
                <a:ea typeface="宋体" pitchFamily="2" charset="-122"/>
              </a:rPr>
              <a:t>    经费预算一定要按照目标相关性、政策相符性、经济合理性的原则，科学合理、实事求是地编制，经费预算时间要与项目实施周期一致，数据之间要满足有关的平衡关系，各有关表格的数据应前后一致。</a:t>
            </a:r>
            <a:endParaRPr lang="en-US" altLang="zh-CN" sz="2400" b="1" smtClean="0">
              <a:solidFill>
                <a:srgbClr val="000099"/>
              </a:solidFill>
              <a:latin typeface="宋体" pitchFamily="2" charset="-122"/>
              <a:ea typeface="宋体" pitchFamily="2" charset="-122"/>
            </a:endParaRPr>
          </a:p>
          <a:p>
            <a:pPr marL="0" indent="0" algn="just" eaLnBrk="1" hangingPunct="1">
              <a:spcBef>
                <a:spcPct val="0"/>
              </a:spcBef>
              <a:buFont typeface="Wingdings 2" pitchFamily="18" charset="2"/>
              <a:buNone/>
            </a:pPr>
            <a:r>
              <a:rPr lang="zh-CN" altLang="en-US" sz="2400" b="1" smtClean="0">
                <a:solidFill>
                  <a:srgbClr val="000099"/>
                </a:solidFill>
                <a:latin typeface="宋体" pitchFamily="2" charset="-122"/>
                <a:ea typeface="宋体" pitchFamily="2" charset="-122"/>
              </a:rPr>
              <a:t>    </a:t>
            </a:r>
            <a:endParaRPr lang="en-US" altLang="zh-CN" sz="2400" b="1" smtClean="0">
              <a:solidFill>
                <a:srgbClr val="000099"/>
              </a:solidFill>
              <a:latin typeface="宋体" pitchFamily="2" charset="-122"/>
              <a:ea typeface="宋体" pitchFamily="2" charset="-122"/>
            </a:endParaRPr>
          </a:p>
          <a:p>
            <a:pPr marL="0" indent="0" algn="just" eaLnBrk="1" hangingPunct="1">
              <a:spcBef>
                <a:spcPct val="0"/>
              </a:spcBef>
              <a:buFont typeface="Wingdings 2" pitchFamily="18" charset="2"/>
              <a:buNone/>
            </a:pPr>
            <a:r>
              <a:rPr lang="en-US" altLang="zh-CN" sz="2400" b="1" smtClean="0">
                <a:solidFill>
                  <a:srgbClr val="000099"/>
                </a:solidFill>
                <a:latin typeface="宋体" pitchFamily="2" charset="-122"/>
                <a:ea typeface="宋体" pitchFamily="2" charset="-122"/>
              </a:rPr>
              <a:t>    </a:t>
            </a:r>
            <a:r>
              <a:rPr lang="zh-CN" altLang="en-US" sz="2400" b="1" smtClean="0">
                <a:solidFill>
                  <a:srgbClr val="C00000"/>
                </a:solidFill>
                <a:latin typeface="宋体" pitchFamily="2" charset="-122"/>
                <a:ea typeface="宋体" pitchFamily="2" charset="-122"/>
              </a:rPr>
              <a:t>注意：</a:t>
            </a:r>
            <a:endParaRPr lang="en-US" altLang="zh-CN" sz="2400" b="1" smtClean="0">
              <a:solidFill>
                <a:srgbClr val="C00000"/>
              </a:solidFill>
              <a:latin typeface="宋体" pitchFamily="2" charset="-122"/>
              <a:ea typeface="宋体" pitchFamily="2" charset="-122"/>
            </a:endParaRPr>
          </a:p>
          <a:p>
            <a:pPr marL="0" indent="0" algn="just" eaLnBrk="1" hangingPunct="1">
              <a:spcBef>
                <a:spcPct val="0"/>
              </a:spcBef>
              <a:buFont typeface="Wingdings 2" pitchFamily="18" charset="2"/>
              <a:buNone/>
            </a:pPr>
            <a:r>
              <a:rPr lang="en-US" altLang="zh-CN" sz="2400" b="1" smtClean="0">
                <a:solidFill>
                  <a:srgbClr val="000099"/>
                </a:solidFill>
                <a:latin typeface="宋体" pitchFamily="2" charset="-122"/>
                <a:ea typeface="宋体" pitchFamily="2" charset="-122"/>
              </a:rPr>
              <a:t>    </a:t>
            </a:r>
            <a:r>
              <a:rPr lang="zh-CN" altLang="en-US" sz="2400" b="1" smtClean="0">
                <a:solidFill>
                  <a:srgbClr val="000099"/>
                </a:solidFill>
                <a:latin typeface="宋体" pitchFamily="2" charset="-122"/>
                <a:ea typeface="宋体" pitchFamily="2" charset="-122"/>
              </a:rPr>
              <a:t>预算的名称、计量单位要一致。</a:t>
            </a:r>
          </a:p>
        </p:txBody>
      </p:sp>
      <p:sp>
        <p:nvSpPr>
          <p:cNvPr id="5" name="矩形 4"/>
          <p:cNvSpPr/>
          <p:nvPr/>
        </p:nvSpPr>
        <p:spPr>
          <a:xfrm>
            <a:off x="785813" y="642938"/>
            <a:ext cx="2363787" cy="492125"/>
          </a:xfrm>
          <a:prstGeom prst="rect">
            <a:avLst/>
          </a:prstGeom>
        </p:spPr>
        <p:txBody>
          <a:bodyPr wrap="none">
            <a:spAutoFit/>
          </a:bodyPr>
          <a:lstStyle/>
          <a:p>
            <a:pPr fontAlgn="auto">
              <a:spcAft>
                <a:spcPts val="0"/>
              </a:spcAft>
              <a:defRPr/>
            </a:pPr>
            <a:r>
              <a:rPr kumimoji="1" lang="zh-CN" altLang="en-US" sz="2600" b="1" dirty="0">
                <a:solidFill>
                  <a:srgbClr val="000099"/>
                </a:solidFill>
                <a:latin typeface="+mn-ea"/>
                <a:ea typeface="+mn-ea"/>
              </a:rPr>
              <a:t>（</a:t>
            </a:r>
            <a:r>
              <a:rPr kumimoji="1" lang="en-US" altLang="zh-CN" sz="2600" b="1" dirty="0">
                <a:solidFill>
                  <a:srgbClr val="000099"/>
                </a:solidFill>
                <a:latin typeface="+mn-ea"/>
                <a:ea typeface="+mn-ea"/>
              </a:rPr>
              <a:t>6</a:t>
            </a:r>
            <a:r>
              <a:rPr kumimoji="1" lang="zh-CN" altLang="en-US" sz="2600" b="1" dirty="0">
                <a:solidFill>
                  <a:srgbClr val="000099"/>
                </a:solidFill>
                <a:latin typeface="+mn-ea"/>
                <a:ea typeface="+mn-ea"/>
              </a:rPr>
              <a:t>）经费预算</a:t>
            </a:r>
            <a:endParaRPr kumimoji="1" lang="en-US" altLang="zh-CN" sz="2600" b="1" dirty="0">
              <a:solidFill>
                <a:srgbClr val="000099"/>
              </a:solidFill>
              <a:latin typeface="+mn-ea"/>
              <a:ea typeface="+mn-ea"/>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标题 1"/>
          <p:cNvSpPr>
            <a:spLocks noGrp="1"/>
          </p:cNvSpPr>
          <p:nvPr>
            <p:ph type="title"/>
          </p:nvPr>
        </p:nvSpPr>
        <p:spPr/>
        <p:txBody>
          <a:bodyPr/>
          <a:lstStyle/>
          <a:p>
            <a:pPr eaLnBrk="1" hangingPunct="1"/>
            <a:r>
              <a:rPr lang="zh-CN" altLang="en-US" smtClean="0">
                <a:solidFill>
                  <a:srgbClr val="000099"/>
                </a:solidFill>
              </a:rPr>
              <a:t>★  特别提醒：</a:t>
            </a:r>
            <a:r>
              <a:rPr lang="zh-CN" altLang="zh-CN" smtClean="0">
                <a:solidFill>
                  <a:srgbClr val="000099"/>
                </a:solidFill>
              </a:rPr>
              <a:t>注意细节</a:t>
            </a:r>
            <a:endParaRPr lang="zh-CN" altLang="en-US" smtClean="0">
              <a:solidFill>
                <a:srgbClr val="000099"/>
              </a:solidFill>
            </a:endParaRPr>
          </a:p>
        </p:txBody>
      </p:sp>
      <p:sp>
        <p:nvSpPr>
          <p:cNvPr id="108547" name="内容占位符 2"/>
          <p:cNvSpPr>
            <a:spLocks noGrp="1"/>
          </p:cNvSpPr>
          <p:nvPr>
            <p:ph idx="1"/>
          </p:nvPr>
        </p:nvSpPr>
        <p:spPr/>
        <p:txBody>
          <a:bodyPr/>
          <a:lstStyle/>
          <a:p>
            <a:pPr marL="0" indent="0" algn="just" eaLnBrk="1" hangingPunct="1">
              <a:spcBef>
                <a:spcPts val="0"/>
              </a:spcBef>
              <a:buFont typeface="Wingdings 2" pitchFamily="18" charset="2"/>
              <a:buNone/>
              <a:defRPr/>
            </a:pPr>
            <a:r>
              <a:rPr lang="en-US" altLang="zh-CN" dirty="0" smtClean="0">
                <a:solidFill>
                  <a:srgbClr val="000099"/>
                </a:solidFill>
              </a:rPr>
              <a:t>      </a:t>
            </a:r>
            <a:r>
              <a:rPr lang="zh-CN" altLang="zh-CN" sz="2800" b="1" dirty="0" smtClean="0">
                <a:solidFill>
                  <a:srgbClr val="000099"/>
                </a:solidFill>
                <a:latin typeface="宋体" panose="02010600030101010101" pitchFamily="2" charset="-122"/>
                <a:ea typeface="宋体" panose="02010600030101010101" pitchFamily="2" charset="-122"/>
              </a:rPr>
              <a:t>版面调整，清晰，层次分明，使版面简洁、易于阅读。</a:t>
            </a:r>
          </a:p>
          <a:p>
            <a:pPr marL="0" indent="0" algn="just" eaLnBrk="1" hangingPunct="1">
              <a:spcBef>
                <a:spcPts val="0"/>
              </a:spcBef>
              <a:buFont typeface="Wingdings 2" pitchFamily="18" charset="2"/>
              <a:buNone/>
              <a:defRPr/>
            </a:pPr>
            <a:r>
              <a:rPr lang="zh-CN" altLang="en-US" sz="2800" b="1" dirty="0" smtClean="0">
                <a:solidFill>
                  <a:srgbClr val="000099"/>
                </a:solidFill>
                <a:latin typeface="宋体" panose="02010600030101010101" pitchFamily="2" charset="-122"/>
                <a:ea typeface="宋体" panose="02010600030101010101" pitchFamily="2" charset="-122"/>
              </a:rPr>
              <a:t>       </a:t>
            </a:r>
            <a:endParaRPr lang="en-US" altLang="zh-CN" sz="2800" b="1" dirty="0" smtClean="0">
              <a:solidFill>
                <a:srgbClr val="000099"/>
              </a:solidFill>
              <a:latin typeface="宋体" panose="02010600030101010101" pitchFamily="2" charset="-122"/>
              <a:ea typeface="宋体" panose="02010600030101010101" pitchFamily="2" charset="-122"/>
            </a:endParaRPr>
          </a:p>
          <a:p>
            <a:pPr marL="0" indent="0" algn="just" eaLnBrk="1" hangingPunct="1">
              <a:spcBef>
                <a:spcPts val="0"/>
              </a:spcBef>
              <a:buFont typeface="Wingdings 2" pitchFamily="18" charset="2"/>
              <a:buNone/>
              <a:defRPr/>
            </a:pPr>
            <a:r>
              <a:rPr lang="en-US" altLang="zh-CN" sz="2800" b="1" dirty="0" smtClean="0">
                <a:solidFill>
                  <a:srgbClr val="000099"/>
                </a:solidFill>
                <a:latin typeface="宋体" panose="02010600030101010101" pitchFamily="2" charset="-122"/>
                <a:ea typeface="宋体" panose="02010600030101010101" pitchFamily="2" charset="-122"/>
              </a:rPr>
              <a:t>    </a:t>
            </a:r>
            <a:r>
              <a:rPr lang="zh-CN" altLang="en-US" sz="2800" b="1" dirty="0" smtClean="0">
                <a:solidFill>
                  <a:srgbClr val="000099"/>
                </a:solidFill>
                <a:latin typeface="宋体" panose="02010600030101010101" pitchFamily="2" charset="-122"/>
                <a:ea typeface="宋体" panose="02010600030101010101" pitchFamily="2" charset="-122"/>
              </a:rPr>
              <a:t>认真较核</a:t>
            </a:r>
            <a:r>
              <a:rPr lang="en-US" altLang="zh-CN" sz="2800" b="1" dirty="0" smtClean="0">
                <a:solidFill>
                  <a:srgbClr val="000099"/>
                </a:solidFill>
                <a:latin typeface="宋体" panose="02010600030101010101" pitchFamily="2" charset="-122"/>
                <a:ea typeface="宋体" panose="02010600030101010101" pitchFamily="2" charset="-122"/>
              </a:rPr>
              <a:t>3</a:t>
            </a:r>
            <a:r>
              <a:rPr lang="zh-CN" altLang="zh-CN" sz="2800" b="1" dirty="0" smtClean="0">
                <a:solidFill>
                  <a:srgbClr val="000099"/>
                </a:solidFill>
                <a:latin typeface="宋体" panose="02010600030101010101" pitchFamily="2" charset="-122"/>
                <a:ea typeface="宋体" panose="02010600030101010101" pitchFamily="2" charset="-122"/>
              </a:rPr>
              <a:t>遍以上。坚决消灭错别字</a:t>
            </a:r>
            <a:r>
              <a:rPr lang="zh-CN" altLang="en-US" sz="2800" b="1" dirty="0" smtClean="0">
                <a:solidFill>
                  <a:srgbClr val="000099"/>
                </a:solidFill>
                <a:latin typeface="宋体" panose="02010600030101010101" pitchFamily="2" charset="-122"/>
                <a:ea typeface="宋体" panose="02010600030101010101" pitchFamily="2" charset="-122"/>
              </a:rPr>
              <a:t>等低级错误</a:t>
            </a:r>
            <a:r>
              <a:rPr lang="zh-CN" altLang="zh-CN" sz="2800" b="1" dirty="0" smtClean="0">
                <a:solidFill>
                  <a:srgbClr val="000099"/>
                </a:solidFill>
                <a:latin typeface="宋体" panose="02010600030101010101" pitchFamily="2" charset="-122"/>
                <a:ea typeface="宋体" panose="02010600030101010101" pitchFamily="2" charset="-122"/>
              </a:rPr>
              <a:t>。</a:t>
            </a:r>
            <a:endParaRPr lang="en-US" altLang="zh-CN" sz="2800" b="1" dirty="0" smtClean="0">
              <a:solidFill>
                <a:srgbClr val="000099"/>
              </a:solidFill>
              <a:latin typeface="宋体" panose="02010600030101010101" pitchFamily="2" charset="-122"/>
              <a:ea typeface="宋体" panose="02010600030101010101" pitchFamily="2" charset="-122"/>
            </a:endParaRPr>
          </a:p>
          <a:p>
            <a:pPr eaLnBrk="1" hangingPunct="1">
              <a:defRPr/>
            </a:pPr>
            <a:endParaRPr lang="zh-CN" altLang="en-US" dirty="0" smtClean="0">
              <a:solidFill>
                <a:srgbClr val="000099"/>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标题 1"/>
          <p:cNvSpPr>
            <a:spLocks noGrp="1"/>
          </p:cNvSpPr>
          <p:nvPr>
            <p:ph type="title" idx="4294967295"/>
          </p:nvPr>
        </p:nvSpPr>
        <p:spPr>
          <a:xfrm>
            <a:off x="0" y="52388"/>
            <a:ext cx="9013825" cy="712787"/>
          </a:xfrm>
        </p:spPr>
        <p:txBody>
          <a:bodyPr lIns="88375" tIns="44189" rIns="88375" bIns="44189" rtlCol="0">
            <a:normAutofit/>
          </a:bodyPr>
          <a:lstStyle/>
          <a:p>
            <a:pPr defTabSz="956945" eaLnBrk="1" fontAlgn="auto" hangingPunct="1">
              <a:spcAft>
                <a:spcPts val="0"/>
              </a:spcAft>
              <a:defRPr/>
            </a:pPr>
            <a:r>
              <a:rPr lang="zh-CN" altLang="zh-CN" sz="3200" b="1" dirty="0" smtClean="0">
                <a:solidFill>
                  <a:srgbClr val="000099"/>
                </a:solidFill>
                <a:latin typeface="+mn-ea"/>
                <a:ea typeface="+mn-ea"/>
                <a:cs typeface="+mn-cs"/>
                <a:sym typeface="微软雅黑" panose="020B0503020204020204" pitchFamily="34" charset="-122"/>
              </a:rPr>
              <a:t>主要</a:t>
            </a:r>
            <a:r>
              <a:rPr lang="zh-CN" altLang="zh-CN" sz="3200" b="1" dirty="0">
                <a:solidFill>
                  <a:srgbClr val="000099"/>
                </a:solidFill>
                <a:latin typeface="+mn-ea"/>
                <a:ea typeface="+mn-ea"/>
                <a:cs typeface="+mn-cs"/>
                <a:sym typeface="微软雅黑" panose="020B0503020204020204" pitchFamily="34" charset="-122"/>
              </a:rPr>
              <a:t>改革任务</a:t>
            </a:r>
          </a:p>
        </p:txBody>
      </p:sp>
      <p:grpSp>
        <p:nvGrpSpPr>
          <p:cNvPr id="2" name="Group 3"/>
          <p:cNvGrpSpPr>
            <a:grpSpLocks/>
          </p:cNvGrpSpPr>
          <p:nvPr/>
        </p:nvGrpSpPr>
        <p:grpSpPr bwMode="auto">
          <a:xfrm>
            <a:off x="725488" y="908050"/>
            <a:ext cx="5329237" cy="590550"/>
            <a:chOff x="0" y="0"/>
            <a:chExt cx="3637" cy="403"/>
          </a:xfrm>
        </p:grpSpPr>
        <p:sp>
          <p:nvSpPr>
            <p:cNvPr id="36894" name="AutoShape 7"/>
            <p:cNvSpPr>
              <a:spLocks noChangeArrowheads="1"/>
            </p:cNvSpPr>
            <p:nvPr/>
          </p:nvSpPr>
          <p:spPr bwMode="auto">
            <a:xfrm>
              <a:off x="51" y="3"/>
              <a:ext cx="3586" cy="390"/>
            </a:xfrm>
            <a:prstGeom prst="roundRect">
              <a:avLst>
                <a:gd name="adj" fmla="val 16667"/>
              </a:avLst>
            </a:prstGeom>
            <a:solidFill>
              <a:srgbClr val="FF7979">
                <a:alpha val="70195"/>
              </a:srgbClr>
            </a:solidFill>
            <a:ln>
              <a:noFill/>
            </a:ln>
          </p:spPr>
          <p:txBody>
            <a:bodyPr wrap="none" anchor="ctr"/>
            <a:lstStyle>
              <a:lvl1pPr algn="just">
                <a:lnSpc>
                  <a:spcPct val="110000"/>
                </a:lnSpc>
                <a:spcBef>
                  <a:spcPts val="1800"/>
                </a:spcBef>
                <a:buClr>
                  <a:schemeClr val="accent1"/>
                </a:buClr>
                <a:buSzPct val="130000"/>
                <a:buBlip>
                  <a:blip r:embed="rId3"/>
                </a:buBlip>
                <a:defRPr sz="2400">
                  <a:solidFill>
                    <a:srgbClr val="303030"/>
                  </a:solidFill>
                  <a:latin typeface="Arial" panose="020B0604020202020204" pitchFamily="34" charset="0"/>
                  <a:ea typeface="黑体" panose="02010609060101010101" pitchFamily="49" charset="-122"/>
                </a:defRPr>
              </a:lvl1pPr>
              <a:lvl2pPr marL="742950" indent="-285750" algn="just" defTabSz="0">
                <a:lnSpc>
                  <a:spcPct val="110000"/>
                </a:lnSpc>
                <a:buClr>
                  <a:srgbClr val="303030"/>
                </a:buClr>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2pPr>
              <a:lvl3pPr marL="11430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3pPr>
              <a:lvl4pPr marL="16002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4pPr>
              <a:lvl5pPr marL="20574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5pPr>
              <a:lvl6pPr marL="25146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6pPr>
              <a:lvl7pPr marL="29718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7pPr>
              <a:lvl8pPr marL="34290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8pPr>
              <a:lvl9pPr marL="38862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9pPr>
            </a:lstStyle>
            <a:p>
              <a:pPr algn="l">
                <a:lnSpc>
                  <a:spcPct val="100000"/>
                </a:lnSpc>
                <a:spcBef>
                  <a:spcPct val="0"/>
                </a:spcBef>
                <a:buClrTx/>
                <a:buSzTx/>
                <a:buFontTx/>
                <a:buNone/>
                <a:defRPr/>
              </a:pPr>
              <a:endParaRPr lang="zh-CN" altLang="en-US" sz="1600" b="1" smtClean="0">
                <a:solidFill>
                  <a:schemeClr val="bg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sym typeface="微软雅黑" panose="020B0503020204020204" pitchFamily="34" charset="-122"/>
              </a:endParaRPr>
            </a:p>
          </p:txBody>
        </p:sp>
        <p:sp>
          <p:nvSpPr>
            <p:cNvPr id="4127" name="Rectangle 9"/>
            <p:cNvSpPr>
              <a:spLocks noChangeArrowheads="1"/>
            </p:cNvSpPr>
            <p:nvPr/>
          </p:nvSpPr>
          <p:spPr bwMode="auto">
            <a:xfrm>
              <a:off x="0" y="4"/>
              <a:ext cx="3489" cy="399"/>
            </a:xfrm>
            <a:prstGeom prst="rect">
              <a:avLst/>
            </a:prstGeom>
            <a:noFill/>
            <a:ln>
              <a:noFill/>
            </a:ln>
            <a:effectLst>
              <a:outerShdw blurRad="63500" dist="17961" dir="2700000" algn="ctr" rotWithShape="0">
                <a:srgbClr val="000000">
                  <a:alpha val="70998"/>
                </a:srgbClr>
              </a:outerShdw>
            </a:effectLst>
          </p:spPr>
          <p:txBody>
            <a:bodyPr>
              <a:spAutoFit/>
            </a:bodyPr>
            <a:lstStyle/>
            <a:p>
              <a:pPr>
                <a:buFont typeface="Arial" panose="020B0604020202020204" pitchFamily="34" charset="0"/>
                <a:buNone/>
                <a:defRPr/>
              </a:pPr>
              <a:r>
                <a:rPr lang="zh-CN" altLang="en-US" b="1" dirty="0">
                  <a:solidFill>
                    <a:srgbClr val="000099"/>
                  </a:solidFill>
                  <a:effectLst>
                    <a:outerShdw blurRad="38100" dist="38100" dir="2700000" algn="tl">
                      <a:srgbClr val="000000">
                        <a:alpha val="43137"/>
                      </a:srgbClr>
                    </a:outerShdw>
                  </a:effectLst>
                  <a:latin typeface="宋体" panose="02010600030101010101" pitchFamily="2" charset="-122"/>
                </a:rPr>
                <a:t>  </a:t>
              </a:r>
              <a:r>
                <a:rPr lang="zh-CN" altLang="en-US" sz="2000" b="1" dirty="0">
                  <a:solidFill>
                    <a:srgbClr val="000099"/>
                  </a:solidFill>
                  <a:effectLst>
                    <a:outerShdw blurRad="38100" dist="38100" dir="2700000" algn="tl">
                      <a:srgbClr val="000000">
                        <a:alpha val="43137"/>
                      </a:srgbClr>
                    </a:outerShdw>
                  </a:effectLst>
                  <a:latin typeface="宋体" panose="02010600030101010101" pitchFamily="2" charset="-122"/>
                </a:rPr>
                <a:t>建立公开统一的国家科技管理平台</a:t>
              </a:r>
            </a:p>
          </p:txBody>
        </p:sp>
        <p:pic>
          <p:nvPicPr>
            <p:cNvPr id="20512" name="Picture 23" descr="1"/>
            <p:cNvPicPr>
              <a:picLocks noChangeAspect="1"/>
            </p:cNvPicPr>
            <p:nvPr/>
          </p:nvPicPr>
          <p:blipFill>
            <a:blip r:embed="rId4" cstate="print"/>
            <a:srcRect/>
            <a:stretch>
              <a:fillRect/>
            </a:stretch>
          </p:blipFill>
          <p:spPr bwMode="auto">
            <a:xfrm>
              <a:off x="50" y="0"/>
              <a:ext cx="1153" cy="154"/>
            </a:xfrm>
            <a:prstGeom prst="rect">
              <a:avLst/>
            </a:prstGeom>
            <a:noFill/>
            <a:ln w="9525">
              <a:noFill/>
              <a:miter lim="800000"/>
              <a:headEnd/>
              <a:tailEnd/>
            </a:ln>
          </p:spPr>
        </p:pic>
      </p:grpSp>
      <p:grpSp>
        <p:nvGrpSpPr>
          <p:cNvPr id="3" name="Group 7"/>
          <p:cNvGrpSpPr>
            <a:grpSpLocks/>
          </p:cNvGrpSpPr>
          <p:nvPr/>
        </p:nvGrpSpPr>
        <p:grpSpPr bwMode="auto">
          <a:xfrm>
            <a:off x="771525" y="2065338"/>
            <a:ext cx="5227638" cy="596900"/>
            <a:chOff x="0" y="-6"/>
            <a:chExt cx="3605" cy="407"/>
          </a:xfrm>
        </p:grpSpPr>
        <p:sp>
          <p:nvSpPr>
            <p:cNvPr id="36891" name="AutoShape 11"/>
            <p:cNvSpPr>
              <a:spLocks noChangeArrowheads="1"/>
            </p:cNvSpPr>
            <p:nvPr/>
          </p:nvSpPr>
          <p:spPr bwMode="auto">
            <a:xfrm>
              <a:off x="11" y="0"/>
              <a:ext cx="3570" cy="401"/>
            </a:xfrm>
            <a:prstGeom prst="roundRect">
              <a:avLst>
                <a:gd name="adj" fmla="val 16667"/>
              </a:avLst>
            </a:prstGeom>
            <a:solidFill>
              <a:schemeClr val="accent1">
                <a:alpha val="87842"/>
              </a:schemeClr>
            </a:solidFill>
            <a:ln>
              <a:noFill/>
            </a:ln>
          </p:spPr>
          <p:txBody>
            <a:bodyPr wrap="none" anchor="ctr"/>
            <a:lstStyle>
              <a:lvl1pPr algn="just">
                <a:lnSpc>
                  <a:spcPct val="110000"/>
                </a:lnSpc>
                <a:spcBef>
                  <a:spcPts val="1800"/>
                </a:spcBef>
                <a:buClr>
                  <a:schemeClr val="accent1"/>
                </a:buClr>
                <a:buSzPct val="130000"/>
                <a:buBlip>
                  <a:blip r:embed="rId3"/>
                </a:buBlip>
                <a:defRPr sz="2400">
                  <a:solidFill>
                    <a:srgbClr val="303030"/>
                  </a:solidFill>
                  <a:latin typeface="Arial" panose="020B0604020202020204" pitchFamily="34" charset="0"/>
                  <a:ea typeface="黑体" panose="02010609060101010101" pitchFamily="49" charset="-122"/>
                </a:defRPr>
              </a:lvl1pPr>
              <a:lvl2pPr marL="742950" indent="-285750" algn="just" defTabSz="0">
                <a:lnSpc>
                  <a:spcPct val="110000"/>
                </a:lnSpc>
                <a:buClr>
                  <a:srgbClr val="303030"/>
                </a:buClr>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2pPr>
              <a:lvl3pPr marL="11430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3pPr>
              <a:lvl4pPr marL="16002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4pPr>
              <a:lvl5pPr marL="20574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5pPr>
              <a:lvl6pPr marL="25146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6pPr>
              <a:lvl7pPr marL="29718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7pPr>
              <a:lvl8pPr marL="34290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8pPr>
              <a:lvl9pPr marL="38862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9pPr>
            </a:lstStyle>
            <a:p>
              <a:pPr algn="l">
                <a:lnSpc>
                  <a:spcPct val="100000"/>
                </a:lnSpc>
                <a:spcBef>
                  <a:spcPct val="0"/>
                </a:spcBef>
                <a:buClrTx/>
                <a:buSzTx/>
                <a:buFontTx/>
                <a:buNone/>
                <a:defRPr/>
              </a:pPr>
              <a:endParaRPr lang="zh-CN" altLang="en-US" sz="1600" b="1" smtClean="0">
                <a:solidFill>
                  <a:schemeClr val="bg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sym typeface="微软雅黑" panose="020B0503020204020204" pitchFamily="34" charset="-122"/>
              </a:endParaRPr>
            </a:p>
          </p:txBody>
        </p:sp>
        <p:sp>
          <p:nvSpPr>
            <p:cNvPr id="4124" name="Text Box 16"/>
            <p:cNvSpPr txBox="1">
              <a:spLocks noChangeArrowheads="1"/>
            </p:cNvSpPr>
            <p:nvPr/>
          </p:nvSpPr>
          <p:spPr bwMode="auto">
            <a:xfrm>
              <a:off x="0" y="-6"/>
              <a:ext cx="3605" cy="399"/>
            </a:xfrm>
            <a:prstGeom prst="rect">
              <a:avLst/>
            </a:prstGeom>
            <a:noFill/>
            <a:ln>
              <a:noFill/>
            </a:ln>
            <a:effectLst>
              <a:outerShdw blurRad="63500" dist="17961" dir="2700000" algn="ctr" rotWithShape="0">
                <a:srgbClr val="000000">
                  <a:alpha val="70998"/>
                </a:srgbClr>
              </a:outerShdw>
            </a:effectLst>
          </p:spPr>
          <p:txBody>
            <a:bodyPr>
              <a:spAutoFit/>
            </a:bodyPr>
            <a:lstStyle/>
            <a:p>
              <a:pPr>
                <a:spcBef>
                  <a:spcPct val="50000"/>
                </a:spcBef>
                <a:buFont typeface="Arial" panose="020B0604020202020204" pitchFamily="34" charset="0"/>
                <a:buNone/>
                <a:defRPr/>
              </a:pPr>
              <a:r>
                <a:rPr lang="zh-CN" altLang="en-US" b="1" dirty="0">
                  <a:solidFill>
                    <a:schemeClr val="bg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rPr>
                <a:t> </a:t>
              </a:r>
              <a:r>
                <a:rPr lang="zh-CN" altLang="en-US" sz="2000" b="1" dirty="0">
                  <a:solidFill>
                    <a:schemeClr val="bg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rPr>
                <a:t>优化科技计划（专项、基金等）布局</a:t>
              </a:r>
            </a:p>
          </p:txBody>
        </p:sp>
        <p:pic>
          <p:nvPicPr>
            <p:cNvPr id="20509" name="Picture 24" descr="1"/>
            <p:cNvPicPr>
              <a:picLocks noChangeAspect="1"/>
            </p:cNvPicPr>
            <p:nvPr/>
          </p:nvPicPr>
          <p:blipFill>
            <a:blip r:embed="rId4" cstate="print"/>
            <a:srcRect/>
            <a:stretch>
              <a:fillRect/>
            </a:stretch>
          </p:blipFill>
          <p:spPr bwMode="auto">
            <a:xfrm>
              <a:off x="11" y="0"/>
              <a:ext cx="1153" cy="154"/>
            </a:xfrm>
            <a:prstGeom prst="rect">
              <a:avLst/>
            </a:prstGeom>
            <a:noFill/>
            <a:ln w="9525">
              <a:noFill/>
              <a:miter lim="800000"/>
              <a:headEnd/>
              <a:tailEnd/>
            </a:ln>
          </p:spPr>
        </p:pic>
      </p:grpSp>
      <p:grpSp>
        <p:nvGrpSpPr>
          <p:cNvPr id="4" name="Group 11"/>
          <p:cNvGrpSpPr>
            <a:grpSpLocks/>
          </p:cNvGrpSpPr>
          <p:nvPr/>
        </p:nvGrpSpPr>
        <p:grpSpPr bwMode="auto">
          <a:xfrm>
            <a:off x="762000" y="4427538"/>
            <a:ext cx="5354638" cy="606425"/>
            <a:chOff x="0" y="-10"/>
            <a:chExt cx="3654" cy="414"/>
          </a:xfrm>
        </p:grpSpPr>
        <p:sp>
          <p:nvSpPr>
            <p:cNvPr id="36888" name="AutoShape 14"/>
            <p:cNvSpPr>
              <a:spLocks noChangeArrowheads="1"/>
            </p:cNvSpPr>
            <p:nvPr/>
          </p:nvSpPr>
          <p:spPr bwMode="auto">
            <a:xfrm>
              <a:off x="23" y="0"/>
              <a:ext cx="3612" cy="404"/>
            </a:xfrm>
            <a:prstGeom prst="roundRect">
              <a:avLst>
                <a:gd name="adj" fmla="val 16667"/>
              </a:avLst>
            </a:prstGeom>
            <a:solidFill>
              <a:srgbClr val="FF9900">
                <a:alpha val="61960"/>
              </a:srgbClr>
            </a:solidFill>
            <a:ln>
              <a:noFill/>
            </a:ln>
          </p:spPr>
          <p:txBody>
            <a:bodyPr wrap="none" anchor="ctr"/>
            <a:lstStyle>
              <a:lvl1pPr algn="just">
                <a:lnSpc>
                  <a:spcPct val="110000"/>
                </a:lnSpc>
                <a:spcBef>
                  <a:spcPts val="1800"/>
                </a:spcBef>
                <a:buClr>
                  <a:schemeClr val="accent1"/>
                </a:buClr>
                <a:buSzPct val="130000"/>
                <a:buBlip>
                  <a:blip r:embed="rId3"/>
                </a:buBlip>
                <a:defRPr sz="2400">
                  <a:solidFill>
                    <a:srgbClr val="303030"/>
                  </a:solidFill>
                  <a:latin typeface="Arial" panose="020B0604020202020204" pitchFamily="34" charset="0"/>
                  <a:ea typeface="黑体" panose="02010609060101010101" pitchFamily="49" charset="-122"/>
                </a:defRPr>
              </a:lvl1pPr>
              <a:lvl2pPr marL="742950" indent="-285750" algn="just" defTabSz="0">
                <a:lnSpc>
                  <a:spcPct val="110000"/>
                </a:lnSpc>
                <a:buClr>
                  <a:srgbClr val="303030"/>
                </a:buClr>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2pPr>
              <a:lvl3pPr marL="11430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3pPr>
              <a:lvl4pPr marL="16002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4pPr>
              <a:lvl5pPr marL="20574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5pPr>
              <a:lvl6pPr marL="25146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6pPr>
              <a:lvl7pPr marL="29718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7pPr>
              <a:lvl8pPr marL="34290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8pPr>
              <a:lvl9pPr marL="38862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9pPr>
            </a:lstStyle>
            <a:p>
              <a:pPr algn="l">
                <a:lnSpc>
                  <a:spcPct val="100000"/>
                </a:lnSpc>
                <a:spcBef>
                  <a:spcPct val="0"/>
                </a:spcBef>
                <a:buClrTx/>
                <a:buSzTx/>
                <a:buFontTx/>
                <a:buNone/>
                <a:defRPr/>
              </a:pPr>
              <a:endParaRPr lang="zh-CN" altLang="en-US" sz="1600" b="1" smtClean="0">
                <a:solidFill>
                  <a:schemeClr val="bg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sym typeface="微软雅黑" panose="020B0503020204020204" pitchFamily="34" charset="-122"/>
              </a:endParaRPr>
            </a:p>
          </p:txBody>
        </p:sp>
        <p:sp>
          <p:nvSpPr>
            <p:cNvPr id="4121" name="Text Box 17"/>
            <p:cNvSpPr txBox="1">
              <a:spLocks noChangeArrowheads="1"/>
            </p:cNvSpPr>
            <p:nvPr/>
          </p:nvSpPr>
          <p:spPr bwMode="auto">
            <a:xfrm>
              <a:off x="0" y="-10"/>
              <a:ext cx="3654" cy="399"/>
            </a:xfrm>
            <a:prstGeom prst="rect">
              <a:avLst/>
            </a:prstGeom>
            <a:noFill/>
            <a:ln>
              <a:noFill/>
            </a:ln>
            <a:effectLst>
              <a:outerShdw blurRad="63500" dist="17961" dir="2700000" algn="ctr" rotWithShape="0">
                <a:srgbClr val="000000">
                  <a:alpha val="70998"/>
                </a:srgbClr>
              </a:outerShdw>
            </a:effectLst>
          </p:spPr>
          <p:txBody>
            <a:bodyPr>
              <a:spAutoFit/>
            </a:bodyPr>
            <a:lstStyle/>
            <a:p>
              <a:pPr>
                <a:spcBef>
                  <a:spcPct val="50000"/>
                </a:spcBef>
                <a:buFont typeface="Arial" panose="020B0604020202020204" pitchFamily="34" charset="0"/>
                <a:buNone/>
                <a:defRPr/>
              </a:pPr>
              <a:r>
                <a:rPr lang="zh-CN" altLang="en-US" b="1" dirty="0">
                  <a:solidFill>
                    <a:srgbClr val="000099"/>
                  </a:solidFill>
                  <a:effectLst>
                    <a:outerShdw blurRad="38100" dist="38100" dir="2700000" algn="tl">
                      <a:srgbClr val="000000">
                        <a:alpha val="43137"/>
                      </a:srgbClr>
                    </a:outerShdw>
                  </a:effectLst>
                  <a:latin typeface="宋体" panose="02010600030101010101" pitchFamily="2" charset="-122"/>
                </a:rPr>
                <a:t> </a:t>
              </a:r>
              <a:r>
                <a:rPr lang="zh-CN" altLang="en-US" sz="2000" b="1" dirty="0">
                  <a:solidFill>
                    <a:srgbClr val="000099"/>
                  </a:solidFill>
                  <a:effectLst>
                    <a:outerShdw blurRad="38100" dist="38100" dir="2700000" algn="tl">
                      <a:srgbClr val="000000">
                        <a:alpha val="43137"/>
                      </a:srgbClr>
                    </a:outerShdw>
                  </a:effectLst>
                  <a:latin typeface="宋体" panose="02010600030101010101" pitchFamily="2" charset="-122"/>
                </a:rPr>
                <a:t>建立规范高效的科研项目和资金管理制度</a:t>
              </a:r>
            </a:p>
          </p:txBody>
        </p:sp>
        <p:pic>
          <p:nvPicPr>
            <p:cNvPr id="20506" name="Picture 25" descr="1"/>
            <p:cNvPicPr>
              <a:picLocks noChangeAspect="1"/>
            </p:cNvPicPr>
            <p:nvPr/>
          </p:nvPicPr>
          <p:blipFill>
            <a:blip r:embed="rId4" cstate="print"/>
            <a:srcRect/>
            <a:stretch>
              <a:fillRect/>
            </a:stretch>
          </p:blipFill>
          <p:spPr bwMode="auto">
            <a:xfrm>
              <a:off x="44" y="1"/>
              <a:ext cx="1153" cy="154"/>
            </a:xfrm>
            <a:prstGeom prst="rect">
              <a:avLst/>
            </a:prstGeom>
            <a:noFill/>
            <a:ln w="9525">
              <a:noFill/>
              <a:miter lim="800000"/>
              <a:headEnd/>
              <a:tailEnd/>
            </a:ln>
          </p:spPr>
        </p:pic>
      </p:grpSp>
      <p:grpSp>
        <p:nvGrpSpPr>
          <p:cNvPr id="5" name="Group 15"/>
          <p:cNvGrpSpPr>
            <a:grpSpLocks/>
          </p:cNvGrpSpPr>
          <p:nvPr/>
        </p:nvGrpSpPr>
        <p:grpSpPr bwMode="auto">
          <a:xfrm>
            <a:off x="1479550" y="1582738"/>
            <a:ext cx="7664450" cy="385762"/>
            <a:chOff x="0" y="0"/>
            <a:chExt cx="4828" cy="263"/>
          </a:xfrm>
        </p:grpSpPr>
        <p:sp>
          <p:nvSpPr>
            <p:cNvPr id="33814" name="Rectangle 5"/>
            <p:cNvSpPr>
              <a:spLocks noChangeArrowheads="1"/>
            </p:cNvSpPr>
            <p:nvPr/>
          </p:nvSpPr>
          <p:spPr bwMode="auto">
            <a:xfrm>
              <a:off x="1074" y="0"/>
              <a:ext cx="3754" cy="257"/>
            </a:xfrm>
            <a:prstGeom prst="rect">
              <a:avLst/>
            </a:prstGeom>
            <a:noFill/>
            <a:ln>
              <a:noFill/>
            </a:ln>
          </p:spPr>
          <p:txBody>
            <a:bodyPr>
              <a:spAutoFit/>
            </a:bodyPr>
            <a:lstStyle>
              <a:lvl1pPr marL="171450" indent="-171450" algn="just">
                <a:lnSpc>
                  <a:spcPct val="110000"/>
                </a:lnSpc>
                <a:spcBef>
                  <a:spcPts val="1800"/>
                </a:spcBef>
                <a:buClr>
                  <a:schemeClr val="accent1"/>
                </a:buClr>
                <a:buSzPct val="130000"/>
                <a:buBlip>
                  <a:blip r:embed="rId3"/>
                </a:buBlip>
                <a:defRPr sz="2400">
                  <a:solidFill>
                    <a:srgbClr val="303030"/>
                  </a:solidFill>
                  <a:latin typeface="Arial" panose="020B0604020202020204" pitchFamily="34" charset="0"/>
                  <a:ea typeface="黑体" panose="02010609060101010101" pitchFamily="49" charset="-122"/>
                </a:defRPr>
              </a:lvl1pPr>
              <a:lvl2pPr marL="742950" indent="-285750" algn="just" defTabSz="0">
                <a:lnSpc>
                  <a:spcPct val="110000"/>
                </a:lnSpc>
                <a:buClr>
                  <a:srgbClr val="303030"/>
                </a:buClr>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2pPr>
              <a:lvl3pPr marL="11430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3pPr>
              <a:lvl4pPr marL="16002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4pPr>
              <a:lvl5pPr marL="20574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5pPr>
              <a:lvl6pPr marL="25146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6pPr>
              <a:lvl7pPr marL="29718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7pPr>
              <a:lvl8pPr marL="34290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8pPr>
              <a:lvl9pPr marL="38862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9pPr>
            </a:lstStyle>
            <a:p>
              <a:pPr algn="l">
                <a:lnSpc>
                  <a:spcPct val="100000"/>
                </a:lnSpc>
                <a:spcBef>
                  <a:spcPct val="0"/>
                </a:spcBef>
                <a:buClrTx/>
                <a:buSzTx/>
                <a:buFontTx/>
                <a:buNone/>
                <a:defRPr/>
              </a:pPr>
              <a:r>
                <a:rPr lang="zh-CN" altLang="en-US" sz="1800" b="1" dirty="0" smtClean="0">
                  <a:solidFill>
                    <a:srgbClr val="000099"/>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微软雅黑" panose="020B0503020204020204" pitchFamily="34" charset="-122"/>
                </a:rPr>
                <a:t>解决统筹协调不够，缺乏顶层设计问题</a:t>
              </a:r>
            </a:p>
          </p:txBody>
        </p:sp>
        <p:sp>
          <p:nvSpPr>
            <p:cNvPr id="33815" name="AutoShape 16"/>
            <p:cNvSpPr>
              <a:spLocks noChangeArrowheads="1"/>
            </p:cNvSpPr>
            <p:nvPr/>
          </p:nvSpPr>
          <p:spPr bwMode="auto">
            <a:xfrm rot="-10793605" flipH="1" flipV="1">
              <a:off x="0" y="10"/>
              <a:ext cx="992" cy="253"/>
            </a:xfrm>
            <a:prstGeom prst="rightArrow">
              <a:avLst>
                <a:gd name="adj1" fmla="val 46509"/>
                <a:gd name="adj2" fmla="val 86152"/>
              </a:avLst>
            </a:prstGeom>
            <a:gradFill rotWithShape="1">
              <a:gsLst>
                <a:gs pos="0">
                  <a:srgbClr val="FFFFFF">
                    <a:alpha val="0"/>
                  </a:srgbClr>
                </a:gs>
                <a:gs pos="100000">
                  <a:srgbClr val="FF9393"/>
                </a:gs>
              </a:gsLst>
              <a:lin ang="0" scaled="1"/>
            </a:gradFill>
            <a:ln>
              <a:noFill/>
            </a:ln>
          </p:spPr>
          <p:txBody>
            <a:bodyPr wrap="none" anchor="ctr"/>
            <a:lstStyle>
              <a:lvl1pPr algn="just">
                <a:lnSpc>
                  <a:spcPct val="110000"/>
                </a:lnSpc>
                <a:spcBef>
                  <a:spcPts val="1800"/>
                </a:spcBef>
                <a:buClr>
                  <a:schemeClr val="accent1"/>
                </a:buClr>
                <a:buSzPct val="130000"/>
                <a:buBlip>
                  <a:blip r:embed="rId3"/>
                </a:buBlip>
                <a:defRPr sz="2400">
                  <a:solidFill>
                    <a:srgbClr val="303030"/>
                  </a:solidFill>
                  <a:latin typeface="Arial" panose="020B0604020202020204" pitchFamily="34" charset="0"/>
                  <a:ea typeface="黑体" panose="02010609060101010101" pitchFamily="49" charset="-122"/>
                </a:defRPr>
              </a:lvl1pPr>
              <a:lvl2pPr marL="742950" indent="-285750" algn="just" defTabSz="0">
                <a:lnSpc>
                  <a:spcPct val="110000"/>
                </a:lnSpc>
                <a:buClr>
                  <a:srgbClr val="303030"/>
                </a:buClr>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2pPr>
              <a:lvl3pPr marL="11430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3pPr>
              <a:lvl4pPr marL="16002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4pPr>
              <a:lvl5pPr marL="20574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5pPr>
              <a:lvl6pPr marL="25146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6pPr>
              <a:lvl7pPr marL="29718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7pPr>
              <a:lvl8pPr marL="34290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8pPr>
              <a:lvl9pPr marL="38862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9pPr>
            </a:lstStyle>
            <a:p>
              <a:pPr algn="l">
                <a:lnSpc>
                  <a:spcPct val="100000"/>
                </a:lnSpc>
                <a:spcBef>
                  <a:spcPct val="0"/>
                </a:spcBef>
                <a:buClrTx/>
                <a:buSzTx/>
                <a:buFontTx/>
                <a:buNone/>
                <a:defRPr/>
              </a:pPr>
              <a:endParaRPr lang="zh-CN" altLang="en-US" sz="1600" b="1" smtClean="0">
                <a:solidFill>
                  <a:schemeClr val="bg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sym typeface="微软雅黑" panose="020B0503020204020204" pitchFamily="34" charset="-122"/>
              </a:endParaRPr>
            </a:p>
          </p:txBody>
        </p:sp>
      </p:grpSp>
      <p:grpSp>
        <p:nvGrpSpPr>
          <p:cNvPr id="6" name="Group 18"/>
          <p:cNvGrpSpPr>
            <a:grpSpLocks/>
          </p:cNvGrpSpPr>
          <p:nvPr/>
        </p:nvGrpSpPr>
        <p:grpSpPr bwMode="auto">
          <a:xfrm>
            <a:off x="3279775" y="2700338"/>
            <a:ext cx="5864225" cy="398462"/>
            <a:chOff x="0" y="0"/>
            <a:chExt cx="3694" cy="272"/>
          </a:xfrm>
        </p:grpSpPr>
        <p:sp>
          <p:nvSpPr>
            <p:cNvPr id="33812" name="Rectangle 5"/>
            <p:cNvSpPr>
              <a:spLocks noChangeArrowheads="1"/>
            </p:cNvSpPr>
            <p:nvPr/>
          </p:nvSpPr>
          <p:spPr bwMode="auto">
            <a:xfrm>
              <a:off x="1074" y="8"/>
              <a:ext cx="2620" cy="258"/>
            </a:xfrm>
            <a:prstGeom prst="rect">
              <a:avLst/>
            </a:prstGeom>
            <a:noFill/>
            <a:ln>
              <a:noFill/>
            </a:ln>
          </p:spPr>
          <p:txBody>
            <a:bodyPr>
              <a:spAutoFit/>
            </a:bodyPr>
            <a:lstStyle>
              <a:lvl1pPr marL="171450" indent="-171450" algn="just">
                <a:lnSpc>
                  <a:spcPct val="110000"/>
                </a:lnSpc>
                <a:spcBef>
                  <a:spcPts val="1800"/>
                </a:spcBef>
                <a:buClr>
                  <a:schemeClr val="accent1"/>
                </a:buClr>
                <a:buSzPct val="130000"/>
                <a:buBlip>
                  <a:blip r:embed="rId3"/>
                </a:buBlip>
                <a:defRPr sz="2400">
                  <a:solidFill>
                    <a:srgbClr val="303030"/>
                  </a:solidFill>
                  <a:latin typeface="Arial" panose="020B0604020202020204" pitchFamily="34" charset="0"/>
                  <a:ea typeface="黑体" panose="02010609060101010101" pitchFamily="49" charset="-122"/>
                </a:defRPr>
              </a:lvl1pPr>
              <a:lvl2pPr marL="742950" indent="-285750" algn="just" defTabSz="0">
                <a:lnSpc>
                  <a:spcPct val="110000"/>
                </a:lnSpc>
                <a:buClr>
                  <a:srgbClr val="303030"/>
                </a:buClr>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2pPr>
              <a:lvl3pPr marL="11430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3pPr>
              <a:lvl4pPr marL="16002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4pPr>
              <a:lvl5pPr marL="20574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5pPr>
              <a:lvl6pPr marL="25146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6pPr>
              <a:lvl7pPr marL="29718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7pPr>
              <a:lvl8pPr marL="34290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8pPr>
              <a:lvl9pPr marL="38862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9pPr>
            </a:lstStyle>
            <a:p>
              <a:pPr algn="l">
                <a:lnSpc>
                  <a:spcPct val="100000"/>
                </a:lnSpc>
                <a:spcBef>
                  <a:spcPct val="0"/>
                </a:spcBef>
                <a:buClrTx/>
                <a:buSzTx/>
                <a:buFontTx/>
                <a:buNone/>
                <a:defRPr/>
              </a:pPr>
              <a:r>
                <a:rPr lang="zh-CN" altLang="en-US" sz="1800" b="1" dirty="0" smtClean="0">
                  <a:solidFill>
                    <a:srgbClr val="000099"/>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微软雅黑" panose="020B0503020204020204" pitchFamily="34" charset="-122"/>
                </a:rPr>
                <a:t>解决资源配置“碎片化”问题</a:t>
              </a:r>
            </a:p>
          </p:txBody>
        </p:sp>
        <p:sp>
          <p:nvSpPr>
            <p:cNvPr id="33813" name="AutoShape 16"/>
            <p:cNvSpPr>
              <a:spLocks noChangeArrowheads="1"/>
            </p:cNvSpPr>
            <p:nvPr/>
          </p:nvSpPr>
          <p:spPr bwMode="auto">
            <a:xfrm rot="-10793605" flipH="1" flipV="1">
              <a:off x="0" y="0"/>
              <a:ext cx="992" cy="272"/>
            </a:xfrm>
            <a:prstGeom prst="rightArrow">
              <a:avLst>
                <a:gd name="adj1" fmla="val 46509"/>
                <a:gd name="adj2" fmla="val 80134"/>
              </a:avLst>
            </a:prstGeom>
            <a:gradFill rotWithShape="1">
              <a:gsLst>
                <a:gs pos="0">
                  <a:srgbClr val="FFFFFF">
                    <a:alpha val="0"/>
                  </a:srgbClr>
                </a:gs>
                <a:gs pos="100000">
                  <a:schemeClr val="accent1"/>
                </a:gs>
              </a:gsLst>
              <a:lin ang="0" scaled="1"/>
            </a:gradFill>
            <a:ln>
              <a:noFill/>
            </a:ln>
          </p:spPr>
          <p:txBody>
            <a:bodyPr wrap="none" anchor="ctr"/>
            <a:lstStyle>
              <a:lvl1pPr algn="just">
                <a:lnSpc>
                  <a:spcPct val="110000"/>
                </a:lnSpc>
                <a:spcBef>
                  <a:spcPts val="1800"/>
                </a:spcBef>
                <a:buClr>
                  <a:schemeClr val="accent1"/>
                </a:buClr>
                <a:buSzPct val="130000"/>
                <a:buBlip>
                  <a:blip r:embed="rId3"/>
                </a:buBlip>
                <a:defRPr sz="2400">
                  <a:solidFill>
                    <a:srgbClr val="303030"/>
                  </a:solidFill>
                  <a:latin typeface="Arial" panose="020B0604020202020204" pitchFamily="34" charset="0"/>
                  <a:ea typeface="黑体" panose="02010609060101010101" pitchFamily="49" charset="-122"/>
                </a:defRPr>
              </a:lvl1pPr>
              <a:lvl2pPr marL="742950" indent="-285750" algn="just" defTabSz="0">
                <a:lnSpc>
                  <a:spcPct val="110000"/>
                </a:lnSpc>
                <a:buClr>
                  <a:srgbClr val="303030"/>
                </a:buClr>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2pPr>
              <a:lvl3pPr marL="11430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3pPr>
              <a:lvl4pPr marL="16002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4pPr>
              <a:lvl5pPr marL="20574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5pPr>
              <a:lvl6pPr marL="25146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6pPr>
              <a:lvl7pPr marL="29718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7pPr>
              <a:lvl8pPr marL="34290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8pPr>
              <a:lvl9pPr marL="38862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9pPr>
            </a:lstStyle>
            <a:p>
              <a:pPr algn="l">
                <a:lnSpc>
                  <a:spcPct val="100000"/>
                </a:lnSpc>
                <a:spcBef>
                  <a:spcPct val="0"/>
                </a:spcBef>
                <a:buClrTx/>
                <a:buSzTx/>
                <a:buFontTx/>
                <a:buNone/>
                <a:defRPr/>
              </a:pPr>
              <a:endParaRPr lang="zh-CN" altLang="en-US" sz="1600" b="1" smtClean="0">
                <a:solidFill>
                  <a:schemeClr val="bg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sym typeface="微软雅黑" panose="020B0503020204020204" pitchFamily="34" charset="-122"/>
              </a:endParaRPr>
            </a:p>
          </p:txBody>
        </p:sp>
      </p:grpSp>
      <p:grpSp>
        <p:nvGrpSpPr>
          <p:cNvPr id="7" name="Group 21"/>
          <p:cNvGrpSpPr>
            <a:grpSpLocks/>
          </p:cNvGrpSpPr>
          <p:nvPr/>
        </p:nvGrpSpPr>
        <p:grpSpPr bwMode="auto">
          <a:xfrm>
            <a:off x="3246438" y="3924300"/>
            <a:ext cx="5805487" cy="398463"/>
            <a:chOff x="0" y="0"/>
            <a:chExt cx="3657" cy="272"/>
          </a:xfrm>
        </p:grpSpPr>
        <p:sp>
          <p:nvSpPr>
            <p:cNvPr id="33810" name="Rectangle 5"/>
            <p:cNvSpPr>
              <a:spLocks noChangeArrowheads="1"/>
            </p:cNvSpPr>
            <p:nvPr/>
          </p:nvSpPr>
          <p:spPr bwMode="auto">
            <a:xfrm>
              <a:off x="1079" y="5"/>
              <a:ext cx="2578" cy="257"/>
            </a:xfrm>
            <a:prstGeom prst="rect">
              <a:avLst/>
            </a:prstGeom>
            <a:noFill/>
            <a:ln>
              <a:noFill/>
            </a:ln>
          </p:spPr>
          <p:txBody>
            <a:bodyPr>
              <a:spAutoFit/>
            </a:bodyPr>
            <a:lstStyle>
              <a:lvl1pPr marL="171450" indent="-171450" algn="just">
                <a:lnSpc>
                  <a:spcPct val="110000"/>
                </a:lnSpc>
                <a:spcBef>
                  <a:spcPts val="1800"/>
                </a:spcBef>
                <a:buClr>
                  <a:schemeClr val="accent1"/>
                </a:buClr>
                <a:buSzPct val="130000"/>
                <a:buBlip>
                  <a:blip r:embed="rId3"/>
                </a:buBlip>
                <a:defRPr sz="2400">
                  <a:solidFill>
                    <a:srgbClr val="303030"/>
                  </a:solidFill>
                  <a:latin typeface="Arial" panose="020B0604020202020204" pitchFamily="34" charset="0"/>
                  <a:ea typeface="黑体" panose="02010609060101010101" pitchFamily="49" charset="-122"/>
                </a:defRPr>
              </a:lvl1pPr>
              <a:lvl2pPr marL="742950" indent="-285750" algn="just" defTabSz="0">
                <a:lnSpc>
                  <a:spcPct val="110000"/>
                </a:lnSpc>
                <a:buClr>
                  <a:srgbClr val="303030"/>
                </a:buClr>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2pPr>
              <a:lvl3pPr marL="11430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3pPr>
              <a:lvl4pPr marL="16002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4pPr>
              <a:lvl5pPr marL="20574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5pPr>
              <a:lvl6pPr marL="25146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6pPr>
              <a:lvl7pPr marL="29718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7pPr>
              <a:lvl8pPr marL="34290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8pPr>
              <a:lvl9pPr marL="38862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9pPr>
            </a:lstStyle>
            <a:p>
              <a:pPr algn="l">
                <a:lnSpc>
                  <a:spcPct val="100000"/>
                </a:lnSpc>
                <a:spcBef>
                  <a:spcPct val="0"/>
                </a:spcBef>
                <a:buClrTx/>
                <a:buSzTx/>
                <a:buFontTx/>
                <a:buNone/>
                <a:defRPr/>
              </a:pPr>
              <a:r>
                <a:rPr lang="zh-CN" altLang="en-US" sz="1800" b="1" dirty="0" smtClean="0">
                  <a:solidFill>
                    <a:srgbClr val="000099"/>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微软雅黑" panose="020B0503020204020204" pitchFamily="34" charset="-122"/>
                </a:rPr>
                <a:t>解决科研项目聚焦不够问题</a:t>
              </a:r>
            </a:p>
          </p:txBody>
        </p:sp>
        <p:sp>
          <p:nvSpPr>
            <p:cNvPr id="33811" name="AutoShape 16"/>
            <p:cNvSpPr>
              <a:spLocks noChangeArrowheads="1"/>
            </p:cNvSpPr>
            <p:nvPr/>
          </p:nvSpPr>
          <p:spPr bwMode="auto">
            <a:xfrm rot="-10793605" flipH="1" flipV="1">
              <a:off x="0" y="0"/>
              <a:ext cx="991" cy="272"/>
            </a:xfrm>
            <a:prstGeom prst="rightArrow">
              <a:avLst>
                <a:gd name="adj1" fmla="val 46509"/>
                <a:gd name="adj2" fmla="val 80053"/>
              </a:avLst>
            </a:prstGeom>
            <a:gradFill rotWithShape="1">
              <a:gsLst>
                <a:gs pos="0">
                  <a:srgbClr val="FFFFFF">
                    <a:alpha val="0"/>
                  </a:srgbClr>
                </a:gs>
                <a:gs pos="100000">
                  <a:srgbClr val="929292"/>
                </a:gs>
              </a:gsLst>
              <a:lin ang="0" scaled="1"/>
            </a:gradFill>
            <a:ln>
              <a:noFill/>
            </a:ln>
          </p:spPr>
          <p:txBody>
            <a:bodyPr wrap="none" anchor="ctr"/>
            <a:lstStyle>
              <a:lvl1pPr algn="just">
                <a:lnSpc>
                  <a:spcPct val="110000"/>
                </a:lnSpc>
                <a:spcBef>
                  <a:spcPts val="1800"/>
                </a:spcBef>
                <a:buClr>
                  <a:schemeClr val="accent1"/>
                </a:buClr>
                <a:buSzPct val="130000"/>
                <a:buBlip>
                  <a:blip r:embed="rId3"/>
                </a:buBlip>
                <a:defRPr sz="2400">
                  <a:solidFill>
                    <a:srgbClr val="303030"/>
                  </a:solidFill>
                  <a:latin typeface="Arial" panose="020B0604020202020204" pitchFamily="34" charset="0"/>
                  <a:ea typeface="黑体" panose="02010609060101010101" pitchFamily="49" charset="-122"/>
                </a:defRPr>
              </a:lvl1pPr>
              <a:lvl2pPr marL="742950" indent="-285750" algn="just" defTabSz="0">
                <a:lnSpc>
                  <a:spcPct val="110000"/>
                </a:lnSpc>
                <a:buClr>
                  <a:srgbClr val="303030"/>
                </a:buClr>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2pPr>
              <a:lvl3pPr marL="11430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3pPr>
              <a:lvl4pPr marL="16002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4pPr>
              <a:lvl5pPr marL="20574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5pPr>
              <a:lvl6pPr marL="25146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6pPr>
              <a:lvl7pPr marL="29718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7pPr>
              <a:lvl8pPr marL="34290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8pPr>
              <a:lvl9pPr marL="38862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9pPr>
            </a:lstStyle>
            <a:p>
              <a:pPr algn="l">
                <a:lnSpc>
                  <a:spcPct val="100000"/>
                </a:lnSpc>
                <a:spcBef>
                  <a:spcPct val="0"/>
                </a:spcBef>
                <a:buClrTx/>
                <a:buSzTx/>
                <a:buFontTx/>
                <a:buNone/>
                <a:defRPr/>
              </a:pPr>
              <a:endParaRPr lang="zh-CN" altLang="en-US" sz="1600" b="1" smtClean="0">
                <a:solidFill>
                  <a:schemeClr val="bg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sym typeface="微软雅黑" panose="020B0503020204020204" pitchFamily="34" charset="-122"/>
              </a:endParaRPr>
            </a:p>
          </p:txBody>
        </p:sp>
      </p:grpSp>
      <p:grpSp>
        <p:nvGrpSpPr>
          <p:cNvPr id="8" name="Group 24"/>
          <p:cNvGrpSpPr>
            <a:grpSpLocks/>
          </p:cNvGrpSpPr>
          <p:nvPr/>
        </p:nvGrpSpPr>
        <p:grpSpPr bwMode="auto">
          <a:xfrm>
            <a:off x="1544638" y="5219700"/>
            <a:ext cx="7545387" cy="398463"/>
            <a:chOff x="0" y="0"/>
            <a:chExt cx="5063" cy="272"/>
          </a:xfrm>
        </p:grpSpPr>
        <p:sp>
          <p:nvSpPr>
            <p:cNvPr id="33808" name="Rectangle 5"/>
            <p:cNvSpPr>
              <a:spLocks noChangeArrowheads="1"/>
            </p:cNvSpPr>
            <p:nvPr/>
          </p:nvSpPr>
          <p:spPr bwMode="auto">
            <a:xfrm>
              <a:off x="1093" y="0"/>
              <a:ext cx="3970" cy="257"/>
            </a:xfrm>
            <a:prstGeom prst="rect">
              <a:avLst/>
            </a:prstGeom>
            <a:noFill/>
            <a:ln>
              <a:noFill/>
            </a:ln>
          </p:spPr>
          <p:txBody>
            <a:bodyPr>
              <a:spAutoFit/>
            </a:bodyPr>
            <a:lstStyle>
              <a:lvl1pPr marL="171450" indent="-171450" algn="just">
                <a:lnSpc>
                  <a:spcPct val="110000"/>
                </a:lnSpc>
                <a:spcBef>
                  <a:spcPts val="1800"/>
                </a:spcBef>
                <a:buClr>
                  <a:schemeClr val="accent1"/>
                </a:buClr>
                <a:buSzPct val="130000"/>
                <a:buBlip>
                  <a:blip r:embed="rId3"/>
                </a:buBlip>
                <a:defRPr sz="2400">
                  <a:solidFill>
                    <a:srgbClr val="303030"/>
                  </a:solidFill>
                  <a:latin typeface="Arial" panose="020B0604020202020204" pitchFamily="34" charset="0"/>
                  <a:ea typeface="黑体" panose="02010609060101010101" pitchFamily="49" charset="-122"/>
                </a:defRPr>
              </a:lvl1pPr>
              <a:lvl2pPr marL="742950" indent="-285750" algn="just" defTabSz="0">
                <a:lnSpc>
                  <a:spcPct val="110000"/>
                </a:lnSpc>
                <a:buClr>
                  <a:srgbClr val="303030"/>
                </a:buClr>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2pPr>
              <a:lvl3pPr marL="11430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3pPr>
              <a:lvl4pPr marL="16002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4pPr>
              <a:lvl5pPr marL="20574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5pPr>
              <a:lvl6pPr marL="25146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6pPr>
              <a:lvl7pPr marL="29718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7pPr>
              <a:lvl8pPr marL="34290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8pPr>
              <a:lvl9pPr marL="38862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9pPr>
            </a:lstStyle>
            <a:p>
              <a:pPr>
                <a:lnSpc>
                  <a:spcPct val="100000"/>
                </a:lnSpc>
                <a:spcBef>
                  <a:spcPct val="0"/>
                </a:spcBef>
                <a:buClrTx/>
                <a:buSzTx/>
                <a:buFontTx/>
                <a:buNone/>
                <a:defRPr/>
              </a:pPr>
              <a:r>
                <a:rPr lang="zh-CN" altLang="en-US" sz="1800" b="1" dirty="0" smtClean="0">
                  <a:solidFill>
                    <a:srgbClr val="000099"/>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微软雅黑" panose="020B0503020204020204" pitchFamily="34" charset="-122"/>
                </a:rPr>
                <a:t>解决政府职能转变和专业化、科学化管理问题</a:t>
              </a:r>
            </a:p>
          </p:txBody>
        </p:sp>
        <p:sp>
          <p:nvSpPr>
            <p:cNvPr id="33809" name="AutoShape 16"/>
            <p:cNvSpPr>
              <a:spLocks noChangeArrowheads="1"/>
            </p:cNvSpPr>
            <p:nvPr/>
          </p:nvSpPr>
          <p:spPr bwMode="auto">
            <a:xfrm rot="-10793605" flipH="1" flipV="1">
              <a:off x="0" y="0"/>
              <a:ext cx="991" cy="272"/>
            </a:xfrm>
            <a:prstGeom prst="rightArrow">
              <a:avLst>
                <a:gd name="adj1" fmla="val 46509"/>
                <a:gd name="adj2" fmla="val 80053"/>
              </a:avLst>
            </a:prstGeom>
            <a:gradFill rotWithShape="1">
              <a:gsLst>
                <a:gs pos="0">
                  <a:srgbClr val="FFFFFF">
                    <a:alpha val="0"/>
                  </a:srgbClr>
                </a:gs>
                <a:gs pos="100000">
                  <a:srgbClr val="F1A333"/>
                </a:gs>
              </a:gsLst>
              <a:lin ang="0" scaled="1"/>
            </a:gradFill>
            <a:ln>
              <a:noFill/>
            </a:ln>
          </p:spPr>
          <p:txBody>
            <a:bodyPr wrap="none" anchor="ctr"/>
            <a:lstStyle>
              <a:lvl1pPr algn="just">
                <a:lnSpc>
                  <a:spcPct val="110000"/>
                </a:lnSpc>
                <a:spcBef>
                  <a:spcPts val="1800"/>
                </a:spcBef>
                <a:buClr>
                  <a:schemeClr val="accent1"/>
                </a:buClr>
                <a:buSzPct val="130000"/>
                <a:buBlip>
                  <a:blip r:embed="rId3"/>
                </a:buBlip>
                <a:defRPr sz="2400">
                  <a:solidFill>
                    <a:srgbClr val="303030"/>
                  </a:solidFill>
                  <a:latin typeface="Arial" panose="020B0604020202020204" pitchFamily="34" charset="0"/>
                  <a:ea typeface="黑体" panose="02010609060101010101" pitchFamily="49" charset="-122"/>
                </a:defRPr>
              </a:lvl1pPr>
              <a:lvl2pPr marL="742950" indent="-285750" algn="just" defTabSz="0">
                <a:lnSpc>
                  <a:spcPct val="110000"/>
                </a:lnSpc>
                <a:buClr>
                  <a:srgbClr val="303030"/>
                </a:buClr>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2pPr>
              <a:lvl3pPr marL="11430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3pPr>
              <a:lvl4pPr marL="16002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4pPr>
              <a:lvl5pPr marL="20574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5pPr>
              <a:lvl6pPr marL="25146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6pPr>
              <a:lvl7pPr marL="29718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7pPr>
              <a:lvl8pPr marL="34290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8pPr>
              <a:lvl9pPr marL="38862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9pPr>
            </a:lstStyle>
            <a:p>
              <a:pPr algn="l">
                <a:lnSpc>
                  <a:spcPct val="100000"/>
                </a:lnSpc>
                <a:spcBef>
                  <a:spcPct val="0"/>
                </a:spcBef>
                <a:buClrTx/>
                <a:buSzTx/>
                <a:buFontTx/>
                <a:buNone/>
                <a:defRPr/>
              </a:pPr>
              <a:endParaRPr lang="zh-CN" altLang="en-US" sz="1600" b="1" smtClean="0">
                <a:solidFill>
                  <a:schemeClr val="bg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sym typeface="微软雅黑" panose="020B0503020204020204" pitchFamily="34" charset="-122"/>
              </a:endParaRPr>
            </a:p>
          </p:txBody>
        </p:sp>
      </p:grpSp>
      <p:grpSp>
        <p:nvGrpSpPr>
          <p:cNvPr id="9" name="Group 27"/>
          <p:cNvGrpSpPr>
            <a:grpSpLocks/>
          </p:cNvGrpSpPr>
          <p:nvPr/>
        </p:nvGrpSpPr>
        <p:grpSpPr bwMode="auto">
          <a:xfrm>
            <a:off x="781050" y="3238500"/>
            <a:ext cx="5373688" cy="611188"/>
            <a:chOff x="0" y="0"/>
            <a:chExt cx="3659" cy="417"/>
          </a:xfrm>
        </p:grpSpPr>
        <p:pic>
          <p:nvPicPr>
            <p:cNvPr id="20492" name="Picture 25" descr="1"/>
            <p:cNvPicPr>
              <a:picLocks noChangeAspect="1"/>
            </p:cNvPicPr>
            <p:nvPr/>
          </p:nvPicPr>
          <p:blipFill>
            <a:blip r:embed="rId4" cstate="print"/>
            <a:srcRect/>
            <a:stretch>
              <a:fillRect/>
            </a:stretch>
          </p:blipFill>
          <p:spPr bwMode="auto">
            <a:xfrm>
              <a:off x="5" y="20"/>
              <a:ext cx="1153" cy="154"/>
            </a:xfrm>
            <a:prstGeom prst="rect">
              <a:avLst/>
            </a:prstGeom>
            <a:noFill/>
            <a:ln w="9525">
              <a:noFill/>
              <a:miter lim="800000"/>
              <a:headEnd/>
              <a:tailEnd/>
            </a:ln>
          </p:spPr>
        </p:pic>
        <p:sp>
          <p:nvSpPr>
            <p:cNvPr id="36877" name="AutoShape 14"/>
            <p:cNvSpPr>
              <a:spLocks noChangeArrowheads="1"/>
            </p:cNvSpPr>
            <p:nvPr/>
          </p:nvSpPr>
          <p:spPr bwMode="auto">
            <a:xfrm>
              <a:off x="5" y="9"/>
              <a:ext cx="3578" cy="408"/>
            </a:xfrm>
            <a:prstGeom prst="roundRect">
              <a:avLst>
                <a:gd name="adj" fmla="val 16667"/>
              </a:avLst>
            </a:prstGeom>
            <a:solidFill>
              <a:srgbClr val="929292">
                <a:alpha val="72156"/>
              </a:srgbClr>
            </a:solidFill>
            <a:ln>
              <a:noFill/>
            </a:ln>
          </p:spPr>
          <p:txBody>
            <a:bodyPr wrap="none" anchor="ctr"/>
            <a:lstStyle>
              <a:lvl1pPr algn="just">
                <a:lnSpc>
                  <a:spcPct val="110000"/>
                </a:lnSpc>
                <a:spcBef>
                  <a:spcPts val="1800"/>
                </a:spcBef>
                <a:buClr>
                  <a:schemeClr val="accent1"/>
                </a:buClr>
                <a:buSzPct val="130000"/>
                <a:buBlip>
                  <a:blip r:embed="rId3"/>
                </a:buBlip>
                <a:defRPr sz="2400">
                  <a:solidFill>
                    <a:srgbClr val="303030"/>
                  </a:solidFill>
                  <a:latin typeface="Arial" panose="020B0604020202020204" pitchFamily="34" charset="0"/>
                  <a:ea typeface="黑体" panose="02010609060101010101" pitchFamily="49" charset="-122"/>
                </a:defRPr>
              </a:lvl1pPr>
              <a:lvl2pPr marL="742950" indent="-285750" algn="just" defTabSz="0">
                <a:lnSpc>
                  <a:spcPct val="110000"/>
                </a:lnSpc>
                <a:buClr>
                  <a:srgbClr val="303030"/>
                </a:buClr>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2pPr>
              <a:lvl3pPr marL="11430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3pPr>
              <a:lvl4pPr marL="16002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4pPr>
              <a:lvl5pPr marL="20574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5pPr>
              <a:lvl6pPr marL="25146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6pPr>
              <a:lvl7pPr marL="29718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7pPr>
              <a:lvl8pPr marL="34290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8pPr>
              <a:lvl9pPr marL="38862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9pPr>
            </a:lstStyle>
            <a:p>
              <a:pPr algn="l">
                <a:lnSpc>
                  <a:spcPct val="100000"/>
                </a:lnSpc>
                <a:spcBef>
                  <a:spcPct val="0"/>
                </a:spcBef>
                <a:buClrTx/>
                <a:buSzTx/>
                <a:buFontTx/>
                <a:buNone/>
                <a:defRPr/>
              </a:pPr>
              <a:endParaRPr lang="zh-CN" altLang="en-US" sz="1600" b="1" smtClean="0">
                <a:solidFill>
                  <a:schemeClr val="bg1"/>
                </a:solidFill>
                <a:effectLst>
                  <a:outerShdw blurRad="38100" dist="38100" dir="2700000" algn="tl">
                    <a:srgbClr val="000000">
                      <a:alpha val="43137"/>
                    </a:srgbClr>
                  </a:outerShdw>
                </a:effectLst>
                <a:latin typeface="仿宋" panose="02010609060101010101" pitchFamily="49" charset="-122"/>
                <a:ea typeface="仿宋" panose="02010609060101010101" pitchFamily="49" charset="-122"/>
                <a:sym typeface="微软雅黑" panose="020B0503020204020204" pitchFamily="34" charset="-122"/>
              </a:endParaRPr>
            </a:p>
          </p:txBody>
        </p:sp>
        <p:sp>
          <p:nvSpPr>
            <p:cNvPr id="4110" name="Text Box 16"/>
            <p:cNvSpPr txBox="1">
              <a:spLocks noChangeArrowheads="1"/>
            </p:cNvSpPr>
            <p:nvPr/>
          </p:nvSpPr>
          <p:spPr bwMode="auto">
            <a:xfrm>
              <a:off x="54" y="75"/>
              <a:ext cx="3605" cy="273"/>
            </a:xfrm>
            <a:prstGeom prst="rect">
              <a:avLst/>
            </a:prstGeom>
            <a:noFill/>
            <a:ln>
              <a:noFill/>
            </a:ln>
            <a:effectLst>
              <a:outerShdw blurRad="63500" dist="17961" dir="2700000" algn="ctr" rotWithShape="0">
                <a:srgbClr val="000000">
                  <a:alpha val="70998"/>
                </a:srgbClr>
              </a:outerShdw>
            </a:effectLst>
          </p:spPr>
          <p:txBody>
            <a:bodyPr>
              <a:spAutoFit/>
            </a:bodyPr>
            <a:lstStyle/>
            <a:p>
              <a:pPr>
                <a:spcBef>
                  <a:spcPct val="50000"/>
                </a:spcBef>
                <a:buFont typeface="Arial" panose="020B0604020202020204" pitchFamily="34" charset="0"/>
                <a:buNone/>
                <a:defRPr/>
              </a:pPr>
              <a:r>
                <a:rPr lang="zh-CN" altLang="en-US" sz="2000" b="1" dirty="0">
                  <a:solidFill>
                    <a:srgbClr val="000099"/>
                  </a:solidFill>
                  <a:effectLst>
                    <a:outerShdw blurRad="38100" dist="38100" dir="2700000" algn="tl">
                      <a:srgbClr val="000000">
                        <a:alpha val="43137"/>
                      </a:srgbClr>
                    </a:outerShdw>
                  </a:effectLst>
                  <a:latin typeface="宋体" panose="02010600030101010101" pitchFamily="2" charset="-122"/>
                </a:rPr>
                <a:t>围绕重点任务一体化配置资源</a:t>
              </a:r>
            </a:p>
          </p:txBody>
        </p:sp>
        <p:pic>
          <p:nvPicPr>
            <p:cNvPr id="20495" name="Picture 24" descr="1"/>
            <p:cNvPicPr>
              <a:picLocks noChangeAspect="1"/>
            </p:cNvPicPr>
            <p:nvPr/>
          </p:nvPicPr>
          <p:blipFill>
            <a:blip r:embed="rId4" cstate="print"/>
            <a:srcRect/>
            <a:stretch>
              <a:fillRect/>
            </a:stretch>
          </p:blipFill>
          <p:spPr bwMode="auto">
            <a:xfrm>
              <a:off x="0" y="0"/>
              <a:ext cx="1152" cy="154"/>
            </a:xfrm>
            <a:prstGeom prst="rect">
              <a:avLst/>
            </a:prstGeom>
            <a:noFill/>
            <a:ln w="9525">
              <a:noFill/>
              <a:miter lim="800000"/>
              <a:headEnd/>
              <a:tailEnd/>
            </a:ln>
          </p:spPr>
        </p:pic>
      </p:grpSp>
      <p:sp>
        <p:nvSpPr>
          <p:cNvPr id="36875" name="灯片编号占位符 2"/>
          <p:cNvSpPr txBox="1">
            <a:spLocks noGrp="1" noChangeArrowheads="1"/>
          </p:cNvSpPr>
          <p:nvPr/>
        </p:nvSpPr>
        <p:spPr bwMode="auto">
          <a:xfrm>
            <a:off x="6659563" y="6494463"/>
            <a:ext cx="2133600" cy="336550"/>
          </a:xfrm>
          <a:prstGeom prst="rect">
            <a:avLst/>
          </a:prstGeom>
          <a:noFill/>
          <a:ln>
            <a:noFill/>
          </a:ln>
        </p:spPr>
        <p:txBody>
          <a:bodyPr anchor="ctr"/>
          <a:lstStyle/>
          <a:p>
            <a:pPr algn="r">
              <a:defRPr/>
            </a:pPr>
            <a:fld id="{5037FB80-5508-46B1-B4A8-09A9715C119C}" type="slidenum">
              <a:rPr lang="zh-CN" altLang="en-US" sz="1600" b="1" dirty="0">
                <a:solidFill>
                  <a:schemeClr val="bg1"/>
                </a:solidFill>
                <a:effectLst>
                  <a:outerShdw blurRad="38100" dist="38100" dir="2700000">
                    <a:srgbClr val="C0C0C0"/>
                  </a:outerShdw>
                </a:effectLst>
                <a:latin typeface="仿宋" panose="02010609060101010101" pitchFamily="49" charset="-122"/>
                <a:ea typeface="仿宋" panose="02010609060101010101" pitchFamily="49" charset="-122"/>
                <a:sym typeface="微软雅黑" panose="020B0503020204020204" pitchFamily="34" charset="-122"/>
              </a:rPr>
              <a:pPr algn="r">
                <a:defRPr/>
              </a:pPr>
              <a:t>7</a:t>
            </a:fld>
            <a:endParaRPr lang="zh-CN" altLang="en-US" sz="1600" b="1" dirty="0">
              <a:solidFill>
                <a:schemeClr val="bg1"/>
              </a:solidFill>
              <a:effectLst>
                <a:outerShdw blurRad="38100" dist="38100" dir="2700000">
                  <a:srgbClr val="C0C0C0"/>
                </a:outerShdw>
              </a:effectLst>
              <a:latin typeface="仿宋" panose="02010609060101010101" pitchFamily="49" charset="-122"/>
              <a:ea typeface="仿宋" panose="02010609060101010101" pitchFamily="49" charset="-122"/>
              <a:sym typeface="微软雅黑" panose="020B0503020204020204" pitchFamily="34" charset="-122"/>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2" presetClass="entr" presetSubtype="8"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left)">
                                      <p:cBhvr>
                                        <p:cTn id="10" dur="500"/>
                                        <p:tgtEl>
                                          <p:spTgt spid="3"/>
                                        </p:tgtEl>
                                      </p:cBhvr>
                                    </p:animEffect>
                                  </p:childTnLst>
                                </p:cTn>
                              </p:par>
                              <p:par>
                                <p:cTn id="11" presetID="22" presetClass="entr" presetSubtype="8"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left)">
                                      <p:cBhvr>
                                        <p:cTn id="13" dur="500"/>
                                        <p:tgtEl>
                                          <p:spTgt spid="4"/>
                                        </p:tgtEl>
                                      </p:cBhvr>
                                    </p:animEffect>
                                  </p:childTnLst>
                                </p:cTn>
                              </p:par>
                              <p:par>
                                <p:cTn id="14" presetID="22" presetClass="entr" presetSubtype="8"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left)">
                                      <p:cBhvr>
                                        <p:cTn id="16" dur="500"/>
                                        <p:tgtEl>
                                          <p:spTgt spid="9"/>
                                        </p:tgtEl>
                                      </p:cBhvr>
                                    </p:animEffect>
                                  </p:childTnLst>
                                </p:cTn>
                              </p:par>
                            </p:childTnLst>
                          </p:cTn>
                        </p:par>
                        <p:par>
                          <p:cTn id="17" fill="hold" nodeType="afterGroup">
                            <p:stCondLst>
                              <p:cond delay="500"/>
                            </p:stCondLst>
                            <p:childTnLst>
                              <p:par>
                                <p:cTn id="18" presetID="22" presetClass="entr" presetSubtype="8" fill="hold"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left)">
                                      <p:cBhvr>
                                        <p:cTn id="20" dur="1000"/>
                                        <p:tgtEl>
                                          <p:spTgt spid="5"/>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8"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1000"/>
                                        <p:tgtEl>
                                          <p:spTgt spid="6"/>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8"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left)">
                                      <p:cBhvr>
                                        <p:cTn id="30" dur="1000"/>
                                        <p:tgtEl>
                                          <p:spTgt spid="7"/>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8"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ipe(left)">
                                      <p:cBhvr>
                                        <p:cTn id="35"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标题 1"/>
          <p:cNvSpPr>
            <a:spLocks noGrp="1"/>
          </p:cNvSpPr>
          <p:nvPr>
            <p:ph type="title"/>
          </p:nvPr>
        </p:nvSpPr>
        <p:spPr/>
        <p:txBody>
          <a:bodyPr rtlCol="0">
            <a:normAutofit/>
          </a:bodyPr>
          <a:lstStyle/>
          <a:p>
            <a:pPr eaLnBrk="1" fontAlgn="auto" hangingPunct="1">
              <a:spcAft>
                <a:spcPts val="0"/>
              </a:spcAft>
              <a:defRPr/>
            </a:pPr>
            <a:r>
              <a:rPr lang="zh-CN" altLang="en-US" sz="3600" dirty="0" smtClean="0">
                <a:solidFill>
                  <a:srgbClr val="000099"/>
                </a:solidFill>
              </a:rPr>
              <a:t>★</a:t>
            </a:r>
            <a:r>
              <a:rPr lang="zh-CN" altLang="en-US" sz="3600" dirty="0" smtClean="0">
                <a:solidFill>
                  <a:srgbClr val="000099"/>
                </a:solidFill>
                <a:latin typeface="+mn-ea"/>
                <a:ea typeface="+mn-ea"/>
              </a:rPr>
              <a:t>一份好的项目申报书应具备以下特点</a:t>
            </a:r>
          </a:p>
        </p:txBody>
      </p:sp>
      <p:sp>
        <p:nvSpPr>
          <p:cNvPr id="3" name="内容占位符 2"/>
          <p:cNvSpPr>
            <a:spLocks noGrp="1"/>
          </p:cNvSpPr>
          <p:nvPr>
            <p:ph idx="1"/>
          </p:nvPr>
        </p:nvSpPr>
        <p:spPr>
          <a:xfrm>
            <a:off x="1112838" y="2217738"/>
            <a:ext cx="6959600" cy="4140200"/>
          </a:xfrm>
        </p:spPr>
        <p:txBody>
          <a:bodyPr rtlCol="0">
            <a:normAutofit/>
          </a:bodyPr>
          <a:lstStyle/>
          <a:p>
            <a:pPr eaLnBrk="1" fontAlgn="auto" hangingPunct="1">
              <a:spcAft>
                <a:spcPts val="0"/>
              </a:spcAft>
              <a:buFont typeface="Wingdings 2" panose="05020102010507070707"/>
              <a:buChar char="ß"/>
              <a:defRPr/>
            </a:pPr>
            <a:r>
              <a:rPr lang="zh-CN" altLang="en-US" dirty="0" smtClean="0">
                <a:solidFill>
                  <a:srgbClr val="000099"/>
                </a:solidFill>
                <a:latin typeface="+mn-ea"/>
              </a:rPr>
              <a:t>紧靠指南方向</a:t>
            </a:r>
            <a:endParaRPr lang="en-US" altLang="zh-CN" dirty="0" smtClean="0">
              <a:solidFill>
                <a:srgbClr val="000099"/>
              </a:solidFill>
              <a:latin typeface="+mn-ea"/>
            </a:endParaRPr>
          </a:p>
          <a:p>
            <a:pPr eaLnBrk="1" fontAlgn="auto" hangingPunct="1">
              <a:spcAft>
                <a:spcPts val="0"/>
              </a:spcAft>
              <a:buFont typeface="Wingdings 2" panose="05020102010507070707"/>
              <a:buChar char="ß"/>
              <a:defRPr/>
            </a:pPr>
            <a:r>
              <a:rPr lang="zh-CN" altLang="en-US" dirty="0" smtClean="0">
                <a:solidFill>
                  <a:srgbClr val="000099"/>
                </a:solidFill>
                <a:latin typeface="+mn-ea"/>
              </a:rPr>
              <a:t>立论依据充分</a:t>
            </a:r>
          </a:p>
          <a:p>
            <a:pPr eaLnBrk="1" fontAlgn="auto" hangingPunct="1">
              <a:spcAft>
                <a:spcPts val="0"/>
              </a:spcAft>
              <a:buFont typeface="Wingdings 2" panose="05020102010507070707"/>
              <a:buChar char="ß"/>
              <a:defRPr/>
            </a:pPr>
            <a:r>
              <a:rPr lang="zh-CN" altLang="en-US" dirty="0" smtClean="0">
                <a:solidFill>
                  <a:srgbClr val="000099"/>
                </a:solidFill>
                <a:latin typeface="+mn-ea"/>
              </a:rPr>
              <a:t>任务目标明确</a:t>
            </a:r>
            <a:endParaRPr lang="en-US" altLang="zh-CN" dirty="0" smtClean="0">
              <a:solidFill>
                <a:srgbClr val="000099"/>
              </a:solidFill>
              <a:latin typeface="+mn-ea"/>
            </a:endParaRPr>
          </a:p>
          <a:p>
            <a:pPr eaLnBrk="1" fontAlgn="auto" hangingPunct="1">
              <a:spcAft>
                <a:spcPts val="0"/>
              </a:spcAft>
              <a:buFont typeface="Wingdings 2" panose="05020102010507070707"/>
              <a:buChar char="ß"/>
              <a:defRPr/>
            </a:pPr>
            <a:r>
              <a:rPr lang="zh-CN" altLang="en-US" dirty="0" smtClean="0">
                <a:solidFill>
                  <a:srgbClr val="000099"/>
                </a:solidFill>
                <a:latin typeface="+mn-ea"/>
              </a:rPr>
              <a:t>方案设计严谨</a:t>
            </a:r>
          </a:p>
          <a:p>
            <a:pPr eaLnBrk="1" fontAlgn="auto" hangingPunct="1">
              <a:spcAft>
                <a:spcPts val="0"/>
              </a:spcAft>
              <a:buFont typeface="Wingdings 2" panose="05020102010507070707"/>
              <a:buChar char="ß"/>
              <a:defRPr/>
            </a:pPr>
            <a:r>
              <a:rPr lang="zh-CN" altLang="en-US" dirty="0" smtClean="0">
                <a:solidFill>
                  <a:srgbClr val="000099"/>
                </a:solidFill>
                <a:latin typeface="+mn-ea"/>
              </a:rPr>
              <a:t>研究基础扎实</a:t>
            </a:r>
          </a:p>
          <a:p>
            <a:pPr eaLnBrk="1" fontAlgn="auto" hangingPunct="1">
              <a:spcAft>
                <a:spcPts val="0"/>
              </a:spcAft>
              <a:buFont typeface="Wingdings 2" panose="05020102010507070707"/>
              <a:buChar char="ß"/>
              <a:defRPr/>
            </a:pPr>
            <a:r>
              <a:rPr lang="zh-CN" altLang="en-US" dirty="0" smtClean="0">
                <a:solidFill>
                  <a:srgbClr val="000099"/>
                </a:solidFill>
                <a:latin typeface="+mn-ea"/>
              </a:rPr>
              <a:t>团队组成合理</a:t>
            </a:r>
          </a:p>
          <a:p>
            <a:pPr eaLnBrk="1" fontAlgn="auto" hangingPunct="1">
              <a:spcAft>
                <a:spcPts val="0"/>
              </a:spcAft>
              <a:buFont typeface="Wingdings 2" panose="05020102010507070707"/>
              <a:buChar char="ß"/>
              <a:defRPr/>
            </a:pPr>
            <a:endParaRPr lang="zh-CN" altLang="en-US" dirty="0">
              <a:solidFill>
                <a:srgbClr val="000099"/>
              </a:solidFill>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矩形 1574914"/>
          <p:cNvSpPr>
            <a:spLocks noChangeArrowheads="1"/>
          </p:cNvSpPr>
          <p:nvPr/>
        </p:nvSpPr>
        <p:spPr bwMode="auto">
          <a:xfrm>
            <a:off x="468313" y="260350"/>
            <a:ext cx="8424862" cy="6064250"/>
          </a:xfrm>
          <a:prstGeom prst="rect">
            <a:avLst/>
          </a:prstGeom>
          <a:noFill/>
          <a:ln w="9525">
            <a:noFill/>
            <a:miter lim="800000"/>
            <a:headEnd/>
            <a:tailEnd/>
          </a:ln>
        </p:spPr>
        <p:txBody>
          <a:bodyPr>
            <a:spAutoFit/>
          </a:bodyPr>
          <a:lstStyle/>
          <a:p>
            <a:pPr>
              <a:buFont typeface="Arial" pitchFamily="34" charset="0"/>
              <a:buNone/>
            </a:pPr>
            <a:r>
              <a:rPr lang="en-US" altLang="zh-CN" sz="2800" b="1">
                <a:solidFill>
                  <a:srgbClr val="000099"/>
                </a:solidFill>
                <a:latin typeface="宋体" pitchFamily="2" charset="-122"/>
                <a:ea typeface="黑体" pitchFamily="49" charset="-122"/>
              </a:rPr>
              <a:t>  </a:t>
            </a:r>
            <a:r>
              <a:rPr lang="zh-CN" altLang="en-US" sz="2800" b="1">
                <a:solidFill>
                  <a:srgbClr val="000099"/>
                </a:solidFill>
                <a:latin typeface="宋体" pitchFamily="2" charset="-122"/>
                <a:ea typeface="黑体" pitchFamily="49" charset="-122"/>
              </a:rPr>
              <a:t>（四）仔细收集有效的证明材料</a:t>
            </a:r>
            <a:endParaRPr lang="zh-CN" altLang="en-US" sz="2800" b="1">
              <a:solidFill>
                <a:srgbClr val="000099"/>
              </a:solidFill>
              <a:latin typeface="宋体" pitchFamily="2" charset="-122"/>
            </a:endParaRPr>
          </a:p>
          <a:p>
            <a:pPr>
              <a:buFont typeface="Arial" pitchFamily="34" charset="0"/>
              <a:buNone/>
            </a:pPr>
            <a:endParaRPr lang="zh-CN" altLang="en-US" b="1">
              <a:solidFill>
                <a:srgbClr val="000099"/>
              </a:solidFill>
              <a:latin typeface="宋体" pitchFamily="2" charset="-122"/>
            </a:endParaRPr>
          </a:p>
          <a:p>
            <a:pPr>
              <a:buFont typeface="Arial" pitchFamily="34" charset="0"/>
              <a:buNone/>
            </a:pPr>
            <a:r>
              <a:rPr lang="zh-CN" altLang="en-US" sz="2800" b="1">
                <a:solidFill>
                  <a:srgbClr val="000099"/>
                </a:solidFill>
                <a:latin typeface="宋体" pitchFamily="2" charset="-122"/>
                <a:ea typeface="黑体" pitchFamily="49" charset="-122"/>
              </a:rPr>
              <a:t>　　</a:t>
            </a:r>
            <a:r>
              <a:rPr lang="zh-CN" altLang="en-US" sz="2400" b="1">
                <a:solidFill>
                  <a:srgbClr val="000099"/>
                </a:solidFill>
                <a:latin typeface="宋体" pitchFamily="2" charset="-122"/>
              </a:rPr>
              <a:t>根据申报指南和申报须知的要求，仔细收集与申报课题密切相关的有力的证明材料，同时注意证明材料的有效期。</a:t>
            </a:r>
            <a:endParaRPr lang="zh-CN" altLang="zh-CN" sz="2400" b="1">
              <a:solidFill>
                <a:srgbClr val="000099"/>
              </a:solidFill>
              <a:latin typeface="宋体" pitchFamily="2" charset="-122"/>
            </a:endParaRPr>
          </a:p>
          <a:p>
            <a:pPr>
              <a:buFont typeface="Arial" pitchFamily="34" charset="0"/>
              <a:buNone/>
            </a:pPr>
            <a:endParaRPr lang="zh-CN" altLang="zh-CN" sz="2400" b="1">
              <a:solidFill>
                <a:srgbClr val="000099"/>
              </a:solidFill>
              <a:latin typeface="宋体" pitchFamily="2" charset="-122"/>
              <a:ea typeface="黑体" pitchFamily="49" charset="-122"/>
            </a:endParaRPr>
          </a:p>
          <a:p>
            <a:pPr>
              <a:buFont typeface="Arial" pitchFamily="34" charset="0"/>
              <a:buNone/>
            </a:pPr>
            <a:r>
              <a:rPr lang="en-US" altLang="zh-CN" sz="2800" b="1">
                <a:solidFill>
                  <a:srgbClr val="000099"/>
                </a:solidFill>
                <a:latin typeface="宋体" pitchFamily="2" charset="-122"/>
                <a:ea typeface="黑体" pitchFamily="49" charset="-122"/>
              </a:rPr>
              <a:t>  </a:t>
            </a:r>
            <a:r>
              <a:rPr lang="zh-CN" altLang="en-US" sz="2800" b="1">
                <a:solidFill>
                  <a:srgbClr val="000099"/>
                </a:solidFill>
                <a:latin typeface="宋体" pitchFamily="2" charset="-122"/>
                <a:ea typeface="黑体" pitchFamily="49" charset="-122"/>
              </a:rPr>
              <a:t>（五）赶早进行立项查新</a:t>
            </a:r>
            <a:endParaRPr lang="zh-CN" altLang="en-US" sz="2800" b="1">
              <a:solidFill>
                <a:srgbClr val="000099"/>
              </a:solidFill>
              <a:latin typeface="宋体" pitchFamily="2" charset="-122"/>
            </a:endParaRPr>
          </a:p>
          <a:p>
            <a:pPr>
              <a:buFont typeface="Arial" pitchFamily="34" charset="0"/>
              <a:buNone/>
            </a:pPr>
            <a:endParaRPr lang="zh-CN" altLang="en-US" sz="2800" b="1">
              <a:solidFill>
                <a:srgbClr val="000099"/>
              </a:solidFill>
              <a:latin typeface="宋体" pitchFamily="2" charset="-122"/>
            </a:endParaRPr>
          </a:p>
          <a:p>
            <a:pPr>
              <a:buFont typeface="Arial" pitchFamily="34" charset="0"/>
              <a:buNone/>
            </a:pPr>
            <a:r>
              <a:rPr lang="zh-CN" altLang="en-US" sz="2800" b="1">
                <a:solidFill>
                  <a:srgbClr val="000099"/>
                </a:solidFill>
                <a:latin typeface="宋体" pitchFamily="2" charset="-122"/>
                <a:ea typeface="黑体" pitchFamily="49" charset="-122"/>
              </a:rPr>
              <a:t>　　</a:t>
            </a:r>
            <a:r>
              <a:rPr lang="zh-CN" altLang="en-US" sz="2400" b="1">
                <a:solidFill>
                  <a:srgbClr val="000099"/>
                </a:solidFill>
                <a:latin typeface="宋体" pitchFamily="2" charset="-122"/>
              </a:rPr>
              <a:t>立项查新（或专利检索）需要花费一定的时间，而且立项查新又集中在一个时间段，应赶早进行立项查新。</a:t>
            </a:r>
          </a:p>
          <a:p>
            <a:pPr>
              <a:buFont typeface="Arial" pitchFamily="34" charset="0"/>
              <a:buNone/>
            </a:pPr>
            <a:endParaRPr lang="zh-CN" altLang="en-US" sz="2400" b="1">
              <a:solidFill>
                <a:srgbClr val="000099"/>
              </a:solidFill>
              <a:latin typeface="宋体" pitchFamily="2" charset="-122"/>
            </a:endParaRPr>
          </a:p>
          <a:p>
            <a:pPr>
              <a:buFont typeface="Arial" pitchFamily="34" charset="0"/>
              <a:buNone/>
            </a:pPr>
            <a:r>
              <a:rPr lang="zh-CN" altLang="en-US" sz="2400" b="1">
                <a:solidFill>
                  <a:srgbClr val="000099"/>
                </a:solidFill>
                <a:latin typeface="宋体" pitchFamily="2" charset="-122"/>
              </a:rPr>
              <a:t>　　主要查新机构：</a:t>
            </a:r>
          </a:p>
          <a:p>
            <a:pPr>
              <a:buFont typeface="Arial" pitchFamily="34" charset="0"/>
              <a:buNone/>
            </a:pPr>
            <a:r>
              <a:rPr lang="zh-CN" altLang="en-US" sz="2400" b="1">
                <a:solidFill>
                  <a:srgbClr val="000099"/>
                </a:solidFill>
                <a:latin typeface="宋体" pitchFamily="2" charset="-122"/>
              </a:rPr>
              <a:t>　　广西科技情报所</a:t>
            </a:r>
          </a:p>
          <a:p>
            <a:pPr>
              <a:buFont typeface="Arial" pitchFamily="34" charset="0"/>
              <a:buNone/>
            </a:pPr>
            <a:r>
              <a:rPr lang="zh-CN" altLang="en-US" sz="2400" b="1">
                <a:solidFill>
                  <a:srgbClr val="000099"/>
                </a:solidFill>
                <a:latin typeface="宋体" pitchFamily="2" charset="-122"/>
              </a:rPr>
              <a:t>    广西大学图书馆</a:t>
            </a:r>
          </a:p>
          <a:p>
            <a:pPr>
              <a:buFont typeface="Arial" pitchFamily="34" charset="0"/>
              <a:buNone/>
            </a:pPr>
            <a:r>
              <a:rPr lang="zh-CN" altLang="en-US" sz="2400" b="1">
                <a:solidFill>
                  <a:srgbClr val="000099"/>
                </a:solidFill>
                <a:latin typeface="宋体" pitchFamily="2" charset="-122"/>
              </a:rPr>
              <a:t>    广西农科院情报所等等</a:t>
            </a:r>
          </a:p>
          <a:p>
            <a:pPr>
              <a:buFont typeface="Arial" pitchFamily="34" charset="0"/>
              <a:buNone/>
            </a:pPr>
            <a:endParaRPr lang="zh-CN" altLang="en-US" sz="2400" b="1">
              <a:solidFill>
                <a:srgbClr val="000099"/>
              </a:solidFill>
              <a:latin typeface="宋体" pitchFamily="2" charset="-122"/>
            </a:endParaRPr>
          </a:p>
        </p:txBody>
      </p:sp>
      <p:sp>
        <p:nvSpPr>
          <p:cNvPr id="90115" name="灯片编号占位符 2"/>
          <p:cNvSpPr>
            <a:spLocks noGrp="1"/>
          </p:cNvSpPr>
          <p:nvPr>
            <p:ph type="sldNum" sz="quarter" idx="12"/>
          </p:nvPr>
        </p:nvSpPr>
        <p:spPr bwMode="auto">
          <a:xfrm>
            <a:off x="7010400" y="6254750"/>
            <a:ext cx="2133600" cy="476250"/>
          </a:xfrm>
          <a:noFill/>
          <a:ln>
            <a:miter lim="800000"/>
            <a:headEnd/>
            <a:tailEnd/>
          </a:ln>
        </p:spPr>
        <p:txBody>
          <a:bodyPr wrap="square" tIns="45720" bIns="45720" numCol="1" anchorCtr="0" compatLnSpc="1">
            <a:prstTxWarp prst="textNoShape">
              <a:avLst/>
            </a:prstTxWarp>
          </a:bodyPr>
          <a:lstStyle/>
          <a:p>
            <a:fld id="{35EA865C-6D63-4BD3-A686-391386F4CB6D}" type="slidenum">
              <a:rPr lang="zh-CN" altLang="en-US" smtClean="0">
                <a:solidFill>
                  <a:schemeClr val="bg1"/>
                </a:solidFill>
              </a:rPr>
              <a:pPr/>
              <a:t>71</a:t>
            </a:fld>
            <a:endParaRPr lang="zh-CN" altLang="en-US" smtClean="0">
              <a:solidFill>
                <a:schemeClr val="bg1"/>
              </a:solidFill>
            </a:endParaRPr>
          </a:p>
        </p:txBody>
      </p:sp>
    </p:spTree>
    <p:custDataLst>
      <p:tags r:id="rId1"/>
    </p:custDataLst>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矩形 1577986"/>
          <p:cNvSpPr>
            <a:spLocks noChangeArrowheads="1"/>
          </p:cNvSpPr>
          <p:nvPr/>
        </p:nvSpPr>
        <p:spPr bwMode="auto">
          <a:xfrm>
            <a:off x="468313" y="333375"/>
            <a:ext cx="8424862" cy="3822700"/>
          </a:xfrm>
          <a:prstGeom prst="rect">
            <a:avLst/>
          </a:prstGeom>
          <a:noFill/>
          <a:ln w="9525">
            <a:noFill/>
            <a:miter lim="800000"/>
            <a:headEnd/>
            <a:tailEnd/>
          </a:ln>
        </p:spPr>
        <p:txBody>
          <a:bodyPr>
            <a:spAutoFit/>
          </a:bodyPr>
          <a:lstStyle/>
          <a:p>
            <a:endParaRPr lang="zh-CN" altLang="zh-CN" sz="2400" b="1">
              <a:solidFill>
                <a:srgbClr val="000099"/>
              </a:solidFill>
              <a:latin typeface="宋体" pitchFamily="2" charset="-122"/>
              <a:ea typeface="黑体" pitchFamily="49" charset="-122"/>
            </a:endParaRPr>
          </a:p>
          <a:p>
            <a:r>
              <a:rPr lang="en-US" altLang="zh-CN" sz="2800" b="1">
                <a:solidFill>
                  <a:srgbClr val="000099"/>
                </a:solidFill>
                <a:latin typeface="宋体" pitchFamily="2" charset="-122"/>
                <a:ea typeface="黑体" pitchFamily="49" charset="-122"/>
              </a:rPr>
              <a:t>  </a:t>
            </a:r>
            <a:r>
              <a:rPr lang="zh-CN" altLang="en-US" sz="2800" b="1">
                <a:solidFill>
                  <a:srgbClr val="000099"/>
                </a:solidFill>
                <a:latin typeface="宋体" pitchFamily="2" charset="-122"/>
                <a:ea typeface="黑体" pitchFamily="49" charset="-122"/>
              </a:rPr>
              <a:t>（六）完善申报手续</a:t>
            </a:r>
          </a:p>
          <a:p>
            <a:pPr algn="ctr"/>
            <a:endParaRPr lang="zh-CN" altLang="en-US" sz="2800" b="1">
              <a:solidFill>
                <a:srgbClr val="000099"/>
              </a:solidFill>
              <a:latin typeface="宋体" pitchFamily="2" charset="-122"/>
              <a:ea typeface="黑体" pitchFamily="49" charset="-122"/>
            </a:endParaRPr>
          </a:p>
          <a:p>
            <a:r>
              <a:rPr lang="zh-CN" altLang="en-US" sz="2800" b="1">
                <a:solidFill>
                  <a:srgbClr val="000099"/>
                </a:solidFill>
                <a:latin typeface="宋体" pitchFamily="2" charset="-122"/>
                <a:ea typeface="黑体" pitchFamily="49" charset="-122"/>
              </a:rPr>
              <a:t>　　　</a:t>
            </a:r>
            <a:r>
              <a:rPr lang="zh-CN" altLang="en-US" sz="2400" b="1">
                <a:solidFill>
                  <a:srgbClr val="000099"/>
                </a:solidFill>
                <a:latin typeface="宋体" pitchFamily="2" charset="-122"/>
              </a:rPr>
              <a:t>注意：签字盖章，材料份数，按时申报等等。</a:t>
            </a:r>
          </a:p>
          <a:p>
            <a:endParaRPr lang="zh-CN" altLang="en-US" sz="2400" b="1">
              <a:solidFill>
                <a:srgbClr val="000099"/>
              </a:solidFill>
              <a:latin typeface="宋体" pitchFamily="2" charset="-122"/>
            </a:endParaRPr>
          </a:p>
          <a:p>
            <a:r>
              <a:rPr lang="zh-CN" altLang="en-US" sz="2400" b="1">
                <a:solidFill>
                  <a:srgbClr val="000099"/>
                </a:solidFill>
                <a:latin typeface="宋体" pitchFamily="2" charset="-122"/>
              </a:rPr>
              <a:t>　　　课题主持人、其他课题组成员都要签名。</a:t>
            </a:r>
          </a:p>
          <a:p>
            <a:pPr>
              <a:spcBef>
                <a:spcPct val="30000"/>
              </a:spcBef>
            </a:pPr>
            <a:endParaRPr lang="zh-CN" altLang="en-US" sz="2400" b="1">
              <a:solidFill>
                <a:srgbClr val="000099"/>
              </a:solidFill>
              <a:latin typeface="宋体" pitchFamily="2" charset="-122"/>
            </a:endParaRPr>
          </a:p>
          <a:p>
            <a:pPr>
              <a:spcBef>
                <a:spcPct val="30000"/>
              </a:spcBef>
            </a:pPr>
            <a:r>
              <a:rPr lang="zh-CN" altLang="en-US" sz="2400" b="1">
                <a:solidFill>
                  <a:srgbClr val="000099"/>
                </a:solidFill>
                <a:latin typeface="宋体" pitchFamily="2" charset="-122"/>
              </a:rPr>
              <a:t>　　　要注意推荐单位接收材料的时间，提前联系。</a:t>
            </a:r>
          </a:p>
          <a:p>
            <a:pPr algn="ctr">
              <a:buFont typeface="Arial" pitchFamily="34" charset="0"/>
              <a:buNone/>
            </a:pPr>
            <a:endParaRPr lang="zh-CN" altLang="en-US" sz="2400" b="1">
              <a:solidFill>
                <a:srgbClr val="000099"/>
              </a:solidFill>
              <a:latin typeface="宋体" pitchFamily="2" charset="-122"/>
              <a:ea typeface="黑体" pitchFamily="49" charset="-122"/>
            </a:endParaRPr>
          </a:p>
        </p:txBody>
      </p:sp>
      <p:sp>
        <p:nvSpPr>
          <p:cNvPr id="142339" name="灯片编号占位符 2"/>
          <p:cNvSpPr>
            <a:spLocks noGrp="1" noChangeArrowheads="1"/>
          </p:cNvSpPr>
          <p:nvPr>
            <p:ph type="sldNum" sz="quarter" idx="12"/>
          </p:nvPr>
        </p:nvSpPr>
        <p:spPr bwMode="auto">
          <a:xfrm>
            <a:off x="7010400" y="6254750"/>
            <a:ext cx="2133600" cy="476250"/>
          </a:xfrm>
        </p:spPr>
        <p:txBody>
          <a:bodyPr/>
          <a:lstStyle/>
          <a:p>
            <a:pPr>
              <a:defRPr/>
            </a:pPr>
            <a:fld id="{78F9B7EE-0530-420C-B244-A970F20C4894}" type="slidenum">
              <a:rPr lang="zh-CN" altLang="en-US" sz="3200">
                <a:solidFill>
                  <a:schemeClr val="bg1"/>
                </a:solidFill>
                <a:effectLst>
                  <a:outerShdw blurRad="38100" dist="38100" dir="2700000">
                    <a:srgbClr val="C0C0C0"/>
                  </a:outerShdw>
                </a:effectLst>
              </a:rPr>
              <a:pPr>
                <a:defRPr/>
              </a:pPr>
              <a:t>72</a:t>
            </a:fld>
            <a:endParaRPr lang="zh-CN" altLang="en-US" sz="3200">
              <a:solidFill>
                <a:schemeClr val="bg1"/>
              </a:solidFill>
              <a:effectLst>
                <a:outerShdw blurRad="38100" dist="38100" dir="2700000">
                  <a:srgbClr val="C0C0C0"/>
                </a:outerShdw>
              </a:effectLst>
            </a:endParaRPr>
          </a:p>
        </p:txBody>
      </p:sp>
    </p:spTree>
    <p:custDataLst>
      <p:tags r:id="rId1"/>
    </p:custDataLst>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标题 1"/>
          <p:cNvSpPr>
            <a:spLocks noGrp="1"/>
          </p:cNvSpPr>
          <p:nvPr>
            <p:ph type="title"/>
          </p:nvPr>
        </p:nvSpPr>
        <p:spPr/>
        <p:txBody>
          <a:bodyPr/>
          <a:lstStyle/>
          <a:p>
            <a:pPr eaLnBrk="1" hangingPunct="1"/>
            <a:r>
              <a:rPr lang="zh-CN" altLang="en-US" smtClean="0">
                <a:solidFill>
                  <a:srgbClr val="000099"/>
                </a:solidFill>
              </a:rPr>
              <a:t>★  项目申报不成功的部分原因</a:t>
            </a:r>
          </a:p>
        </p:txBody>
      </p:sp>
      <p:sp>
        <p:nvSpPr>
          <p:cNvPr id="94211" name="内容占位符 2"/>
          <p:cNvSpPr>
            <a:spLocks noGrp="1"/>
          </p:cNvSpPr>
          <p:nvPr>
            <p:ph idx="1"/>
          </p:nvPr>
        </p:nvSpPr>
        <p:spPr>
          <a:xfrm>
            <a:off x="1112838" y="2217738"/>
            <a:ext cx="7102475" cy="3568700"/>
          </a:xfrm>
        </p:spPr>
        <p:txBody>
          <a:bodyPr rtlCol="0">
            <a:normAutofit fontScale="85000" lnSpcReduction="20000"/>
          </a:bodyPr>
          <a:lstStyle/>
          <a:p>
            <a:pPr eaLnBrk="1" fontAlgn="auto" hangingPunct="1">
              <a:spcAft>
                <a:spcPts val="0"/>
              </a:spcAft>
              <a:buFont typeface="Wingdings 2" panose="05020102010507070707"/>
              <a:buChar char="ß"/>
              <a:defRPr/>
            </a:pPr>
            <a:r>
              <a:rPr lang="en-US" altLang="zh-CN" b="1" dirty="0" smtClean="0">
                <a:solidFill>
                  <a:srgbClr val="000099"/>
                </a:solidFill>
                <a:latin typeface="宋体" panose="02010600030101010101" pitchFamily="2" charset="-122"/>
                <a:ea typeface="宋体" panose="02010600030101010101" pitchFamily="2" charset="-122"/>
              </a:rPr>
              <a:t>---</a:t>
            </a:r>
            <a:r>
              <a:rPr lang="zh-CN" altLang="en-US" b="1" dirty="0" smtClean="0">
                <a:solidFill>
                  <a:srgbClr val="000099"/>
                </a:solidFill>
                <a:latin typeface="宋体" panose="02010600030101010101" pitchFamily="2" charset="-122"/>
                <a:ea typeface="宋体" panose="02010600030101010101" pitchFamily="2" charset="-122"/>
              </a:rPr>
              <a:t>申报项目不在申报指南支持领域。</a:t>
            </a:r>
            <a:endParaRPr lang="en-US" altLang="zh-CN" b="1" dirty="0" smtClean="0">
              <a:solidFill>
                <a:srgbClr val="000099"/>
              </a:solidFill>
              <a:latin typeface="宋体" panose="02010600030101010101" pitchFamily="2" charset="-122"/>
              <a:ea typeface="宋体" panose="02010600030101010101" pitchFamily="2" charset="-122"/>
            </a:endParaRPr>
          </a:p>
          <a:p>
            <a:pPr eaLnBrk="1" fontAlgn="auto" hangingPunct="1">
              <a:spcAft>
                <a:spcPts val="0"/>
              </a:spcAft>
              <a:buFont typeface="Wingdings 2" panose="05020102010507070707"/>
              <a:buChar char="ß"/>
              <a:defRPr/>
            </a:pPr>
            <a:r>
              <a:rPr lang="en-US" altLang="zh-CN" b="1" dirty="0" smtClean="0">
                <a:solidFill>
                  <a:srgbClr val="000099"/>
                </a:solidFill>
                <a:latin typeface="宋体" panose="02010600030101010101" pitchFamily="2" charset="-122"/>
                <a:ea typeface="宋体" panose="02010600030101010101" pitchFamily="2" charset="-122"/>
              </a:rPr>
              <a:t>---</a:t>
            </a:r>
            <a:r>
              <a:rPr lang="zh-CN" altLang="en-US" b="1" dirty="0" smtClean="0">
                <a:solidFill>
                  <a:srgbClr val="000099"/>
                </a:solidFill>
                <a:latin typeface="宋体" panose="02010600030101010101" pitchFamily="2" charset="-122"/>
                <a:ea typeface="宋体" panose="02010600030101010101" pitchFamily="2" charset="-122"/>
              </a:rPr>
              <a:t>申报项目综合竞争力不强，主要表现在技术创新程度不够，项目成熟度差和项目实施风险大。</a:t>
            </a:r>
            <a:endParaRPr lang="en-US" altLang="zh-CN" b="1" dirty="0" smtClean="0">
              <a:solidFill>
                <a:srgbClr val="000099"/>
              </a:solidFill>
              <a:latin typeface="宋体" panose="02010600030101010101" pitchFamily="2" charset="-122"/>
              <a:ea typeface="宋体" panose="02010600030101010101" pitchFamily="2" charset="-122"/>
            </a:endParaRPr>
          </a:p>
          <a:p>
            <a:pPr eaLnBrk="1" fontAlgn="auto" hangingPunct="1">
              <a:spcAft>
                <a:spcPts val="0"/>
              </a:spcAft>
              <a:buFont typeface="Wingdings 2" panose="05020102010507070707"/>
              <a:buChar char="ß"/>
              <a:defRPr/>
            </a:pPr>
            <a:r>
              <a:rPr lang="en-US" altLang="zh-CN" b="1" dirty="0" smtClean="0">
                <a:solidFill>
                  <a:srgbClr val="000099"/>
                </a:solidFill>
                <a:latin typeface="宋体" panose="02010600030101010101" pitchFamily="2" charset="-122"/>
                <a:ea typeface="宋体" panose="02010600030101010101" pitchFamily="2" charset="-122"/>
              </a:rPr>
              <a:t>---</a:t>
            </a:r>
            <a:r>
              <a:rPr lang="zh-CN" altLang="en-US" b="1" dirty="0" smtClean="0">
                <a:solidFill>
                  <a:srgbClr val="000099"/>
                </a:solidFill>
                <a:latin typeface="宋体" panose="02010600030101010101" pitchFamily="2" charset="-122"/>
                <a:ea typeface="宋体" panose="02010600030101010101" pitchFamily="2" charset="-122"/>
              </a:rPr>
              <a:t>研究方案不合理，或思路不清，或操作性差。</a:t>
            </a:r>
            <a:endParaRPr lang="en-US" altLang="zh-CN" b="1" dirty="0" smtClean="0">
              <a:solidFill>
                <a:srgbClr val="000099"/>
              </a:solidFill>
              <a:latin typeface="宋体" panose="02010600030101010101" pitchFamily="2" charset="-122"/>
              <a:ea typeface="宋体" panose="02010600030101010101" pitchFamily="2" charset="-122"/>
            </a:endParaRPr>
          </a:p>
          <a:p>
            <a:pPr eaLnBrk="1" fontAlgn="auto" hangingPunct="1">
              <a:spcAft>
                <a:spcPts val="0"/>
              </a:spcAft>
              <a:buFont typeface="Wingdings 2" panose="05020102010507070707"/>
              <a:buChar char="ß"/>
              <a:defRPr/>
            </a:pPr>
            <a:r>
              <a:rPr lang="en-US" altLang="zh-CN" b="1" dirty="0" smtClean="0">
                <a:solidFill>
                  <a:srgbClr val="000099"/>
                </a:solidFill>
                <a:latin typeface="宋体" panose="02010600030101010101" pitchFamily="2" charset="-122"/>
                <a:ea typeface="宋体" panose="02010600030101010101" pitchFamily="2" charset="-122"/>
              </a:rPr>
              <a:t>---</a:t>
            </a:r>
            <a:r>
              <a:rPr lang="zh-CN" altLang="en-US" b="1" dirty="0" smtClean="0">
                <a:solidFill>
                  <a:srgbClr val="000099"/>
                </a:solidFill>
                <a:latin typeface="宋体" panose="02010600030101010101" pitchFamily="2" charset="-122"/>
                <a:ea typeface="宋体" panose="02010600030101010101" pitchFamily="2" charset="-122"/>
              </a:rPr>
              <a:t>单位项目指标和财务不符合申报条件。</a:t>
            </a:r>
            <a:endParaRPr lang="en-US" altLang="zh-CN" b="1" dirty="0" smtClean="0">
              <a:solidFill>
                <a:srgbClr val="000099"/>
              </a:solidFill>
              <a:latin typeface="宋体" panose="02010600030101010101" pitchFamily="2" charset="-122"/>
              <a:ea typeface="宋体" panose="02010600030101010101" pitchFamily="2" charset="-122"/>
            </a:endParaRPr>
          </a:p>
          <a:p>
            <a:pPr eaLnBrk="1" fontAlgn="auto" hangingPunct="1">
              <a:spcAft>
                <a:spcPts val="0"/>
              </a:spcAft>
              <a:buFont typeface="Wingdings 2" panose="05020102010507070707"/>
              <a:buChar char="ß"/>
              <a:defRPr/>
            </a:pPr>
            <a:r>
              <a:rPr lang="en-US" altLang="zh-CN" b="1" dirty="0" smtClean="0">
                <a:solidFill>
                  <a:srgbClr val="000099"/>
                </a:solidFill>
                <a:latin typeface="宋体" panose="02010600030101010101" pitchFamily="2" charset="-122"/>
                <a:ea typeface="宋体" panose="02010600030101010101" pitchFamily="2" charset="-122"/>
              </a:rPr>
              <a:t>---</a:t>
            </a:r>
            <a:r>
              <a:rPr lang="zh-CN" altLang="en-US" b="1" dirty="0" smtClean="0">
                <a:solidFill>
                  <a:srgbClr val="000099"/>
                </a:solidFill>
                <a:latin typeface="宋体" panose="02010600030101010101" pitchFamily="2" charset="-122"/>
                <a:ea typeface="宋体" panose="02010600030101010101" pitchFamily="2" charset="-122"/>
              </a:rPr>
              <a:t>申报材料不注重细节，甚至文中错别字或上下不一致的低级错误；等等。</a:t>
            </a:r>
            <a:endParaRPr lang="en-US" altLang="zh-CN" b="1" dirty="0" smtClean="0">
              <a:solidFill>
                <a:srgbClr val="000099"/>
              </a:solidFill>
              <a:latin typeface="宋体" panose="02010600030101010101" pitchFamily="2" charset="-122"/>
              <a:ea typeface="宋体" panose="02010600030101010101" pitchFamily="2" charset="-122"/>
            </a:endParaRPr>
          </a:p>
          <a:p>
            <a:pPr eaLnBrk="1" fontAlgn="auto" hangingPunct="1">
              <a:spcAft>
                <a:spcPts val="0"/>
              </a:spcAft>
              <a:buFont typeface="Wingdings 2" panose="05020102010507070707"/>
              <a:buChar char="ß"/>
              <a:defRPr/>
            </a:pPr>
            <a:endParaRPr lang="zh-CN" altLang="en-US" b="1" dirty="0" smtClean="0">
              <a:solidFill>
                <a:srgbClr val="000099"/>
              </a:solidFill>
              <a:latin typeface="宋体" panose="02010600030101010101" pitchFamily="2" charset="-122"/>
              <a:ea typeface="宋体" panose="02010600030101010101" pitchFamily="2" charset="-122"/>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标题 1"/>
          <p:cNvSpPr>
            <a:spLocks noGrp="1"/>
          </p:cNvSpPr>
          <p:nvPr>
            <p:ph type="title"/>
          </p:nvPr>
        </p:nvSpPr>
        <p:spPr/>
        <p:txBody>
          <a:bodyPr/>
          <a:lstStyle/>
          <a:p>
            <a:pPr eaLnBrk="1" hangingPunct="1"/>
            <a:r>
              <a:rPr lang="zh-CN" altLang="en-US" smtClean="0">
                <a:solidFill>
                  <a:srgbClr val="000099"/>
                </a:solidFill>
              </a:rPr>
              <a:t>小结</a:t>
            </a:r>
            <a:r>
              <a:rPr lang="zh-CN" altLang="en-US" smtClean="0">
                <a:solidFill>
                  <a:schemeClr val="bg1"/>
                </a:solidFill>
              </a:rPr>
              <a:t>：</a:t>
            </a:r>
          </a:p>
        </p:txBody>
      </p:sp>
      <p:sp>
        <p:nvSpPr>
          <p:cNvPr id="95235" name="内容占位符 2"/>
          <p:cNvSpPr>
            <a:spLocks noGrp="1"/>
          </p:cNvSpPr>
          <p:nvPr>
            <p:ph idx="1"/>
          </p:nvPr>
        </p:nvSpPr>
        <p:spPr>
          <a:xfrm>
            <a:off x="1112838" y="2217738"/>
            <a:ext cx="7102475" cy="3640137"/>
          </a:xfrm>
        </p:spPr>
        <p:txBody>
          <a:bodyPr rtlCol="0">
            <a:normAutofit/>
          </a:bodyPr>
          <a:lstStyle/>
          <a:p>
            <a:pPr eaLnBrk="1" fontAlgn="auto" hangingPunct="1">
              <a:spcBef>
                <a:spcPct val="0"/>
              </a:spcBef>
              <a:spcAft>
                <a:spcPts val="0"/>
              </a:spcAft>
              <a:buClrTx/>
              <a:buSzTx/>
              <a:buFont typeface="Wingdings 2" panose="05020102010507070707"/>
              <a:buChar char="ß"/>
              <a:defRPr/>
            </a:pPr>
            <a:r>
              <a:rPr lang="zh-CN" altLang="en-US" sz="2200" b="1" noProof="1" smtClean="0">
                <a:solidFill>
                  <a:srgbClr val="000099"/>
                </a:solidFill>
                <a:latin typeface="宋体" panose="02010600030101010101" pitchFamily="2" charset="-122"/>
                <a:ea typeface="宋体" panose="02010600030101010101" pitchFamily="2" charset="-122"/>
                <a:cs typeface="黑体" panose="02010609060101010101" pitchFamily="49" charset="-122"/>
              </a:rPr>
              <a:t>（</a:t>
            </a:r>
            <a:r>
              <a:rPr lang="zh-CN" altLang="zh-CN" sz="2200" b="1" noProof="1" smtClean="0">
                <a:solidFill>
                  <a:srgbClr val="000099"/>
                </a:solidFill>
                <a:latin typeface="宋体" panose="02010600030101010101" pitchFamily="2" charset="-122"/>
                <a:ea typeface="宋体" panose="02010600030101010101" pitchFamily="2" charset="-122"/>
                <a:cs typeface="黑体" panose="02010609060101010101" pitchFamily="49" charset="-122"/>
              </a:rPr>
              <a:t>1</a:t>
            </a:r>
            <a:r>
              <a:rPr lang="zh-CN" altLang="en-US" sz="2200" b="1" noProof="1" smtClean="0">
                <a:solidFill>
                  <a:srgbClr val="000099"/>
                </a:solidFill>
                <a:latin typeface="宋体" panose="02010600030101010101" pitchFamily="2" charset="-122"/>
                <a:ea typeface="宋体" panose="02010600030101010101" pitchFamily="2" charset="-122"/>
                <a:cs typeface="黑体" panose="02010609060101010101" pitchFamily="49" charset="-122"/>
              </a:rPr>
              <a:t>）重视科技创新，建立较完善的科技创新机制</a:t>
            </a:r>
          </a:p>
          <a:p>
            <a:pPr eaLnBrk="1" fontAlgn="auto" hangingPunct="1">
              <a:spcBef>
                <a:spcPct val="0"/>
              </a:spcBef>
              <a:spcAft>
                <a:spcPts val="0"/>
              </a:spcAft>
              <a:buClrTx/>
              <a:buSzTx/>
              <a:buFont typeface="Wingdings 2" panose="05020102010507070707"/>
              <a:buChar char="ß"/>
              <a:defRPr/>
            </a:pPr>
            <a:r>
              <a:rPr lang="zh-CN" altLang="en-US" sz="2200" b="1" noProof="1" smtClean="0">
                <a:solidFill>
                  <a:srgbClr val="000099"/>
                </a:solidFill>
                <a:latin typeface="宋体" panose="02010600030101010101" pitchFamily="2" charset="-122"/>
                <a:ea typeface="宋体" panose="02010600030101010101" pitchFamily="2" charset="-122"/>
                <a:cs typeface="黑体" panose="02010609060101010101" pitchFamily="49" charset="-122"/>
              </a:rPr>
              <a:t>（</a:t>
            </a:r>
            <a:r>
              <a:rPr lang="zh-CN" altLang="zh-CN" sz="2200" b="1" noProof="1" smtClean="0">
                <a:solidFill>
                  <a:srgbClr val="000099"/>
                </a:solidFill>
                <a:latin typeface="宋体" panose="02010600030101010101" pitchFamily="2" charset="-122"/>
                <a:ea typeface="宋体" panose="02010600030101010101" pitchFamily="2" charset="-122"/>
                <a:cs typeface="黑体" panose="02010609060101010101" pitchFamily="49" charset="-122"/>
              </a:rPr>
              <a:t>2</a:t>
            </a:r>
            <a:r>
              <a:rPr lang="zh-CN" altLang="en-US" sz="2200" b="1" noProof="1" smtClean="0">
                <a:solidFill>
                  <a:srgbClr val="000099"/>
                </a:solidFill>
                <a:latin typeface="宋体" panose="02010600030101010101" pitchFamily="2" charset="-122"/>
                <a:ea typeface="宋体" panose="02010600030101010101" pitchFamily="2" charset="-122"/>
                <a:cs typeface="黑体" panose="02010609060101010101" pitchFamily="49" charset="-122"/>
              </a:rPr>
              <a:t>）要明确年度计划支持的范围和重点</a:t>
            </a:r>
            <a:endParaRPr lang="zh-CN" altLang="zh-CN" sz="2200" b="1" noProof="1" smtClean="0">
              <a:solidFill>
                <a:srgbClr val="000099"/>
              </a:solidFill>
              <a:latin typeface="宋体" panose="02010600030101010101" pitchFamily="2" charset="-122"/>
              <a:ea typeface="宋体" panose="02010600030101010101" pitchFamily="2" charset="-122"/>
              <a:cs typeface="黑体" panose="02010609060101010101" pitchFamily="49" charset="-122"/>
            </a:endParaRPr>
          </a:p>
          <a:p>
            <a:pPr eaLnBrk="1" fontAlgn="auto" hangingPunct="1">
              <a:spcBef>
                <a:spcPct val="0"/>
              </a:spcBef>
              <a:spcAft>
                <a:spcPts val="0"/>
              </a:spcAft>
              <a:buClrTx/>
              <a:buSzTx/>
              <a:buFont typeface="Wingdings 2" panose="05020102010507070707"/>
              <a:buChar char="ß"/>
              <a:defRPr/>
            </a:pPr>
            <a:r>
              <a:rPr lang="zh-CN" altLang="en-US" sz="2200" b="1" noProof="1" smtClean="0">
                <a:solidFill>
                  <a:srgbClr val="000099"/>
                </a:solidFill>
                <a:latin typeface="宋体" panose="02010600030101010101" pitchFamily="2" charset="-122"/>
                <a:ea typeface="宋体" panose="02010600030101010101" pitchFamily="2" charset="-122"/>
                <a:cs typeface="黑体" panose="02010609060101010101" pitchFamily="49" charset="-122"/>
              </a:rPr>
              <a:t>（</a:t>
            </a:r>
            <a:r>
              <a:rPr lang="zh-CN" altLang="zh-CN" sz="2200" b="1" noProof="1" smtClean="0">
                <a:solidFill>
                  <a:srgbClr val="000099"/>
                </a:solidFill>
                <a:latin typeface="宋体" panose="02010600030101010101" pitchFamily="2" charset="-122"/>
                <a:ea typeface="宋体" panose="02010600030101010101" pitchFamily="2" charset="-122"/>
                <a:cs typeface="黑体" panose="02010609060101010101" pitchFamily="49" charset="-122"/>
              </a:rPr>
              <a:t>3</a:t>
            </a:r>
            <a:r>
              <a:rPr lang="zh-CN" altLang="en-US" sz="2200" b="1" noProof="1" smtClean="0">
                <a:solidFill>
                  <a:srgbClr val="000099"/>
                </a:solidFill>
                <a:latin typeface="宋体" panose="02010600030101010101" pitchFamily="2" charset="-122"/>
                <a:ea typeface="宋体" panose="02010600030101010101" pitchFamily="2" charset="-122"/>
                <a:cs typeface="黑体" panose="02010609060101010101" pitchFamily="49" charset="-122"/>
              </a:rPr>
              <a:t>）根据自身优势，确定申报项目</a:t>
            </a:r>
          </a:p>
          <a:p>
            <a:pPr eaLnBrk="1" fontAlgn="auto" hangingPunct="1">
              <a:spcBef>
                <a:spcPct val="0"/>
              </a:spcBef>
              <a:spcAft>
                <a:spcPts val="0"/>
              </a:spcAft>
              <a:buClrTx/>
              <a:buSzTx/>
              <a:buFont typeface="Wingdings 2" panose="05020102010507070707"/>
              <a:buChar char="ß"/>
              <a:defRPr/>
            </a:pPr>
            <a:r>
              <a:rPr lang="zh-CN" altLang="en-US" sz="2200" b="1" noProof="1" smtClean="0">
                <a:solidFill>
                  <a:srgbClr val="000099"/>
                </a:solidFill>
                <a:latin typeface="宋体" panose="02010600030101010101" pitchFamily="2" charset="-122"/>
                <a:ea typeface="宋体" panose="02010600030101010101" pitchFamily="2" charset="-122"/>
                <a:cs typeface="黑体" panose="02010609060101010101" pitchFamily="49" charset="-122"/>
              </a:rPr>
              <a:t>（</a:t>
            </a:r>
            <a:r>
              <a:rPr lang="zh-CN" altLang="zh-CN" sz="2200" b="1" noProof="1" smtClean="0">
                <a:solidFill>
                  <a:srgbClr val="000099"/>
                </a:solidFill>
                <a:latin typeface="宋体" panose="02010600030101010101" pitchFamily="2" charset="-122"/>
                <a:ea typeface="宋体" panose="02010600030101010101" pitchFamily="2" charset="-122"/>
                <a:cs typeface="黑体" panose="02010609060101010101" pitchFamily="49" charset="-122"/>
              </a:rPr>
              <a:t>4</a:t>
            </a:r>
            <a:r>
              <a:rPr lang="zh-CN" altLang="en-US" sz="2200" b="1" noProof="1" smtClean="0">
                <a:solidFill>
                  <a:srgbClr val="000099"/>
                </a:solidFill>
                <a:latin typeface="宋体" panose="02010600030101010101" pitchFamily="2" charset="-122"/>
                <a:ea typeface="宋体" panose="02010600030101010101" pitchFamily="2" charset="-122"/>
                <a:cs typeface="黑体" panose="02010609060101010101" pitchFamily="49" charset="-122"/>
              </a:rPr>
              <a:t>）整合资源策划构造申报项目</a:t>
            </a:r>
          </a:p>
          <a:p>
            <a:pPr eaLnBrk="1" fontAlgn="auto" hangingPunct="1">
              <a:spcBef>
                <a:spcPct val="0"/>
              </a:spcBef>
              <a:spcAft>
                <a:spcPts val="0"/>
              </a:spcAft>
              <a:buClrTx/>
              <a:buSzTx/>
              <a:buFont typeface="Wingdings 2" panose="05020102010507070707"/>
              <a:buChar char="ß"/>
              <a:defRPr/>
            </a:pPr>
            <a:r>
              <a:rPr lang="zh-CN" altLang="en-US" sz="2200" b="1" noProof="1" smtClean="0">
                <a:solidFill>
                  <a:srgbClr val="000099"/>
                </a:solidFill>
                <a:latin typeface="宋体" panose="02010600030101010101" pitchFamily="2" charset="-122"/>
                <a:ea typeface="宋体" panose="02010600030101010101" pitchFamily="2" charset="-122"/>
                <a:cs typeface="黑体" panose="02010609060101010101" pitchFamily="49" charset="-122"/>
              </a:rPr>
              <a:t>（</a:t>
            </a:r>
            <a:r>
              <a:rPr lang="zh-CN" altLang="zh-CN" sz="2200" b="1" noProof="1" smtClean="0">
                <a:solidFill>
                  <a:srgbClr val="000099"/>
                </a:solidFill>
                <a:latin typeface="宋体" panose="02010600030101010101" pitchFamily="2" charset="-122"/>
                <a:ea typeface="宋体" panose="02010600030101010101" pitchFamily="2" charset="-122"/>
                <a:cs typeface="黑体" panose="02010609060101010101" pitchFamily="49" charset="-122"/>
              </a:rPr>
              <a:t>5</a:t>
            </a:r>
            <a:r>
              <a:rPr lang="zh-CN" altLang="en-US" sz="2200" b="1" noProof="1" smtClean="0">
                <a:solidFill>
                  <a:srgbClr val="000099"/>
                </a:solidFill>
                <a:latin typeface="宋体" panose="02010600030101010101" pitchFamily="2" charset="-122"/>
                <a:ea typeface="宋体" panose="02010600030101010101" pitchFamily="2" charset="-122"/>
                <a:cs typeface="黑体" panose="02010609060101010101" pitchFamily="49" charset="-122"/>
              </a:rPr>
              <a:t>）</a:t>
            </a:r>
            <a:r>
              <a:rPr lang="zh-CN" altLang="en-US" sz="2000" b="1" noProof="1" smtClean="0">
                <a:solidFill>
                  <a:srgbClr val="000099"/>
                </a:solidFill>
                <a:latin typeface="宋体" panose="02010600030101010101" pitchFamily="2" charset="-122"/>
                <a:ea typeface="宋体" panose="02010600030101010101" pitchFamily="2" charset="-122"/>
                <a:cs typeface="+mn-ea"/>
              </a:rPr>
              <a:t>如何撰写申报书</a:t>
            </a:r>
            <a:endParaRPr lang="zh-CN" altLang="en-US" sz="2200" b="1" noProof="1" smtClean="0">
              <a:solidFill>
                <a:srgbClr val="000099"/>
              </a:solidFill>
              <a:latin typeface="宋体" panose="02010600030101010101" pitchFamily="2" charset="-122"/>
              <a:ea typeface="宋体" panose="02010600030101010101" pitchFamily="2" charset="-122"/>
              <a:cs typeface="黑体" panose="02010609060101010101" pitchFamily="49" charset="-122"/>
            </a:endParaRPr>
          </a:p>
          <a:p>
            <a:pPr eaLnBrk="1" fontAlgn="auto" hangingPunct="1">
              <a:spcBef>
                <a:spcPct val="0"/>
              </a:spcBef>
              <a:spcAft>
                <a:spcPts val="0"/>
              </a:spcAft>
              <a:buClrTx/>
              <a:buSzTx/>
              <a:buFont typeface="Wingdings 2" panose="05020102010507070707"/>
              <a:buChar char="ß"/>
              <a:defRPr/>
            </a:pPr>
            <a:r>
              <a:rPr lang="zh-CN" altLang="en-US" sz="2200" b="1" noProof="1" smtClean="0">
                <a:solidFill>
                  <a:srgbClr val="000099"/>
                </a:solidFill>
                <a:latin typeface="宋体" panose="02010600030101010101" pitchFamily="2" charset="-122"/>
                <a:ea typeface="宋体" panose="02010600030101010101" pitchFamily="2" charset="-122"/>
                <a:cs typeface="黑体" panose="02010609060101010101" pitchFamily="49" charset="-122"/>
              </a:rPr>
              <a:t>（</a:t>
            </a:r>
            <a:r>
              <a:rPr lang="zh-CN" altLang="zh-CN" sz="2200" b="1" noProof="1" smtClean="0">
                <a:solidFill>
                  <a:srgbClr val="000099"/>
                </a:solidFill>
                <a:latin typeface="宋体" panose="02010600030101010101" pitchFamily="2" charset="-122"/>
                <a:ea typeface="宋体" panose="02010600030101010101" pitchFamily="2" charset="-122"/>
                <a:cs typeface="黑体" panose="02010609060101010101" pitchFamily="49" charset="-122"/>
              </a:rPr>
              <a:t>6</a:t>
            </a:r>
            <a:r>
              <a:rPr lang="zh-CN" altLang="en-US" sz="2200" b="1" noProof="1" smtClean="0">
                <a:solidFill>
                  <a:srgbClr val="000099"/>
                </a:solidFill>
                <a:latin typeface="宋体" panose="02010600030101010101" pitchFamily="2" charset="-122"/>
                <a:ea typeface="宋体" panose="02010600030101010101" pitchFamily="2" charset="-122"/>
                <a:cs typeface="黑体" panose="02010609060101010101" pitchFamily="49" charset="-122"/>
              </a:rPr>
              <a:t>）仔细收集有效的证明材料</a:t>
            </a:r>
          </a:p>
          <a:p>
            <a:pPr eaLnBrk="1" fontAlgn="auto" hangingPunct="1">
              <a:spcBef>
                <a:spcPct val="0"/>
              </a:spcBef>
              <a:spcAft>
                <a:spcPts val="0"/>
              </a:spcAft>
              <a:buClrTx/>
              <a:buSzTx/>
              <a:buFont typeface="Wingdings 2" panose="05020102010507070707"/>
              <a:buChar char="ß"/>
              <a:defRPr/>
            </a:pPr>
            <a:r>
              <a:rPr lang="zh-CN" altLang="en-US" sz="2200" b="1" noProof="1" smtClean="0">
                <a:solidFill>
                  <a:srgbClr val="000099"/>
                </a:solidFill>
                <a:latin typeface="宋体" panose="02010600030101010101" pitchFamily="2" charset="-122"/>
                <a:ea typeface="宋体" panose="02010600030101010101" pitchFamily="2" charset="-122"/>
                <a:cs typeface="黑体" panose="02010609060101010101" pitchFamily="49" charset="-122"/>
              </a:rPr>
              <a:t>（</a:t>
            </a:r>
            <a:r>
              <a:rPr lang="zh-CN" altLang="zh-CN" sz="2200" b="1" noProof="1" smtClean="0">
                <a:solidFill>
                  <a:srgbClr val="000099"/>
                </a:solidFill>
                <a:latin typeface="宋体" panose="02010600030101010101" pitchFamily="2" charset="-122"/>
                <a:ea typeface="宋体" panose="02010600030101010101" pitchFamily="2" charset="-122"/>
                <a:cs typeface="黑体" panose="02010609060101010101" pitchFamily="49" charset="-122"/>
              </a:rPr>
              <a:t>7</a:t>
            </a:r>
            <a:r>
              <a:rPr lang="zh-CN" altLang="en-US" sz="2200" b="1" noProof="1" smtClean="0">
                <a:solidFill>
                  <a:srgbClr val="000099"/>
                </a:solidFill>
                <a:latin typeface="宋体" panose="02010600030101010101" pitchFamily="2" charset="-122"/>
                <a:ea typeface="宋体" panose="02010600030101010101" pitchFamily="2" charset="-122"/>
                <a:cs typeface="黑体" panose="02010609060101010101" pitchFamily="49" charset="-122"/>
              </a:rPr>
              <a:t>）赶早进行立项查新</a:t>
            </a:r>
          </a:p>
          <a:p>
            <a:pPr eaLnBrk="1" fontAlgn="auto" hangingPunct="1">
              <a:spcBef>
                <a:spcPct val="0"/>
              </a:spcBef>
              <a:spcAft>
                <a:spcPts val="0"/>
              </a:spcAft>
              <a:buClrTx/>
              <a:buSzTx/>
              <a:buFont typeface="Wingdings 2" panose="05020102010507070707"/>
              <a:buChar char="ß"/>
              <a:defRPr/>
            </a:pPr>
            <a:r>
              <a:rPr lang="zh-CN" altLang="en-US" sz="2200" b="1" noProof="1" smtClean="0">
                <a:solidFill>
                  <a:srgbClr val="000099"/>
                </a:solidFill>
                <a:latin typeface="宋体" panose="02010600030101010101" pitchFamily="2" charset="-122"/>
                <a:ea typeface="宋体" panose="02010600030101010101" pitchFamily="2" charset="-122"/>
                <a:cs typeface="黑体" panose="02010609060101010101" pitchFamily="49" charset="-122"/>
              </a:rPr>
              <a:t>（</a:t>
            </a:r>
            <a:r>
              <a:rPr lang="zh-CN" altLang="zh-CN" sz="2200" b="1" noProof="1" smtClean="0">
                <a:solidFill>
                  <a:srgbClr val="000099"/>
                </a:solidFill>
                <a:latin typeface="宋体" panose="02010600030101010101" pitchFamily="2" charset="-122"/>
                <a:ea typeface="宋体" panose="02010600030101010101" pitchFamily="2" charset="-122"/>
                <a:cs typeface="黑体" panose="02010609060101010101" pitchFamily="49" charset="-122"/>
              </a:rPr>
              <a:t>8</a:t>
            </a:r>
            <a:r>
              <a:rPr lang="zh-CN" altLang="en-US" sz="2200" b="1" noProof="1" smtClean="0">
                <a:solidFill>
                  <a:srgbClr val="000099"/>
                </a:solidFill>
                <a:latin typeface="宋体" panose="02010600030101010101" pitchFamily="2" charset="-122"/>
                <a:ea typeface="宋体" panose="02010600030101010101" pitchFamily="2" charset="-122"/>
                <a:cs typeface="黑体" panose="02010609060101010101" pitchFamily="49" charset="-122"/>
              </a:rPr>
              <a:t>）完善申报手续</a:t>
            </a:r>
            <a:endParaRPr lang="zh-CN" altLang="zh-CN" sz="2200" b="1" noProof="1" smtClean="0">
              <a:solidFill>
                <a:srgbClr val="000099"/>
              </a:solidFill>
              <a:latin typeface="宋体" panose="02010600030101010101" pitchFamily="2" charset="-122"/>
              <a:ea typeface="宋体" panose="02010600030101010101" pitchFamily="2" charset="-122"/>
              <a:cs typeface="黑体" panose="02010609060101010101" pitchFamily="49" charset="-122"/>
            </a:endParaRPr>
          </a:p>
          <a:p>
            <a:pPr eaLnBrk="1" fontAlgn="auto" hangingPunct="1">
              <a:spcBef>
                <a:spcPct val="0"/>
              </a:spcBef>
              <a:spcAft>
                <a:spcPts val="0"/>
              </a:spcAft>
              <a:buClrTx/>
              <a:buSzTx/>
              <a:buFont typeface="Wingdings 2" panose="05020102010507070707"/>
              <a:buChar char="ß"/>
              <a:defRPr/>
            </a:pPr>
            <a:r>
              <a:rPr lang="zh-CN" altLang="en-US" sz="2200" b="1" noProof="1" smtClean="0">
                <a:solidFill>
                  <a:srgbClr val="000099"/>
                </a:solidFill>
                <a:latin typeface="宋体" panose="02010600030101010101" pitchFamily="2" charset="-122"/>
                <a:ea typeface="宋体" panose="02010600030101010101" pitchFamily="2" charset="-122"/>
                <a:cs typeface="黑体" panose="02010609060101010101" pitchFamily="49" charset="-122"/>
              </a:rPr>
              <a:t>（</a:t>
            </a:r>
            <a:r>
              <a:rPr lang="zh-CN" altLang="zh-CN" sz="2200" b="1" noProof="1" smtClean="0">
                <a:solidFill>
                  <a:srgbClr val="000099"/>
                </a:solidFill>
                <a:latin typeface="宋体" panose="02010600030101010101" pitchFamily="2" charset="-122"/>
                <a:ea typeface="宋体" panose="02010600030101010101" pitchFamily="2" charset="-122"/>
                <a:cs typeface="黑体" panose="02010609060101010101" pitchFamily="49" charset="-122"/>
              </a:rPr>
              <a:t>9</a:t>
            </a:r>
            <a:r>
              <a:rPr lang="zh-CN" altLang="en-US" sz="2200" b="1" noProof="1" smtClean="0">
                <a:solidFill>
                  <a:srgbClr val="000099"/>
                </a:solidFill>
                <a:latin typeface="宋体" panose="02010600030101010101" pitchFamily="2" charset="-122"/>
                <a:ea typeface="宋体" panose="02010600030101010101" pitchFamily="2" charset="-122"/>
                <a:cs typeface="黑体" panose="02010609060101010101" pitchFamily="49" charset="-122"/>
              </a:rPr>
              <a:t>）项目申报不成功的部分原因</a:t>
            </a:r>
          </a:p>
          <a:p>
            <a:pPr eaLnBrk="1" fontAlgn="auto" hangingPunct="1">
              <a:spcAft>
                <a:spcPts val="0"/>
              </a:spcAft>
              <a:buFont typeface="Wingdings 2" panose="05020102010507070707"/>
              <a:buChar char="ß"/>
              <a:defRPr/>
            </a:pPr>
            <a:endParaRPr lang="zh-CN" altLang="en-US" sz="2200" dirty="0" smtClean="0">
              <a:solidFill>
                <a:srgbClr val="000099"/>
              </a:solidFill>
              <a:ea typeface="幼圆" panose="02010509060101010101" pitchFamily="49" charset="-122"/>
              <a:cs typeface="黑体" panose="02010609060101010101" pitchFamily="49" charset="-122"/>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矩形 1546242"/>
          <p:cNvSpPr>
            <a:spLocks noChangeArrowheads="1"/>
          </p:cNvSpPr>
          <p:nvPr/>
        </p:nvSpPr>
        <p:spPr bwMode="auto">
          <a:xfrm>
            <a:off x="395288" y="981075"/>
            <a:ext cx="8280400" cy="4032250"/>
          </a:xfrm>
          <a:prstGeom prst="rect">
            <a:avLst/>
          </a:prstGeom>
          <a:noFill/>
          <a:ln w="9525">
            <a:noFill/>
            <a:miter lim="800000"/>
            <a:headEnd/>
            <a:tailEnd/>
          </a:ln>
        </p:spPr>
        <p:txBody>
          <a:bodyPr>
            <a:spAutoFit/>
          </a:bodyPr>
          <a:lstStyle/>
          <a:p>
            <a:r>
              <a:rPr lang="zh-CN" altLang="en-US" sz="2800" b="1">
                <a:solidFill>
                  <a:srgbClr val="000099"/>
                </a:solidFill>
                <a:latin typeface="黑体" pitchFamily="49" charset="-122"/>
                <a:ea typeface="黑体" pitchFamily="49" charset="-122"/>
              </a:rPr>
              <a:t>（七）</a:t>
            </a:r>
            <a:r>
              <a:rPr lang="en-US" altLang="zh-CN" sz="2800" b="1">
                <a:solidFill>
                  <a:srgbClr val="000099"/>
                </a:solidFill>
                <a:latin typeface="黑体" pitchFamily="49" charset="-122"/>
                <a:ea typeface="黑体" pitchFamily="49" charset="-122"/>
              </a:rPr>
              <a:t>2017</a:t>
            </a:r>
            <a:r>
              <a:rPr lang="zh-CN" altLang="en-US" sz="2800" b="1">
                <a:solidFill>
                  <a:srgbClr val="000099"/>
                </a:solidFill>
                <a:latin typeface="黑体" pitchFamily="49" charset="-122"/>
                <a:ea typeface="黑体" pitchFamily="49" charset="-122"/>
              </a:rPr>
              <a:t>年项目申报的相关要求</a:t>
            </a:r>
            <a:endParaRPr lang="zh-CN" altLang="zh-CN" sz="2800">
              <a:solidFill>
                <a:srgbClr val="000099"/>
              </a:solidFill>
              <a:latin typeface="黑体" pitchFamily="49" charset="-122"/>
              <a:ea typeface="黑体" pitchFamily="49" charset="-122"/>
            </a:endParaRPr>
          </a:p>
          <a:p>
            <a:pPr>
              <a:buFont typeface="Arial" pitchFamily="34" charset="0"/>
              <a:buNone/>
            </a:pPr>
            <a:endParaRPr lang="zh-CN" altLang="zh-CN" sz="2800">
              <a:solidFill>
                <a:srgbClr val="000099"/>
              </a:solidFill>
              <a:latin typeface="幼圆" pitchFamily="49" charset="-122"/>
              <a:ea typeface="幼圆" pitchFamily="49" charset="-122"/>
            </a:endParaRPr>
          </a:p>
          <a:p>
            <a:pPr>
              <a:buFont typeface="Arial" pitchFamily="34" charset="0"/>
              <a:buNone/>
            </a:pPr>
            <a:r>
              <a:rPr lang="en-US" altLang="zh-CN" sz="2400" b="1">
                <a:solidFill>
                  <a:srgbClr val="000099"/>
                </a:solidFill>
                <a:latin typeface="宋体" pitchFamily="2" charset="-122"/>
                <a:ea typeface="黑体" pitchFamily="49" charset="-122"/>
              </a:rPr>
              <a:t>1</a:t>
            </a:r>
            <a:r>
              <a:rPr lang="zh-CN" altLang="en-US" sz="2400">
                <a:solidFill>
                  <a:srgbClr val="000099"/>
                </a:solidFill>
                <a:latin typeface="黑体" pitchFamily="49" charset="-122"/>
                <a:ea typeface="黑体" pitchFamily="49" charset="-122"/>
              </a:rPr>
              <a:t>．</a:t>
            </a:r>
            <a:r>
              <a:rPr lang="zh-CN" altLang="en-US" sz="2400" b="1">
                <a:solidFill>
                  <a:srgbClr val="000099"/>
                </a:solidFill>
                <a:latin typeface="宋体" pitchFamily="2" charset="-122"/>
                <a:ea typeface="黑体" pitchFamily="49" charset="-122"/>
              </a:rPr>
              <a:t>申报单位的基本条件与要求</a:t>
            </a:r>
            <a:endParaRPr lang="zh-CN" altLang="en-US" sz="2400" b="1">
              <a:solidFill>
                <a:srgbClr val="000099"/>
              </a:solidFill>
              <a:latin typeface="宋体" pitchFamily="2" charset="-122"/>
            </a:endParaRPr>
          </a:p>
          <a:p>
            <a:pPr>
              <a:buFont typeface="Arial" pitchFamily="34" charset="0"/>
              <a:buNone/>
            </a:pPr>
            <a:endParaRPr lang="zh-CN" altLang="en-US" sz="2400" b="1">
              <a:solidFill>
                <a:srgbClr val="000099"/>
              </a:solidFill>
              <a:latin typeface="宋体" pitchFamily="2" charset="-122"/>
            </a:endParaRPr>
          </a:p>
          <a:p>
            <a:pPr>
              <a:buFont typeface="Arial" pitchFamily="34" charset="0"/>
              <a:buNone/>
            </a:pPr>
            <a:r>
              <a:rPr lang="zh-CN" altLang="en-US" sz="2400" b="1">
                <a:solidFill>
                  <a:srgbClr val="000099"/>
                </a:solidFill>
                <a:latin typeface="宋体" pitchFamily="2" charset="-122"/>
                <a:ea typeface="黑体" pitchFamily="49" charset="-122"/>
              </a:rPr>
              <a:t>　　</a:t>
            </a:r>
            <a:r>
              <a:rPr lang="zh-CN" altLang="zh-CN" sz="2400" b="1">
                <a:solidFill>
                  <a:srgbClr val="000099"/>
                </a:solidFill>
                <a:latin typeface="宋体" pitchFamily="2" charset="-122"/>
                <a:ea typeface="黑体" pitchFamily="49" charset="-122"/>
              </a:rPr>
              <a:t>--</a:t>
            </a:r>
            <a:r>
              <a:rPr lang="zh-CN" altLang="en-US" sz="2400" b="1">
                <a:solidFill>
                  <a:srgbClr val="000099"/>
                </a:solidFill>
                <a:latin typeface="宋体" pitchFamily="2" charset="-122"/>
                <a:ea typeface="黑体" pitchFamily="49" charset="-122"/>
              </a:rPr>
              <a:t>具有独立法人资格（与区外科研院所、高等院校、企业等单位联合申报的课题，第一申报单位应是在广西境内注册的单位）；</a:t>
            </a:r>
            <a:endParaRPr lang="zh-CN" altLang="en-US" sz="2400" b="1">
              <a:solidFill>
                <a:srgbClr val="000099"/>
              </a:solidFill>
              <a:latin typeface="宋体" pitchFamily="2" charset="-122"/>
            </a:endParaRPr>
          </a:p>
          <a:p>
            <a:pPr>
              <a:buFont typeface="Arial" pitchFamily="34" charset="0"/>
              <a:buNone/>
            </a:pPr>
            <a:r>
              <a:rPr lang="zh-CN" altLang="en-US" sz="2400" b="1">
                <a:solidFill>
                  <a:srgbClr val="000099"/>
                </a:solidFill>
                <a:latin typeface="宋体" pitchFamily="2" charset="-122"/>
                <a:ea typeface="黑体" pitchFamily="49" charset="-122"/>
              </a:rPr>
              <a:t>　　</a:t>
            </a:r>
            <a:r>
              <a:rPr lang="zh-CN" altLang="zh-CN" sz="2400" b="1">
                <a:solidFill>
                  <a:srgbClr val="000099"/>
                </a:solidFill>
                <a:latin typeface="宋体" pitchFamily="2" charset="-122"/>
                <a:ea typeface="黑体" pitchFamily="49" charset="-122"/>
              </a:rPr>
              <a:t>--</a:t>
            </a:r>
            <a:r>
              <a:rPr lang="zh-CN" altLang="en-US" sz="2400" b="1">
                <a:solidFill>
                  <a:srgbClr val="000099"/>
                </a:solidFill>
                <a:latin typeface="宋体" pitchFamily="2" charset="-122"/>
                <a:ea typeface="黑体" pitchFamily="49" charset="-122"/>
              </a:rPr>
              <a:t>具有良好的社会信用；</a:t>
            </a:r>
            <a:endParaRPr lang="zh-CN" altLang="en-US" sz="2400" b="1">
              <a:solidFill>
                <a:srgbClr val="000099"/>
              </a:solidFill>
              <a:latin typeface="宋体" pitchFamily="2" charset="-122"/>
            </a:endParaRPr>
          </a:p>
          <a:p>
            <a:pPr>
              <a:buFont typeface="Arial" pitchFamily="34" charset="0"/>
              <a:buNone/>
            </a:pPr>
            <a:r>
              <a:rPr lang="zh-CN" altLang="en-US" sz="2400" b="1">
                <a:solidFill>
                  <a:srgbClr val="000099"/>
                </a:solidFill>
                <a:latin typeface="宋体" pitchFamily="2" charset="-122"/>
                <a:ea typeface="黑体" pitchFamily="49" charset="-122"/>
              </a:rPr>
              <a:t>　　</a:t>
            </a:r>
            <a:r>
              <a:rPr lang="zh-CN" altLang="zh-CN" sz="2400" b="1">
                <a:solidFill>
                  <a:srgbClr val="000099"/>
                </a:solidFill>
                <a:latin typeface="宋体" pitchFamily="2" charset="-122"/>
                <a:ea typeface="黑体" pitchFamily="49" charset="-122"/>
              </a:rPr>
              <a:t>--</a:t>
            </a:r>
            <a:r>
              <a:rPr lang="zh-CN" altLang="en-US" sz="2400" b="1">
                <a:solidFill>
                  <a:srgbClr val="000099"/>
                </a:solidFill>
                <a:latin typeface="宋体" pitchFamily="2" charset="-122"/>
                <a:ea typeface="黑体" pitchFamily="49" charset="-122"/>
              </a:rPr>
              <a:t>申报课题内容属于国家许可管理的（如新药开发等），申报单位要具备相应的资质条件。</a:t>
            </a:r>
            <a:r>
              <a:rPr lang="zh-CN" altLang="en-US" sz="2800" b="1">
                <a:solidFill>
                  <a:srgbClr val="000099"/>
                </a:solidFill>
                <a:latin typeface="宋体" pitchFamily="2" charset="-122"/>
                <a:ea typeface="黑体" pitchFamily="49" charset="-122"/>
              </a:rPr>
              <a:t>　</a:t>
            </a:r>
            <a:r>
              <a:rPr lang="zh-CN" altLang="en-US" sz="2800">
                <a:solidFill>
                  <a:srgbClr val="000099"/>
                </a:solidFill>
                <a:latin typeface="黑体" pitchFamily="49" charset="-122"/>
                <a:ea typeface="黑体" pitchFamily="49" charset="-122"/>
              </a:rPr>
              <a:t>　</a:t>
            </a:r>
          </a:p>
        </p:txBody>
      </p:sp>
      <p:sp>
        <p:nvSpPr>
          <p:cNvPr id="94211" name="灯片编号占位符 2"/>
          <p:cNvSpPr>
            <a:spLocks noGrp="1"/>
          </p:cNvSpPr>
          <p:nvPr>
            <p:ph type="sldNum" sz="quarter" idx="12"/>
          </p:nvPr>
        </p:nvSpPr>
        <p:spPr bwMode="auto">
          <a:xfrm>
            <a:off x="7010400" y="6254750"/>
            <a:ext cx="2133600" cy="476250"/>
          </a:xfrm>
          <a:noFill/>
          <a:ln>
            <a:miter lim="800000"/>
            <a:headEnd/>
            <a:tailEnd/>
          </a:ln>
        </p:spPr>
        <p:txBody>
          <a:bodyPr wrap="square" tIns="45720" bIns="45720" numCol="1" anchorCtr="0" compatLnSpc="1">
            <a:prstTxWarp prst="textNoShape">
              <a:avLst/>
            </a:prstTxWarp>
          </a:bodyPr>
          <a:lstStyle/>
          <a:p>
            <a:fld id="{52ECA79B-FD38-478F-BF1C-5FA0FEEBBF9D}" type="slidenum">
              <a:rPr lang="zh-CN" altLang="en-US" smtClean="0">
                <a:solidFill>
                  <a:schemeClr val="bg1"/>
                </a:solidFill>
              </a:rPr>
              <a:pPr/>
              <a:t>75</a:t>
            </a:fld>
            <a:endParaRPr lang="zh-CN" altLang="en-US" smtClean="0">
              <a:solidFill>
                <a:schemeClr val="bg1"/>
              </a:solidFill>
            </a:endParaRPr>
          </a:p>
        </p:txBody>
      </p:sp>
    </p:spTree>
    <p:custDataLst>
      <p:tags r:id="rId1"/>
    </p:custDataLst>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9315" name="矩形 1549314"/>
          <p:cNvSpPr/>
          <p:nvPr/>
        </p:nvSpPr>
        <p:spPr>
          <a:xfrm>
            <a:off x="323850" y="908050"/>
            <a:ext cx="8424863" cy="3662363"/>
          </a:xfrm>
          <a:prstGeom prst="rect">
            <a:avLst/>
          </a:prstGeom>
          <a:noFill/>
          <a:ln w="9525">
            <a:noFill/>
            <a:miter/>
          </a:ln>
        </p:spPr>
        <p:txBody>
          <a:bodyPr>
            <a:spAutoFit/>
          </a:bodyPr>
          <a:lstStyle/>
          <a:p>
            <a:pPr>
              <a:buFont typeface="Arial" panose="020B0604020202020204" pitchFamily="34" charset="0"/>
              <a:buNone/>
              <a:defRPr/>
            </a:pPr>
            <a:r>
              <a:rPr lang="en-US" altLang="zh-CN" sz="2800" noProof="1">
                <a:solidFill>
                  <a:srgbClr val="000099"/>
                </a:solidFill>
                <a:latin typeface="黑体" panose="02010609060101010101" pitchFamily="49" charset="-122"/>
                <a:ea typeface="黑体" panose="02010609060101010101" pitchFamily="49" charset="-122"/>
              </a:rPr>
              <a:t>  </a:t>
            </a:r>
            <a:r>
              <a:rPr lang="en-US" altLang="zh-CN" sz="2800" b="1" noProof="1">
                <a:solidFill>
                  <a:srgbClr val="000099"/>
                </a:solidFill>
                <a:latin typeface="黑体" panose="02010609060101010101" pitchFamily="49" charset="-122"/>
                <a:ea typeface="黑体" panose="02010609060101010101" pitchFamily="49" charset="-122"/>
              </a:rPr>
              <a:t>2</a:t>
            </a:r>
            <a:r>
              <a:rPr lang="zh-CN" altLang="en-US" sz="2800" b="1" dirty="0">
                <a:solidFill>
                  <a:srgbClr val="000099"/>
                </a:solidFill>
                <a:latin typeface="黑体" pitchFamily="49" charset="-122"/>
                <a:ea typeface="黑体" pitchFamily="49" charset="-122"/>
              </a:rPr>
              <a:t>．</a:t>
            </a:r>
            <a:r>
              <a:rPr lang="zh-CN" altLang="en-US" sz="2800" b="1" noProof="1">
                <a:solidFill>
                  <a:srgbClr val="000099"/>
                </a:solidFill>
                <a:latin typeface="黑体" panose="02010609060101010101" pitchFamily="49" charset="-122"/>
                <a:ea typeface="黑体" panose="02010609060101010101" pitchFamily="49" charset="-122"/>
              </a:rPr>
              <a:t>项目负责人</a:t>
            </a:r>
            <a:r>
              <a:rPr lang="zh-CN" altLang="zh-CN" sz="2800" b="1" noProof="1">
                <a:solidFill>
                  <a:srgbClr val="000099"/>
                </a:solidFill>
                <a:latin typeface="黑体" panose="02010609060101010101" pitchFamily="49" charset="-122"/>
                <a:ea typeface="黑体" panose="02010609060101010101" pitchFamily="49" charset="-122"/>
              </a:rPr>
              <a:t>(</a:t>
            </a:r>
            <a:r>
              <a:rPr lang="zh-CN" altLang="en-US" sz="2800" b="1" noProof="1">
                <a:solidFill>
                  <a:srgbClr val="000099"/>
                </a:solidFill>
                <a:latin typeface="黑体" panose="02010609060101010101" pitchFamily="49" charset="-122"/>
                <a:ea typeface="黑体" panose="02010609060101010101" pitchFamily="49" charset="-122"/>
              </a:rPr>
              <a:t>主持人</a:t>
            </a:r>
            <a:r>
              <a:rPr lang="zh-CN" altLang="zh-CN" sz="2800" b="1" noProof="1">
                <a:solidFill>
                  <a:srgbClr val="000099"/>
                </a:solidFill>
                <a:latin typeface="黑体" panose="02010609060101010101" pitchFamily="49" charset="-122"/>
                <a:ea typeface="黑体" panose="02010609060101010101" pitchFamily="49" charset="-122"/>
              </a:rPr>
              <a:t>)</a:t>
            </a:r>
            <a:r>
              <a:rPr lang="zh-CN" altLang="en-US" sz="2800" b="1" noProof="1">
                <a:solidFill>
                  <a:srgbClr val="000099"/>
                </a:solidFill>
                <a:latin typeface="黑体" panose="02010609060101010101" pitchFamily="49" charset="-122"/>
                <a:ea typeface="黑体" panose="02010609060101010101" pitchFamily="49" charset="-122"/>
              </a:rPr>
              <a:t>的基本条件与要求</a:t>
            </a:r>
          </a:p>
          <a:p>
            <a:pPr>
              <a:buFont typeface="Arial" panose="020B0604020202020204" pitchFamily="34" charset="0"/>
              <a:buNone/>
              <a:defRPr/>
            </a:pPr>
            <a:endParaRPr lang="zh-CN" altLang="en-US" noProof="1">
              <a:solidFill>
                <a:srgbClr val="000099"/>
              </a:solidFill>
              <a:latin typeface="黑体" panose="02010609060101010101" pitchFamily="49" charset="-122"/>
              <a:ea typeface="黑体" panose="02010609060101010101" pitchFamily="49" charset="-122"/>
            </a:endParaRPr>
          </a:p>
          <a:p>
            <a:pPr>
              <a:defRPr/>
            </a:pPr>
            <a:r>
              <a:rPr lang="en-US" altLang="zh-CN" sz="2800" b="1" noProof="1">
                <a:solidFill>
                  <a:srgbClr val="000099"/>
                </a:solidFill>
                <a:latin typeface="宋体" panose="02010600030101010101" pitchFamily="2" charset="-122"/>
              </a:rPr>
              <a:t>   </a:t>
            </a:r>
            <a:r>
              <a:rPr lang="zh-CN" altLang="en-US" sz="2800" b="1" noProof="1">
                <a:solidFill>
                  <a:srgbClr val="000099"/>
                </a:solidFill>
                <a:latin typeface="宋体" panose="02010600030101010101" pitchFamily="2" charset="-122"/>
              </a:rPr>
              <a:t>（</a:t>
            </a:r>
            <a:r>
              <a:rPr lang="en-US" altLang="zh-CN" sz="2800" b="1" noProof="1">
                <a:solidFill>
                  <a:srgbClr val="000099"/>
                </a:solidFill>
                <a:latin typeface="宋体" panose="02010600030101010101" pitchFamily="2" charset="-122"/>
              </a:rPr>
              <a:t>1</a:t>
            </a:r>
            <a:r>
              <a:rPr lang="zh-CN" altLang="en-US" sz="2800" b="1" noProof="1">
                <a:solidFill>
                  <a:srgbClr val="000099"/>
                </a:solidFill>
                <a:latin typeface="宋体" panose="02010600030101010101" pitchFamily="2" charset="-122"/>
              </a:rPr>
              <a:t>）</a:t>
            </a:r>
            <a:r>
              <a:rPr lang="zh-CN" altLang="en-US" sz="2400" b="1" noProof="1">
                <a:solidFill>
                  <a:srgbClr val="000099"/>
                </a:solidFill>
                <a:latin typeface="宋体" panose="02010600030101010101" pitchFamily="2" charset="-122"/>
              </a:rPr>
              <a:t>具有良好的社会信用；</a:t>
            </a:r>
          </a:p>
          <a:p>
            <a:pPr>
              <a:defRPr/>
            </a:pPr>
            <a:r>
              <a:rPr lang="en-US" altLang="zh-CN" sz="2400" b="1" noProof="1">
                <a:solidFill>
                  <a:srgbClr val="000099"/>
                </a:solidFill>
                <a:latin typeface="宋体" panose="02010600030101010101" pitchFamily="2" charset="-122"/>
              </a:rPr>
              <a:t>    </a:t>
            </a:r>
            <a:r>
              <a:rPr lang="zh-CN" altLang="en-US" sz="2400" b="1" noProof="1">
                <a:solidFill>
                  <a:srgbClr val="000099"/>
                </a:solidFill>
                <a:latin typeface="宋体" panose="02010600030101010101" pitchFamily="2" charset="-122"/>
              </a:rPr>
              <a:t>（</a:t>
            </a:r>
            <a:r>
              <a:rPr lang="en-US" altLang="zh-CN" sz="2400" b="1" noProof="1">
                <a:solidFill>
                  <a:srgbClr val="000099"/>
                </a:solidFill>
                <a:latin typeface="宋体" panose="02010600030101010101" pitchFamily="2" charset="-122"/>
              </a:rPr>
              <a:t>2</a:t>
            </a:r>
            <a:r>
              <a:rPr lang="zh-CN" altLang="en-US" sz="2400" b="1" noProof="1">
                <a:solidFill>
                  <a:srgbClr val="000099"/>
                </a:solidFill>
                <a:latin typeface="宋体" panose="02010600030101010101" pitchFamily="2" charset="-122"/>
              </a:rPr>
              <a:t>）项目负责人是项目申报单位的在职人员（申报指南另有规定的除外）；</a:t>
            </a:r>
          </a:p>
          <a:p>
            <a:pPr>
              <a:defRPr/>
            </a:pPr>
            <a:r>
              <a:rPr lang="en-US" altLang="zh-CN" sz="2400" b="1" noProof="1">
                <a:solidFill>
                  <a:srgbClr val="000099"/>
                </a:solidFill>
                <a:latin typeface="宋体" panose="02010600030101010101" pitchFamily="2" charset="-122"/>
              </a:rPr>
              <a:t>    （3）</a:t>
            </a:r>
            <a:r>
              <a:rPr lang="zh-CN" altLang="en-US" sz="2400" b="1" noProof="1">
                <a:solidFill>
                  <a:srgbClr val="000099"/>
                </a:solidFill>
                <a:latin typeface="宋体" panose="02010600030101010101" pitchFamily="2" charset="-122"/>
              </a:rPr>
              <a:t>项目组成员中属于项目申报单位的在职人员所占比例应达到</a:t>
            </a:r>
            <a:r>
              <a:rPr lang="en-US" altLang="zh-CN" sz="2400" b="1" noProof="1">
                <a:solidFill>
                  <a:srgbClr val="000099"/>
                </a:solidFill>
                <a:latin typeface="宋体" panose="02010600030101010101" pitchFamily="2" charset="-122"/>
              </a:rPr>
              <a:t>50%</a:t>
            </a:r>
            <a:r>
              <a:rPr lang="zh-CN" altLang="en-US" sz="2400" b="1" noProof="1">
                <a:solidFill>
                  <a:srgbClr val="000099"/>
                </a:solidFill>
                <a:latin typeface="宋体" panose="02010600030101010101" pitchFamily="2" charset="-122"/>
              </a:rPr>
              <a:t>以上。</a:t>
            </a:r>
          </a:p>
          <a:p>
            <a:pPr>
              <a:buFont typeface="Arial" panose="020B0604020202020204" pitchFamily="34" charset="0"/>
              <a:buNone/>
              <a:defRPr/>
            </a:pPr>
            <a:endParaRPr lang="zh-CN" altLang="en-US" sz="2400" noProof="1">
              <a:solidFill>
                <a:srgbClr val="000099"/>
              </a:solidFill>
              <a:latin typeface="幼圆" panose="02010509060101010101" pitchFamily="49" charset="-122"/>
              <a:ea typeface="幼圆" panose="02010509060101010101" pitchFamily="49" charset="-122"/>
            </a:endParaRPr>
          </a:p>
          <a:p>
            <a:pPr>
              <a:buFont typeface="Arial" panose="020B0604020202020204" pitchFamily="34" charset="0"/>
              <a:buNone/>
              <a:defRPr/>
            </a:pPr>
            <a:r>
              <a:rPr lang="zh-CN" altLang="en-US" sz="2400" noProof="1">
                <a:solidFill>
                  <a:srgbClr val="000099"/>
                </a:solidFill>
                <a:latin typeface="幼圆" panose="02010509060101010101" pitchFamily="49" charset="-122"/>
                <a:ea typeface="幼圆" panose="02010509060101010101" pitchFamily="49" charset="-122"/>
              </a:rPr>
              <a:t>　　</a:t>
            </a:r>
            <a:endParaRPr lang="zh-CN" altLang="en-US" sz="2400" noProof="1">
              <a:solidFill>
                <a:srgbClr val="000099"/>
              </a:solidFill>
              <a:effectLst>
                <a:outerShdw blurRad="38100" dist="38100" dir="2700000" algn="tl">
                  <a:srgbClr val="000000"/>
                </a:outerShdw>
              </a:effectLst>
              <a:latin typeface="幼圆" panose="02010509060101010101" pitchFamily="49" charset="-122"/>
              <a:ea typeface="幼圆" panose="02010509060101010101" pitchFamily="49" charset="-122"/>
            </a:endParaRPr>
          </a:p>
        </p:txBody>
      </p:sp>
      <p:sp>
        <p:nvSpPr>
          <p:cNvPr id="120835" name="灯片编号占位符 2"/>
          <p:cNvSpPr>
            <a:spLocks noGrp="1" noChangeArrowheads="1"/>
          </p:cNvSpPr>
          <p:nvPr>
            <p:ph type="sldNum" sz="quarter" idx="12"/>
          </p:nvPr>
        </p:nvSpPr>
        <p:spPr bwMode="auto">
          <a:xfrm>
            <a:off x="7010400" y="6254750"/>
            <a:ext cx="2133600" cy="476250"/>
          </a:xfrm>
        </p:spPr>
        <p:txBody>
          <a:bodyPr/>
          <a:lstStyle/>
          <a:p>
            <a:pPr>
              <a:defRPr/>
            </a:pPr>
            <a:fld id="{7B3709C6-F066-4FD2-ADBC-6E3BF53F2B00}" type="slidenum">
              <a:rPr lang="zh-CN" altLang="en-US" sz="3200">
                <a:solidFill>
                  <a:schemeClr val="bg1"/>
                </a:solidFill>
                <a:effectLst>
                  <a:outerShdw blurRad="38100" dist="38100" dir="2700000">
                    <a:srgbClr val="C0C0C0"/>
                  </a:outerShdw>
                </a:effectLst>
              </a:rPr>
              <a:pPr>
                <a:defRPr/>
              </a:pPr>
              <a:t>76</a:t>
            </a:fld>
            <a:endParaRPr lang="zh-CN" altLang="en-US" sz="3200">
              <a:solidFill>
                <a:schemeClr val="bg1"/>
              </a:solidFill>
              <a:effectLst>
                <a:outerShdw blurRad="38100" dist="38100" dir="2700000">
                  <a:srgbClr val="C0C0C0"/>
                </a:outerShdw>
              </a:effectLst>
            </a:endParaRPr>
          </a:p>
        </p:txBody>
      </p:sp>
    </p:spTree>
    <p:custDataLst>
      <p:tags r:id="rId1"/>
    </p:custDataLst>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矩形 1552386"/>
          <p:cNvSpPr>
            <a:spLocks noChangeArrowheads="1"/>
          </p:cNvSpPr>
          <p:nvPr/>
        </p:nvSpPr>
        <p:spPr bwMode="auto">
          <a:xfrm>
            <a:off x="323850" y="908050"/>
            <a:ext cx="8496300" cy="3478213"/>
          </a:xfrm>
          <a:prstGeom prst="rect">
            <a:avLst/>
          </a:prstGeom>
          <a:noFill/>
          <a:ln w="9525">
            <a:noFill/>
            <a:miter lim="800000"/>
            <a:headEnd/>
            <a:tailEnd/>
          </a:ln>
        </p:spPr>
        <p:txBody>
          <a:bodyPr>
            <a:spAutoFit/>
          </a:bodyPr>
          <a:lstStyle/>
          <a:p>
            <a:pPr>
              <a:buFont typeface="Arial" pitchFamily="34" charset="0"/>
              <a:buNone/>
            </a:pPr>
            <a:r>
              <a:rPr lang="en-US" altLang="zh-CN" sz="2800" b="1">
                <a:solidFill>
                  <a:srgbClr val="000099"/>
                </a:solidFill>
                <a:latin typeface="宋体" pitchFamily="2" charset="-122"/>
              </a:rPr>
              <a:t>   3. </a:t>
            </a:r>
            <a:r>
              <a:rPr lang="zh-CN" altLang="en-US" sz="2800" b="1">
                <a:solidFill>
                  <a:srgbClr val="000099"/>
                </a:solidFill>
                <a:latin typeface="宋体" pitchFamily="2" charset="-122"/>
              </a:rPr>
              <a:t>申报限制</a:t>
            </a:r>
          </a:p>
          <a:p>
            <a:pPr>
              <a:buFont typeface="Arial" pitchFamily="34" charset="0"/>
              <a:buNone/>
            </a:pPr>
            <a:endParaRPr lang="zh-CN" altLang="en-US" sz="2400" b="1">
              <a:solidFill>
                <a:srgbClr val="000099"/>
              </a:solidFill>
              <a:latin typeface="宋体" pitchFamily="2" charset="-122"/>
            </a:endParaRPr>
          </a:p>
          <a:p>
            <a:r>
              <a:rPr lang="zh-CN" altLang="en-US" sz="2400" b="1">
                <a:solidFill>
                  <a:srgbClr val="000099"/>
                </a:solidFill>
                <a:latin typeface="宋体" pitchFamily="2" charset="-122"/>
              </a:rPr>
              <a:t>　 （</a:t>
            </a:r>
            <a:r>
              <a:rPr lang="en-US" altLang="zh-CN" sz="2400" b="1">
                <a:solidFill>
                  <a:srgbClr val="000099"/>
                </a:solidFill>
                <a:latin typeface="宋体" pitchFamily="2" charset="-122"/>
              </a:rPr>
              <a:t>1</a:t>
            </a:r>
            <a:r>
              <a:rPr lang="zh-CN" altLang="en-US" sz="2400" b="1">
                <a:solidFill>
                  <a:srgbClr val="000099"/>
                </a:solidFill>
                <a:latin typeface="宋体" pitchFamily="2" charset="-122"/>
              </a:rPr>
              <a:t>）申请人至多可同时申请科技重大专项、重点研发计划、技术创新引导专项中的</a:t>
            </a:r>
            <a:r>
              <a:rPr lang="en-US" altLang="zh-CN" sz="2400" b="1">
                <a:solidFill>
                  <a:srgbClr val="000099"/>
                </a:solidFill>
                <a:latin typeface="宋体" pitchFamily="2" charset="-122"/>
              </a:rPr>
              <a:t>1</a:t>
            </a:r>
            <a:r>
              <a:rPr lang="zh-CN" altLang="en-US" sz="2400" b="1">
                <a:solidFill>
                  <a:srgbClr val="000099"/>
                </a:solidFill>
                <a:latin typeface="宋体" pitchFamily="2" charset="-122"/>
              </a:rPr>
              <a:t>个项目、科技基地和人才专项的</a:t>
            </a:r>
            <a:r>
              <a:rPr lang="en-US" altLang="zh-CN" sz="2400" b="1">
                <a:solidFill>
                  <a:srgbClr val="000099"/>
                </a:solidFill>
                <a:latin typeface="宋体" pitchFamily="2" charset="-122"/>
              </a:rPr>
              <a:t>1</a:t>
            </a:r>
            <a:r>
              <a:rPr lang="zh-CN" altLang="en-US" sz="2400" b="1">
                <a:solidFill>
                  <a:srgbClr val="000099"/>
                </a:solidFill>
                <a:latin typeface="宋体" pitchFamily="2" charset="-122"/>
              </a:rPr>
              <a:t>个项目。</a:t>
            </a:r>
          </a:p>
          <a:p>
            <a:r>
              <a:rPr lang="en-US" altLang="zh-CN" sz="2400" b="1">
                <a:solidFill>
                  <a:srgbClr val="000099"/>
                </a:solidFill>
                <a:latin typeface="宋体" pitchFamily="2" charset="-122"/>
              </a:rPr>
              <a:t>   （2）</a:t>
            </a:r>
            <a:r>
              <a:rPr lang="zh-CN" altLang="en-US" sz="2400" b="1">
                <a:solidFill>
                  <a:srgbClr val="000099"/>
                </a:solidFill>
                <a:latin typeface="宋体" pitchFamily="2" charset="-122"/>
              </a:rPr>
              <a:t>申请人主持的在研项目</a:t>
            </a:r>
            <a:r>
              <a:rPr lang="en-US" altLang="zh-CN" sz="2400" b="1">
                <a:solidFill>
                  <a:srgbClr val="000099"/>
                </a:solidFill>
                <a:latin typeface="宋体" pitchFamily="2" charset="-122"/>
              </a:rPr>
              <a:t>2</a:t>
            </a:r>
            <a:r>
              <a:rPr lang="zh-CN" altLang="en-US" sz="2400" b="1">
                <a:solidFill>
                  <a:srgbClr val="000099"/>
                </a:solidFill>
                <a:latin typeface="宋体" pitchFamily="2" charset="-122"/>
              </a:rPr>
              <a:t>项（含）以上或主持和参加的在研项目</a:t>
            </a:r>
            <a:r>
              <a:rPr lang="en-US" altLang="zh-CN" sz="2400" b="1">
                <a:solidFill>
                  <a:srgbClr val="000099"/>
                </a:solidFill>
                <a:latin typeface="宋体" pitchFamily="2" charset="-122"/>
              </a:rPr>
              <a:t>4</a:t>
            </a:r>
            <a:r>
              <a:rPr lang="zh-CN" altLang="en-US" sz="2400" b="1">
                <a:solidFill>
                  <a:srgbClr val="000099"/>
                </a:solidFill>
                <a:latin typeface="宋体" pitchFamily="2" charset="-122"/>
              </a:rPr>
              <a:t>项（含）以上的，不能申报。在研项目指已下达立项、但未结题的项目（包括广西自然科学基金）。</a:t>
            </a:r>
          </a:p>
          <a:p>
            <a:r>
              <a:rPr lang="zh-CN" altLang="en-US" sz="2400" b="1">
                <a:solidFill>
                  <a:srgbClr val="000099"/>
                </a:solidFill>
                <a:latin typeface="宋体" pitchFamily="2" charset="-122"/>
              </a:rPr>
              <a:t>   （</a:t>
            </a:r>
            <a:r>
              <a:rPr lang="en-US" altLang="zh-CN" sz="2400" b="1">
                <a:solidFill>
                  <a:srgbClr val="000099"/>
                </a:solidFill>
                <a:latin typeface="宋体" pitchFamily="2" charset="-122"/>
              </a:rPr>
              <a:t>3</a:t>
            </a:r>
            <a:r>
              <a:rPr lang="zh-CN" altLang="en-US" sz="2400" b="1">
                <a:solidFill>
                  <a:srgbClr val="000099"/>
                </a:solidFill>
                <a:latin typeface="宋体" pitchFamily="2" charset="-122"/>
              </a:rPr>
              <a:t>）限制历年承担项目（课题）信用不良的单位申报。</a:t>
            </a:r>
            <a:r>
              <a:rPr lang="zh-CN" altLang="en-US" sz="2400">
                <a:solidFill>
                  <a:srgbClr val="000099"/>
                </a:solidFill>
                <a:latin typeface="幼圆" pitchFamily="49" charset="-122"/>
                <a:ea typeface="幼圆" pitchFamily="49" charset="-122"/>
              </a:rPr>
              <a:t>　　</a:t>
            </a:r>
          </a:p>
        </p:txBody>
      </p:sp>
      <p:sp>
        <p:nvSpPr>
          <p:cNvPr id="123907" name="灯片编号占位符 2"/>
          <p:cNvSpPr>
            <a:spLocks noGrp="1" noChangeArrowheads="1"/>
          </p:cNvSpPr>
          <p:nvPr>
            <p:ph type="sldNum" sz="quarter" idx="12"/>
          </p:nvPr>
        </p:nvSpPr>
        <p:spPr bwMode="auto">
          <a:xfrm>
            <a:off x="7010400" y="6254750"/>
            <a:ext cx="2133600" cy="476250"/>
          </a:xfrm>
        </p:spPr>
        <p:txBody>
          <a:bodyPr/>
          <a:lstStyle/>
          <a:p>
            <a:pPr>
              <a:defRPr/>
            </a:pPr>
            <a:fld id="{0AF980A3-C003-44A2-9002-B71456E1EBBD}" type="slidenum">
              <a:rPr lang="zh-CN" altLang="en-US" sz="3200">
                <a:solidFill>
                  <a:schemeClr val="bg1"/>
                </a:solidFill>
                <a:effectLst>
                  <a:outerShdw blurRad="38100" dist="38100" dir="2700000">
                    <a:srgbClr val="C0C0C0"/>
                  </a:outerShdw>
                </a:effectLst>
              </a:rPr>
              <a:pPr>
                <a:defRPr/>
              </a:pPr>
              <a:t>77</a:t>
            </a:fld>
            <a:endParaRPr lang="zh-CN" altLang="en-US" sz="3200">
              <a:solidFill>
                <a:schemeClr val="bg1"/>
              </a:solidFill>
              <a:effectLst>
                <a:outerShdw blurRad="38100" dist="38100" dir="2700000">
                  <a:srgbClr val="C0C0C0"/>
                </a:outerShdw>
              </a:effectLst>
            </a:endParaRPr>
          </a:p>
        </p:txBody>
      </p:sp>
    </p:spTree>
    <p:custDataLst>
      <p:tags r:id="rId1"/>
    </p:custDataLst>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矩形 1802242"/>
          <p:cNvSpPr>
            <a:spLocks noChangeArrowheads="1"/>
          </p:cNvSpPr>
          <p:nvPr/>
        </p:nvSpPr>
        <p:spPr bwMode="auto">
          <a:xfrm>
            <a:off x="395288" y="260350"/>
            <a:ext cx="8496300" cy="6186488"/>
          </a:xfrm>
          <a:prstGeom prst="rect">
            <a:avLst/>
          </a:prstGeom>
          <a:noFill/>
          <a:ln w="9525">
            <a:noFill/>
            <a:miter lim="800000"/>
            <a:headEnd/>
            <a:tailEnd/>
          </a:ln>
        </p:spPr>
        <p:txBody>
          <a:bodyPr>
            <a:spAutoFit/>
          </a:bodyPr>
          <a:lstStyle/>
          <a:p>
            <a:pPr>
              <a:buFont typeface="Arial" pitchFamily="34" charset="0"/>
              <a:buNone/>
            </a:pPr>
            <a:endParaRPr lang="zh-CN" altLang="en-US">
              <a:solidFill>
                <a:srgbClr val="000099"/>
              </a:solidFill>
              <a:latin typeface="幼圆" pitchFamily="49" charset="-122"/>
              <a:ea typeface="幼圆" pitchFamily="49" charset="-122"/>
            </a:endParaRPr>
          </a:p>
          <a:p>
            <a:pPr>
              <a:buFont typeface="Arial" pitchFamily="34" charset="0"/>
              <a:buNone/>
            </a:pPr>
            <a:r>
              <a:rPr lang="zh-CN" altLang="en-US" sz="2800">
                <a:solidFill>
                  <a:srgbClr val="000099"/>
                </a:solidFill>
                <a:latin typeface="幼圆" pitchFamily="49" charset="-122"/>
                <a:ea typeface="幼圆" pitchFamily="49" charset="-122"/>
              </a:rPr>
              <a:t>　</a:t>
            </a:r>
            <a:r>
              <a:rPr lang="zh-CN" altLang="en-US" sz="2800">
                <a:solidFill>
                  <a:srgbClr val="000099"/>
                </a:solidFill>
                <a:latin typeface="黑体" pitchFamily="49" charset="-122"/>
                <a:ea typeface="黑体" pitchFamily="49" charset="-122"/>
              </a:rPr>
              <a:t>  </a:t>
            </a:r>
            <a:r>
              <a:rPr lang="zh-CN" altLang="zh-CN" sz="2400" b="1">
                <a:solidFill>
                  <a:srgbClr val="000099"/>
                </a:solidFill>
                <a:latin typeface="宋体" pitchFamily="2" charset="-122"/>
              </a:rPr>
              <a:t>--</a:t>
            </a:r>
            <a:r>
              <a:rPr lang="zh-CN" altLang="en-US" sz="2400" b="1">
                <a:solidFill>
                  <a:srgbClr val="000099"/>
                </a:solidFill>
                <a:latin typeface="宋体" pitchFamily="2" charset="-122"/>
              </a:rPr>
              <a:t>限制历年承担项目（课题）信用不良的单位申报：</a:t>
            </a:r>
          </a:p>
          <a:p>
            <a:pPr>
              <a:buFont typeface="Arial" pitchFamily="34" charset="0"/>
              <a:buNone/>
            </a:pPr>
            <a:r>
              <a:rPr lang="zh-CN" altLang="en-US" sz="2400" b="1">
                <a:solidFill>
                  <a:srgbClr val="000099"/>
                </a:solidFill>
                <a:latin typeface="宋体" pitchFamily="2" charset="-122"/>
              </a:rPr>
              <a:t>　承担历年项目（课题）有逾期未结题的单位；</a:t>
            </a:r>
          </a:p>
          <a:p>
            <a:r>
              <a:rPr lang="zh-CN" altLang="en-US" sz="2400" b="1">
                <a:solidFill>
                  <a:srgbClr val="000099"/>
                </a:solidFill>
                <a:latin typeface="宋体" pitchFamily="2" charset="-122"/>
              </a:rPr>
              <a:t>　其他违反项目（或经费）管理规定且情节特别严重的单位。</a:t>
            </a:r>
            <a:endParaRPr lang="zh-CN" altLang="zh-CN" sz="2400" b="1">
              <a:solidFill>
                <a:srgbClr val="000099"/>
              </a:solidFill>
              <a:latin typeface="宋体" pitchFamily="2" charset="-122"/>
            </a:endParaRPr>
          </a:p>
          <a:p>
            <a:endParaRPr lang="zh-CN" altLang="zh-CN" sz="2400" b="1">
              <a:solidFill>
                <a:srgbClr val="000099"/>
              </a:solidFill>
              <a:latin typeface="宋体" pitchFamily="2" charset="-122"/>
            </a:endParaRPr>
          </a:p>
          <a:p>
            <a:pPr>
              <a:buFont typeface="Arial" pitchFamily="34" charset="0"/>
              <a:buNone/>
            </a:pPr>
            <a:r>
              <a:rPr lang="zh-CN" altLang="en-US" sz="2400" b="1">
                <a:solidFill>
                  <a:srgbClr val="000099"/>
                </a:solidFill>
                <a:latin typeface="宋体" pitchFamily="2" charset="-122"/>
              </a:rPr>
              <a:t>　</a:t>
            </a:r>
            <a:r>
              <a:rPr lang="zh-CN" altLang="zh-CN" sz="2400" b="1">
                <a:solidFill>
                  <a:srgbClr val="000099"/>
                </a:solidFill>
                <a:latin typeface="宋体" pitchFamily="2" charset="-122"/>
              </a:rPr>
              <a:t> </a:t>
            </a:r>
            <a:r>
              <a:rPr lang="en-US" altLang="zh-CN" sz="2400" b="1">
                <a:solidFill>
                  <a:srgbClr val="000099"/>
                </a:solidFill>
                <a:latin typeface="宋体" pitchFamily="2" charset="-122"/>
              </a:rPr>
              <a:t>  </a:t>
            </a:r>
            <a:r>
              <a:rPr lang="zh-CN" altLang="zh-CN" sz="2400" b="1">
                <a:solidFill>
                  <a:srgbClr val="000099"/>
                </a:solidFill>
                <a:latin typeface="宋体" pitchFamily="2" charset="-122"/>
              </a:rPr>
              <a:t>--</a:t>
            </a:r>
            <a:r>
              <a:rPr lang="zh-CN" altLang="en-US" sz="2400" b="1">
                <a:solidFill>
                  <a:srgbClr val="000099"/>
                </a:solidFill>
                <a:latin typeface="宋体" pitchFamily="2" charset="-122"/>
              </a:rPr>
              <a:t>限制历年承担项目（课题）信用不良的个人（作为课题主持人）申报。</a:t>
            </a:r>
            <a:endParaRPr lang="zh-CN" altLang="zh-CN" sz="2400" b="1">
              <a:solidFill>
                <a:srgbClr val="000099"/>
              </a:solidFill>
              <a:latin typeface="宋体" pitchFamily="2" charset="-122"/>
            </a:endParaRPr>
          </a:p>
          <a:p>
            <a:pPr>
              <a:buFont typeface="Arial" pitchFamily="34" charset="0"/>
              <a:buNone/>
            </a:pPr>
            <a:endParaRPr lang="zh-CN" altLang="zh-CN" sz="2400" b="1">
              <a:solidFill>
                <a:srgbClr val="000099"/>
              </a:solidFill>
              <a:latin typeface="宋体" pitchFamily="2" charset="-122"/>
            </a:endParaRPr>
          </a:p>
          <a:p>
            <a:pPr>
              <a:buFont typeface="Arial" pitchFamily="34" charset="0"/>
              <a:buNone/>
            </a:pPr>
            <a:r>
              <a:rPr lang="zh-CN" altLang="en-US" sz="2400" b="1">
                <a:solidFill>
                  <a:srgbClr val="000099"/>
                </a:solidFill>
                <a:latin typeface="宋体" pitchFamily="2" charset="-122"/>
              </a:rPr>
              <a:t>限制申报有关问题说明：</a:t>
            </a:r>
          </a:p>
          <a:p>
            <a:pPr>
              <a:buFont typeface="Arial" pitchFamily="34" charset="0"/>
              <a:buNone/>
            </a:pPr>
            <a:r>
              <a:rPr lang="zh-CN" altLang="en-US" sz="2400" b="1">
                <a:solidFill>
                  <a:srgbClr val="000099"/>
                </a:solidFill>
                <a:latin typeface="宋体" pitchFamily="2" charset="-122"/>
              </a:rPr>
              <a:t>　　未结题项目（课题）是指未鉴定、未验收、未终止（撤销）的项目（课题）；</a:t>
            </a:r>
          </a:p>
          <a:p>
            <a:pPr>
              <a:buFont typeface="Arial" pitchFamily="34" charset="0"/>
              <a:buNone/>
            </a:pPr>
            <a:r>
              <a:rPr lang="zh-CN" altLang="en-US" sz="2400" b="1">
                <a:solidFill>
                  <a:srgbClr val="000099"/>
                </a:solidFill>
                <a:latin typeface="宋体" pitchFamily="2" charset="-122"/>
              </a:rPr>
              <a:t>　　被限制申报课题的单位，无法进入网上的课题申报系统（即无法在网上填写申报书）；被限制申报课题的个人，无法在网上的课题申报系统中填写该人的主持人信息。</a:t>
            </a:r>
          </a:p>
          <a:p>
            <a:endParaRPr lang="zh-CN" altLang="en-US" sz="2400">
              <a:solidFill>
                <a:srgbClr val="000099"/>
              </a:solidFill>
              <a:latin typeface="幼圆" pitchFamily="49" charset="-122"/>
              <a:ea typeface="幼圆" pitchFamily="49" charset="-122"/>
            </a:endParaRPr>
          </a:p>
          <a:p>
            <a:pPr>
              <a:buFont typeface="Arial" pitchFamily="34" charset="0"/>
              <a:buNone/>
            </a:pPr>
            <a:endParaRPr lang="zh-CN" altLang="en-US" sz="2400">
              <a:solidFill>
                <a:srgbClr val="000099"/>
              </a:solidFill>
              <a:latin typeface="幼圆" pitchFamily="49" charset="-122"/>
              <a:ea typeface="幼圆" pitchFamily="49" charset="-122"/>
            </a:endParaRPr>
          </a:p>
        </p:txBody>
      </p:sp>
      <p:sp>
        <p:nvSpPr>
          <p:cNvPr id="97283" name="灯片编号占位符 2"/>
          <p:cNvSpPr>
            <a:spLocks noGrp="1"/>
          </p:cNvSpPr>
          <p:nvPr>
            <p:ph type="sldNum" sz="quarter" idx="12"/>
          </p:nvPr>
        </p:nvSpPr>
        <p:spPr bwMode="auto">
          <a:xfrm>
            <a:off x="7010400" y="6254750"/>
            <a:ext cx="2133600" cy="476250"/>
          </a:xfrm>
          <a:noFill/>
          <a:ln>
            <a:miter lim="800000"/>
            <a:headEnd/>
            <a:tailEnd/>
          </a:ln>
        </p:spPr>
        <p:txBody>
          <a:bodyPr wrap="square" tIns="45720" bIns="45720" numCol="1" anchorCtr="0" compatLnSpc="1">
            <a:prstTxWarp prst="textNoShape">
              <a:avLst/>
            </a:prstTxWarp>
          </a:bodyPr>
          <a:lstStyle/>
          <a:p>
            <a:fld id="{15DE50F7-C20E-4647-A3F2-ADFD00F58762}" type="slidenum">
              <a:rPr lang="zh-CN" altLang="en-US" smtClean="0">
                <a:solidFill>
                  <a:schemeClr val="bg1"/>
                </a:solidFill>
              </a:rPr>
              <a:pPr/>
              <a:t>78</a:t>
            </a:fld>
            <a:endParaRPr lang="zh-CN" altLang="en-US" smtClean="0">
              <a:solidFill>
                <a:schemeClr val="bg1"/>
              </a:solidFill>
            </a:endParaRPr>
          </a:p>
        </p:txBody>
      </p:sp>
    </p:spTree>
    <p:custDataLst>
      <p:tags r:id="rId1"/>
    </p:custDataLst>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矩形 1806338"/>
          <p:cNvSpPr>
            <a:spLocks noChangeArrowheads="1"/>
          </p:cNvSpPr>
          <p:nvPr/>
        </p:nvSpPr>
        <p:spPr bwMode="auto">
          <a:xfrm>
            <a:off x="323850" y="908050"/>
            <a:ext cx="8496300" cy="4770438"/>
          </a:xfrm>
          <a:prstGeom prst="rect">
            <a:avLst/>
          </a:prstGeom>
          <a:noFill/>
          <a:ln w="9525">
            <a:noFill/>
            <a:miter lim="800000"/>
            <a:headEnd/>
            <a:tailEnd/>
          </a:ln>
        </p:spPr>
        <p:txBody>
          <a:bodyPr>
            <a:spAutoFit/>
          </a:bodyPr>
          <a:lstStyle/>
          <a:p>
            <a:pPr>
              <a:buFont typeface="Arial" pitchFamily="34" charset="0"/>
              <a:buNone/>
            </a:pPr>
            <a:r>
              <a:rPr lang="en-US" altLang="zh-CN" sz="2800" b="1">
                <a:solidFill>
                  <a:srgbClr val="000099"/>
                </a:solidFill>
                <a:latin typeface="黑体" pitchFamily="49" charset="-122"/>
                <a:ea typeface="黑体" pitchFamily="49" charset="-122"/>
              </a:rPr>
              <a:t>  4. </a:t>
            </a:r>
            <a:r>
              <a:rPr lang="zh-CN" altLang="en-US" sz="2800" b="1">
                <a:solidFill>
                  <a:srgbClr val="000099"/>
                </a:solidFill>
                <a:latin typeface="黑体" pitchFamily="49" charset="-122"/>
                <a:ea typeface="黑体" pitchFamily="49" charset="-122"/>
              </a:rPr>
              <a:t>申请科技经费的要求</a:t>
            </a:r>
          </a:p>
          <a:p>
            <a:pPr>
              <a:buFont typeface="Arial" pitchFamily="34" charset="0"/>
              <a:buNone/>
            </a:pPr>
            <a:endParaRPr lang="zh-CN" altLang="en-US">
              <a:solidFill>
                <a:srgbClr val="000099"/>
              </a:solidFill>
              <a:latin typeface="黑体" pitchFamily="49" charset="-122"/>
              <a:ea typeface="黑体" pitchFamily="49" charset="-122"/>
            </a:endParaRPr>
          </a:p>
          <a:p>
            <a:r>
              <a:rPr lang="zh-CN" altLang="en-US" sz="2800">
                <a:solidFill>
                  <a:srgbClr val="000099"/>
                </a:solidFill>
                <a:latin typeface="黑体" pitchFamily="49" charset="-122"/>
                <a:ea typeface="黑体" pitchFamily="49" charset="-122"/>
              </a:rPr>
              <a:t>　　</a:t>
            </a:r>
            <a:r>
              <a:rPr lang="zh-CN" altLang="en-US" sz="2400" b="1">
                <a:solidFill>
                  <a:srgbClr val="000099"/>
                </a:solidFill>
                <a:latin typeface="宋体" pitchFamily="2" charset="-122"/>
              </a:rPr>
              <a:t>自治区科技经费属补助性质，申报单位申请科技经费额度，除自然科学基金、软科学研究、科技精准扶贫及知识产权领域类项目外，其他项目申请经费一般须在</a:t>
            </a:r>
            <a:r>
              <a:rPr lang="en-US" altLang="zh-CN" sz="2400" b="1">
                <a:solidFill>
                  <a:srgbClr val="000099"/>
                </a:solidFill>
                <a:latin typeface="宋体" pitchFamily="2" charset="-122"/>
              </a:rPr>
              <a:t>80</a:t>
            </a:r>
            <a:r>
              <a:rPr lang="zh-CN" altLang="en-US" sz="2400" b="1">
                <a:solidFill>
                  <a:srgbClr val="000099"/>
                </a:solidFill>
                <a:latin typeface="宋体" pitchFamily="2" charset="-122"/>
              </a:rPr>
              <a:t>万以上。另外，申报单位应当在综合考虑本单位自筹经费能力和项目实施实际需要基础上，根据</a:t>
            </a:r>
            <a:r>
              <a:rPr lang="en-US" altLang="zh-CN" sz="2400" b="1">
                <a:solidFill>
                  <a:srgbClr val="000099"/>
                </a:solidFill>
                <a:latin typeface="宋体" pitchFamily="2" charset="-122"/>
              </a:rPr>
              <a:t>《</a:t>
            </a:r>
            <a:r>
              <a:rPr lang="zh-CN" altLang="en-US" sz="2400" b="1">
                <a:solidFill>
                  <a:srgbClr val="000099"/>
                </a:solidFill>
                <a:latin typeface="宋体" pitchFamily="2" charset="-122"/>
              </a:rPr>
              <a:t>广西壮族自治区本级技术研究与开发经费管理办法</a:t>
            </a:r>
            <a:r>
              <a:rPr lang="en-US" altLang="zh-CN" sz="2400" b="1">
                <a:solidFill>
                  <a:srgbClr val="000099"/>
                </a:solidFill>
                <a:latin typeface="宋体" pitchFamily="2" charset="-122"/>
              </a:rPr>
              <a:t>》</a:t>
            </a:r>
            <a:r>
              <a:rPr lang="zh-CN" altLang="en-US" sz="2400" b="1">
                <a:solidFill>
                  <a:srgbClr val="000099"/>
                </a:solidFill>
                <a:latin typeface="宋体" pitchFamily="2" charset="-122"/>
              </a:rPr>
              <a:t>规定的科技经费开支范围，科学编制项目经费预算，提出合理的资助经费数额。</a:t>
            </a:r>
          </a:p>
          <a:p>
            <a:pPr>
              <a:buFont typeface="Arial" pitchFamily="34" charset="0"/>
              <a:buNone/>
            </a:pPr>
            <a:endParaRPr lang="zh-CN" altLang="en-US" sz="2400" b="1">
              <a:solidFill>
                <a:srgbClr val="000099"/>
              </a:solidFill>
              <a:latin typeface="宋体" pitchFamily="2" charset="-122"/>
            </a:endParaRPr>
          </a:p>
          <a:p>
            <a:pPr>
              <a:buFont typeface="Arial" pitchFamily="34" charset="0"/>
              <a:buNone/>
            </a:pPr>
            <a:r>
              <a:rPr lang="zh-CN" altLang="en-US" sz="2400" b="1">
                <a:solidFill>
                  <a:srgbClr val="000099"/>
                </a:solidFill>
                <a:latin typeface="宋体" pitchFamily="2" charset="-122"/>
              </a:rPr>
              <a:t>　　申请的科技经费额度及开支预算的科学性、合理性，将影响课题立项评估结论。</a:t>
            </a:r>
          </a:p>
        </p:txBody>
      </p:sp>
      <p:sp>
        <p:nvSpPr>
          <p:cNvPr id="128003" name="灯片编号占位符 2"/>
          <p:cNvSpPr>
            <a:spLocks noGrp="1" noChangeArrowheads="1"/>
          </p:cNvSpPr>
          <p:nvPr>
            <p:ph type="sldNum" sz="quarter" idx="12"/>
          </p:nvPr>
        </p:nvSpPr>
        <p:spPr bwMode="auto">
          <a:xfrm>
            <a:off x="7010400" y="6254750"/>
            <a:ext cx="2133600" cy="476250"/>
          </a:xfrm>
        </p:spPr>
        <p:txBody>
          <a:bodyPr/>
          <a:lstStyle/>
          <a:p>
            <a:pPr>
              <a:defRPr/>
            </a:pPr>
            <a:fld id="{60867745-F98E-47A3-8D33-23CFA1BEA235}" type="slidenum">
              <a:rPr lang="zh-CN" altLang="en-US" sz="3200">
                <a:solidFill>
                  <a:schemeClr val="bg1"/>
                </a:solidFill>
                <a:effectLst>
                  <a:outerShdw blurRad="38100" dist="38100" dir="2700000">
                    <a:srgbClr val="C0C0C0"/>
                  </a:outerShdw>
                </a:effectLst>
              </a:rPr>
              <a:pPr>
                <a:defRPr/>
              </a:pPr>
              <a:t>79</a:t>
            </a:fld>
            <a:endParaRPr lang="zh-CN" altLang="en-US" sz="3200">
              <a:solidFill>
                <a:schemeClr val="bg1"/>
              </a:solidFill>
              <a:effectLst>
                <a:outerShdw blurRad="38100" dist="38100" dir="2700000">
                  <a:srgbClr val="C0C0C0"/>
                </a:outerShdw>
              </a:effectLst>
            </a:endParaRPr>
          </a:p>
        </p:txBody>
      </p:sp>
    </p:spTree>
    <p:custDataLst>
      <p:tags r:id="rId1"/>
    </p:custData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7" name="Freeform 3"/>
          <p:cNvSpPr/>
          <p:nvPr/>
        </p:nvSpPr>
        <p:spPr bwMode="gray">
          <a:xfrm>
            <a:off x="5073650" y="930275"/>
            <a:ext cx="1466850" cy="1155700"/>
          </a:xfrm>
          <a:custGeom>
            <a:avLst/>
            <a:gdLst>
              <a:gd name="T0" fmla="*/ 0 w 982"/>
              <a:gd name="T1" fmla="*/ 774 h 774"/>
              <a:gd name="T2" fmla="*/ 2 w 982"/>
              <a:gd name="T3" fmla="*/ 770 h 774"/>
              <a:gd name="T4" fmla="*/ 8 w 982"/>
              <a:gd name="T5" fmla="*/ 754 h 774"/>
              <a:gd name="T6" fmla="*/ 16 w 982"/>
              <a:gd name="T7" fmla="*/ 730 h 774"/>
              <a:gd name="T8" fmla="*/ 32 w 982"/>
              <a:gd name="T9" fmla="*/ 698 h 774"/>
              <a:gd name="T10" fmla="*/ 50 w 982"/>
              <a:gd name="T11" fmla="*/ 660 h 774"/>
              <a:gd name="T12" fmla="*/ 76 w 982"/>
              <a:gd name="T13" fmla="*/ 618 h 774"/>
              <a:gd name="T14" fmla="*/ 106 w 982"/>
              <a:gd name="T15" fmla="*/ 574 h 774"/>
              <a:gd name="T16" fmla="*/ 142 w 982"/>
              <a:gd name="T17" fmla="*/ 528 h 774"/>
              <a:gd name="T18" fmla="*/ 186 w 982"/>
              <a:gd name="T19" fmla="*/ 482 h 774"/>
              <a:gd name="T20" fmla="*/ 236 w 982"/>
              <a:gd name="T21" fmla="*/ 438 h 774"/>
              <a:gd name="T22" fmla="*/ 294 w 982"/>
              <a:gd name="T23" fmla="*/ 398 h 774"/>
              <a:gd name="T24" fmla="*/ 360 w 982"/>
              <a:gd name="T25" fmla="*/ 360 h 774"/>
              <a:gd name="T26" fmla="*/ 426 w 982"/>
              <a:gd name="T27" fmla="*/ 332 h 774"/>
              <a:gd name="T28" fmla="*/ 488 w 982"/>
              <a:gd name="T29" fmla="*/ 314 h 774"/>
              <a:gd name="T30" fmla="*/ 544 w 982"/>
              <a:gd name="T31" fmla="*/ 304 h 774"/>
              <a:gd name="T32" fmla="*/ 594 w 982"/>
              <a:gd name="T33" fmla="*/ 300 h 774"/>
              <a:gd name="T34" fmla="*/ 638 w 982"/>
              <a:gd name="T35" fmla="*/ 300 h 774"/>
              <a:gd name="T36" fmla="*/ 678 w 982"/>
              <a:gd name="T37" fmla="*/ 304 h 774"/>
              <a:gd name="T38" fmla="*/ 710 w 982"/>
              <a:gd name="T39" fmla="*/ 312 h 774"/>
              <a:gd name="T40" fmla="*/ 736 w 982"/>
              <a:gd name="T41" fmla="*/ 320 h 774"/>
              <a:gd name="T42" fmla="*/ 754 w 982"/>
              <a:gd name="T43" fmla="*/ 326 h 774"/>
              <a:gd name="T44" fmla="*/ 766 w 982"/>
              <a:gd name="T45" fmla="*/ 332 h 774"/>
              <a:gd name="T46" fmla="*/ 770 w 982"/>
              <a:gd name="T47" fmla="*/ 334 h 774"/>
              <a:gd name="T48" fmla="*/ 680 w 982"/>
              <a:gd name="T49" fmla="*/ 476 h 774"/>
              <a:gd name="T50" fmla="*/ 982 w 982"/>
              <a:gd name="T51" fmla="*/ 370 h 774"/>
              <a:gd name="T52" fmla="*/ 912 w 982"/>
              <a:gd name="T53" fmla="*/ 0 h 774"/>
              <a:gd name="T54" fmla="*/ 854 w 982"/>
              <a:gd name="T55" fmla="*/ 150 h 774"/>
              <a:gd name="T56" fmla="*/ 850 w 982"/>
              <a:gd name="T57" fmla="*/ 148 h 774"/>
              <a:gd name="T58" fmla="*/ 838 w 982"/>
              <a:gd name="T59" fmla="*/ 142 h 774"/>
              <a:gd name="T60" fmla="*/ 822 w 982"/>
              <a:gd name="T61" fmla="*/ 134 h 774"/>
              <a:gd name="T62" fmla="*/ 798 w 982"/>
              <a:gd name="T63" fmla="*/ 126 h 774"/>
              <a:gd name="T64" fmla="*/ 768 w 982"/>
              <a:gd name="T65" fmla="*/ 120 h 774"/>
              <a:gd name="T66" fmla="*/ 732 w 982"/>
              <a:gd name="T67" fmla="*/ 114 h 774"/>
              <a:gd name="T68" fmla="*/ 692 w 982"/>
              <a:gd name="T69" fmla="*/ 110 h 774"/>
              <a:gd name="T70" fmla="*/ 646 w 982"/>
              <a:gd name="T71" fmla="*/ 110 h 774"/>
              <a:gd name="T72" fmla="*/ 596 w 982"/>
              <a:gd name="T73" fmla="*/ 116 h 774"/>
              <a:gd name="T74" fmla="*/ 540 w 982"/>
              <a:gd name="T75" fmla="*/ 126 h 774"/>
              <a:gd name="T76" fmla="*/ 482 w 982"/>
              <a:gd name="T77" fmla="*/ 146 h 774"/>
              <a:gd name="T78" fmla="*/ 422 w 982"/>
              <a:gd name="T79" fmla="*/ 172 h 774"/>
              <a:gd name="T80" fmla="*/ 356 w 982"/>
              <a:gd name="T81" fmla="*/ 210 h 774"/>
              <a:gd name="T82" fmla="*/ 290 w 982"/>
              <a:gd name="T83" fmla="*/ 258 h 774"/>
              <a:gd name="T84" fmla="*/ 230 w 982"/>
              <a:gd name="T85" fmla="*/ 310 h 774"/>
              <a:gd name="T86" fmla="*/ 178 w 982"/>
              <a:gd name="T87" fmla="*/ 364 h 774"/>
              <a:gd name="T88" fmla="*/ 136 w 982"/>
              <a:gd name="T89" fmla="*/ 422 h 774"/>
              <a:gd name="T90" fmla="*/ 100 w 982"/>
              <a:gd name="T91" fmla="*/ 480 h 774"/>
              <a:gd name="T92" fmla="*/ 72 w 982"/>
              <a:gd name="T93" fmla="*/ 536 h 774"/>
              <a:gd name="T94" fmla="*/ 48 w 982"/>
              <a:gd name="T95" fmla="*/ 590 h 774"/>
              <a:gd name="T96" fmla="*/ 30 w 982"/>
              <a:gd name="T97" fmla="*/ 640 h 774"/>
              <a:gd name="T98" fmla="*/ 18 w 982"/>
              <a:gd name="T99" fmla="*/ 684 h 774"/>
              <a:gd name="T100" fmla="*/ 8 w 982"/>
              <a:gd name="T101" fmla="*/ 722 h 774"/>
              <a:gd name="T102" fmla="*/ 4 w 982"/>
              <a:gd name="T103" fmla="*/ 750 h 774"/>
              <a:gd name="T104" fmla="*/ 0 w 982"/>
              <a:gd name="T105" fmla="*/ 768 h 774"/>
              <a:gd name="T106" fmla="*/ 0 w 982"/>
              <a:gd name="T107" fmla="*/ 774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gradFill rotWithShape="1">
            <a:gsLst>
              <a:gs pos="0">
                <a:schemeClr val="hlink">
                  <a:gamma/>
                  <a:tint val="90980"/>
                  <a:invGamma/>
                  <a:alpha val="32001"/>
                </a:schemeClr>
              </a:gs>
              <a:gs pos="100000">
                <a:schemeClr val="hlink"/>
              </a:gs>
            </a:gsLst>
            <a:lin ang="0" scaled="1"/>
          </a:gradFill>
          <a:ln>
            <a:noFill/>
          </a:ln>
        </p:spPr>
        <p:txBody>
          <a:bodyPr/>
          <a:lstStyle/>
          <a:p>
            <a:pPr>
              <a:buFont typeface="Arial" panose="020B0604020202020204" pitchFamily="34" charset="0"/>
              <a:buNone/>
              <a:defRPr/>
            </a:pPr>
            <a:endParaRPr lang="zh-CN" altLang="en-US" b="1">
              <a:latin typeface="仿宋" panose="02010609060101010101" pitchFamily="49" charset="-122"/>
              <a:ea typeface="仿宋" panose="02010609060101010101" pitchFamily="49" charset="-122"/>
            </a:endParaRPr>
          </a:p>
        </p:txBody>
      </p:sp>
      <p:sp>
        <p:nvSpPr>
          <p:cNvPr id="88068" name="AutoShape 4"/>
          <p:cNvSpPr>
            <a:spLocks noChangeArrowheads="1"/>
          </p:cNvSpPr>
          <p:nvPr/>
        </p:nvSpPr>
        <p:spPr bwMode="auto">
          <a:xfrm>
            <a:off x="3424238" y="2363788"/>
            <a:ext cx="2295525" cy="3155950"/>
          </a:xfrm>
          <a:prstGeom prst="roundRect">
            <a:avLst>
              <a:gd name="adj" fmla="val 4690"/>
            </a:avLst>
          </a:prstGeom>
          <a:noFill/>
          <a:ln w="57150">
            <a:solidFill>
              <a:schemeClr val="accent2"/>
            </a:solidFill>
            <a:round/>
            <a:headEnd/>
            <a:tailEnd/>
          </a:ln>
        </p:spPr>
        <p:txBody>
          <a:bodyPr wrap="none" anchor="ctr"/>
          <a:lstStyle/>
          <a:p>
            <a:endParaRPr lang="zh-CN" altLang="en-US" b="1">
              <a:latin typeface="仿宋" pitchFamily="49" charset="-122"/>
              <a:ea typeface="仿宋" pitchFamily="49" charset="-122"/>
            </a:endParaRPr>
          </a:p>
        </p:txBody>
      </p:sp>
      <p:sp>
        <p:nvSpPr>
          <p:cNvPr id="88069" name="AutoShape 5"/>
          <p:cNvSpPr>
            <a:spLocks noChangeArrowheads="1"/>
          </p:cNvSpPr>
          <p:nvPr/>
        </p:nvSpPr>
        <p:spPr bwMode="gray">
          <a:xfrm>
            <a:off x="3657600" y="2085975"/>
            <a:ext cx="1863725" cy="427038"/>
          </a:xfrm>
          <a:prstGeom prst="roundRect">
            <a:avLst>
              <a:gd name="adj" fmla="val 50000"/>
            </a:avLst>
          </a:prstGeom>
          <a:gradFill rotWithShape="1">
            <a:gsLst>
              <a:gs pos="0">
                <a:schemeClr val="accent2">
                  <a:gamma/>
                  <a:shade val="46275"/>
                  <a:invGamma/>
                </a:schemeClr>
              </a:gs>
              <a:gs pos="50000">
                <a:schemeClr val="accent2"/>
              </a:gs>
              <a:gs pos="100000">
                <a:schemeClr val="accent2">
                  <a:gamma/>
                  <a:shade val="46275"/>
                  <a:invGamma/>
                </a:schemeClr>
              </a:gs>
            </a:gsLst>
            <a:lin ang="5400000" scaled="1"/>
          </a:gradFill>
          <a:ln>
            <a:noFill/>
          </a:ln>
          <a:effectLst/>
        </p:spPr>
        <p:txBody>
          <a:bodyPr wrap="none" anchor="ctr"/>
          <a:lstStyle/>
          <a:p>
            <a:pPr>
              <a:buFont typeface="Arial" panose="020B0604020202020204" pitchFamily="34" charset="0"/>
              <a:buNone/>
              <a:defRPr/>
            </a:pPr>
            <a:endParaRPr lang="zh-CN" altLang="en-US" b="1">
              <a:latin typeface="仿宋" panose="02010609060101010101" pitchFamily="49" charset="-122"/>
              <a:ea typeface="仿宋" panose="02010609060101010101" pitchFamily="49" charset="-122"/>
            </a:endParaRPr>
          </a:p>
        </p:txBody>
      </p:sp>
      <p:sp>
        <p:nvSpPr>
          <p:cNvPr id="88070" name="AutoShape 6"/>
          <p:cNvSpPr>
            <a:spLocks noChangeArrowheads="1"/>
          </p:cNvSpPr>
          <p:nvPr/>
        </p:nvSpPr>
        <p:spPr bwMode="auto">
          <a:xfrm flipH="1">
            <a:off x="5334000" y="2301875"/>
            <a:ext cx="73025" cy="144463"/>
          </a:xfrm>
          <a:prstGeom prst="octagon">
            <a:avLst>
              <a:gd name="adj" fmla="val 29287"/>
            </a:avLst>
          </a:prstGeom>
          <a:solidFill>
            <a:schemeClr val="bg1"/>
          </a:solidFill>
          <a:ln w="9525">
            <a:noFill/>
            <a:miter lim="800000"/>
            <a:headEnd/>
            <a:tailEnd/>
          </a:ln>
        </p:spPr>
        <p:txBody>
          <a:bodyPr wrap="none" anchor="ctr"/>
          <a:lstStyle/>
          <a:p>
            <a:endParaRPr lang="zh-CN" altLang="en-US" b="1">
              <a:latin typeface="仿宋" pitchFamily="49" charset="-122"/>
              <a:ea typeface="仿宋" pitchFamily="49" charset="-122"/>
            </a:endParaRPr>
          </a:p>
        </p:txBody>
      </p:sp>
      <p:sp>
        <p:nvSpPr>
          <p:cNvPr id="88071" name="AutoShape 7"/>
          <p:cNvSpPr>
            <a:spLocks noChangeArrowheads="1"/>
          </p:cNvSpPr>
          <p:nvPr/>
        </p:nvSpPr>
        <p:spPr bwMode="auto">
          <a:xfrm flipH="1">
            <a:off x="3743325" y="2292350"/>
            <a:ext cx="71438" cy="144463"/>
          </a:xfrm>
          <a:prstGeom prst="octagon">
            <a:avLst>
              <a:gd name="adj" fmla="val 29287"/>
            </a:avLst>
          </a:prstGeom>
          <a:solidFill>
            <a:schemeClr val="bg1"/>
          </a:solidFill>
          <a:ln w="9525">
            <a:noFill/>
            <a:miter lim="800000"/>
            <a:headEnd/>
            <a:tailEnd/>
          </a:ln>
        </p:spPr>
        <p:txBody>
          <a:bodyPr wrap="none" anchor="ctr"/>
          <a:lstStyle/>
          <a:p>
            <a:endParaRPr lang="zh-CN" altLang="en-US" b="1">
              <a:latin typeface="仿宋" pitchFamily="49" charset="-122"/>
              <a:ea typeface="仿宋" pitchFamily="49" charset="-122"/>
            </a:endParaRPr>
          </a:p>
        </p:txBody>
      </p:sp>
      <p:sp>
        <p:nvSpPr>
          <p:cNvPr id="88072" name="AutoShape 8"/>
          <p:cNvSpPr>
            <a:spLocks noChangeArrowheads="1"/>
          </p:cNvSpPr>
          <p:nvPr/>
        </p:nvSpPr>
        <p:spPr bwMode="auto">
          <a:xfrm>
            <a:off x="5934075" y="1862138"/>
            <a:ext cx="2295525" cy="3155950"/>
          </a:xfrm>
          <a:prstGeom prst="roundRect">
            <a:avLst>
              <a:gd name="adj" fmla="val 4690"/>
            </a:avLst>
          </a:prstGeom>
          <a:noFill/>
          <a:ln w="57150">
            <a:solidFill>
              <a:schemeClr val="hlink"/>
            </a:solidFill>
            <a:round/>
            <a:headEnd/>
            <a:tailEnd/>
          </a:ln>
        </p:spPr>
        <p:txBody>
          <a:bodyPr wrap="none" anchor="ctr"/>
          <a:lstStyle/>
          <a:p>
            <a:endParaRPr lang="zh-CN" altLang="en-US" b="1">
              <a:latin typeface="仿宋" pitchFamily="49" charset="-122"/>
              <a:ea typeface="仿宋" pitchFamily="49" charset="-122"/>
            </a:endParaRPr>
          </a:p>
        </p:txBody>
      </p:sp>
      <p:sp>
        <p:nvSpPr>
          <p:cNvPr id="88073" name="AutoShape 9"/>
          <p:cNvSpPr>
            <a:spLocks noChangeArrowheads="1"/>
          </p:cNvSpPr>
          <p:nvPr/>
        </p:nvSpPr>
        <p:spPr bwMode="gray">
          <a:xfrm>
            <a:off x="6149975" y="1508125"/>
            <a:ext cx="1863725" cy="498475"/>
          </a:xfrm>
          <a:prstGeom prst="roundRect">
            <a:avLst>
              <a:gd name="adj" fmla="val 50000"/>
            </a:avLst>
          </a:prstGeom>
          <a:gradFill rotWithShape="1">
            <a:gsLst>
              <a:gs pos="0">
                <a:schemeClr val="hlink">
                  <a:gamma/>
                  <a:shade val="46275"/>
                  <a:invGamma/>
                </a:schemeClr>
              </a:gs>
              <a:gs pos="50000">
                <a:schemeClr val="hlink"/>
              </a:gs>
              <a:gs pos="100000">
                <a:schemeClr val="hlink">
                  <a:gamma/>
                  <a:shade val="46275"/>
                  <a:invGamma/>
                </a:schemeClr>
              </a:gs>
            </a:gsLst>
            <a:lin ang="5400000" scaled="1"/>
          </a:gradFill>
          <a:ln>
            <a:noFill/>
          </a:ln>
          <a:effectLst/>
        </p:spPr>
        <p:txBody>
          <a:bodyPr wrap="none" anchor="ctr"/>
          <a:lstStyle/>
          <a:p>
            <a:pPr>
              <a:buFont typeface="Arial" panose="020B0604020202020204" pitchFamily="34" charset="0"/>
              <a:buNone/>
              <a:defRPr/>
            </a:pPr>
            <a:endParaRPr lang="zh-CN" altLang="en-US" b="1">
              <a:latin typeface="仿宋" panose="02010609060101010101" pitchFamily="49" charset="-122"/>
              <a:ea typeface="仿宋" panose="02010609060101010101" pitchFamily="49" charset="-122"/>
            </a:endParaRPr>
          </a:p>
        </p:txBody>
      </p:sp>
      <p:sp>
        <p:nvSpPr>
          <p:cNvPr id="88074" name="AutoShape 10"/>
          <p:cNvSpPr>
            <a:spLocks noChangeArrowheads="1"/>
          </p:cNvSpPr>
          <p:nvPr/>
        </p:nvSpPr>
        <p:spPr bwMode="auto">
          <a:xfrm flipH="1">
            <a:off x="7835900" y="1790700"/>
            <a:ext cx="71438" cy="142875"/>
          </a:xfrm>
          <a:prstGeom prst="octagon">
            <a:avLst>
              <a:gd name="adj" fmla="val 29287"/>
            </a:avLst>
          </a:prstGeom>
          <a:solidFill>
            <a:schemeClr val="bg1"/>
          </a:solidFill>
          <a:ln w="9525">
            <a:noFill/>
            <a:miter lim="800000"/>
            <a:headEnd/>
            <a:tailEnd/>
          </a:ln>
        </p:spPr>
        <p:txBody>
          <a:bodyPr wrap="none" anchor="ctr"/>
          <a:lstStyle/>
          <a:p>
            <a:endParaRPr lang="zh-CN" altLang="en-US" b="1">
              <a:latin typeface="仿宋" pitchFamily="49" charset="-122"/>
              <a:ea typeface="仿宋" pitchFamily="49" charset="-122"/>
            </a:endParaRPr>
          </a:p>
        </p:txBody>
      </p:sp>
      <p:sp>
        <p:nvSpPr>
          <p:cNvPr id="88075" name="AutoShape 11"/>
          <p:cNvSpPr>
            <a:spLocks noChangeArrowheads="1"/>
          </p:cNvSpPr>
          <p:nvPr/>
        </p:nvSpPr>
        <p:spPr bwMode="auto">
          <a:xfrm flipH="1">
            <a:off x="6253163" y="1790700"/>
            <a:ext cx="71437" cy="142875"/>
          </a:xfrm>
          <a:prstGeom prst="octagon">
            <a:avLst>
              <a:gd name="adj" fmla="val 29287"/>
            </a:avLst>
          </a:prstGeom>
          <a:solidFill>
            <a:schemeClr val="bg1"/>
          </a:solidFill>
          <a:ln w="9525">
            <a:noFill/>
            <a:miter lim="800000"/>
            <a:headEnd/>
            <a:tailEnd/>
          </a:ln>
        </p:spPr>
        <p:txBody>
          <a:bodyPr wrap="none" anchor="ctr"/>
          <a:lstStyle/>
          <a:p>
            <a:endParaRPr lang="zh-CN" altLang="en-US" b="1">
              <a:latin typeface="仿宋" pitchFamily="49" charset="-122"/>
              <a:ea typeface="仿宋" pitchFamily="49" charset="-122"/>
            </a:endParaRPr>
          </a:p>
        </p:txBody>
      </p:sp>
      <p:sp>
        <p:nvSpPr>
          <p:cNvPr id="88076" name="Freeform 12"/>
          <p:cNvSpPr/>
          <p:nvPr/>
        </p:nvSpPr>
        <p:spPr bwMode="gray">
          <a:xfrm>
            <a:off x="2492375" y="1431925"/>
            <a:ext cx="1466850" cy="1157288"/>
          </a:xfrm>
          <a:custGeom>
            <a:avLst/>
            <a:gdLst>
              <a:gd name="T0" fmla="*/ 0 w 982"/>
              <a:gd name="T1" fmla="*/ 774 h 774"/>
              <a:gd name="T2" fmla="*/ 2 w 982"/>
              <a:gd name="T3" fmla="*/ 770 h 774"/>
              <a:gd name="T4" fmla="*/ 8 w 982"/>
              <a:gd name="T5" fmla="*/ 754 h 774"/>
              <a:gd name="T6" fmla="*/ 16 w 982"/>
              <a:gd name="T7" fmla="*/ 730 h 774"/>
              <a:gd name="T8" fmla="*/ 32 w 982"/>
              <a:gd name="T9" fmla="*/ 698 h 774"/>
              <a:gd name="T10" fmla="*/ 50 w 982"/>
              <a:gd name="T11" fmla="*/ 660 h 774"/>
              <a:gd name="T12" fmla="*/ 76 w 982"/>
              <a:gd name="T13" fmla="*/ 618 h 774"/>
              <a:gd name="T14" fmla="*/ 106 w 982"/>
              <a:gd name="T15" fmla="*/ 574 h 774"/>
              <a:gd name="T16" fmla="*/ 142 w 982"/>
              <a:gd name="T17" fmla="*/ 528 h 774"/>
              <a:gd name="T18" fmla="*/ 186 w 982"/>
              <a:gd name="T19" fmla="*/ 482 h 774"/>
              <a:gd name="T20" fmla="*/ 236 w 982"/>
              <a:gd name="T21" fmla="*/ 438 h 774"/>
              <a:gd name="T22" fmla="*/ 294 w 982"/>
              <a:gd name="T23" fmla="*/ 398 h 774"/>
              <a:gd name="T24" fmla="*/ 360 w 982"/>
              <a:gd name="T25" fmla="*/ 360 h 774"/>
              <a:gd name="T26" fmla="*/ 426 w 982"/>
              <a:gd name="T27" fmla="*/ 332 h 774"/>
              <a:gd name="T28" fmla="*/ 488 w 982"/>
              <a:gd name="T29" fmla="*/ 314 h 774"/>
              <a:gd name="T30" fmla="*/ 544 w 982"/>
              <a:gd name="T31" fmla="*/ 304 h 774"/>
              <a:gd name="T32" fmla="*/ 594 w 982"/>
              <a:gd name="T33" fmla="*/ 300 h 774"/>
              <a:gd name="T34" fmla="*/ 638 w 982"/>
              <a:gd name="T35" fmla="*/ 300 h 774"/>
              <a:gd name="T36" fmla="*/ 678 w 982"/>
              <a:gd name="T37" fmla="*/ 304 h 774"/>
              <a:gd name="T38" fmla="*/ 710 w 982"/>
              <a:gd name="T39" fmla="*/ 312 h 774"/>
              <a:gd name="T40" fmla="*/ 736 w 982"/>
              <a:gd name="T41" fmla="*/ 320 h 774"/>
              <a:gd name="T42" fmla="*/ 754 w 982"/>
              <a:gd name="T43" fmla="*/ 326 h 774"/>
              <a:gd name="T44" fmla="*/ 766 w 982"/>
              <a:gd name="T45" fmla="*/ 332 h 774"/>
              <a:gd name="T46" fmla="*/ 770 w 982"/>
              <a:gd name="T47" fmla="*/ 334 h 774"/>
              <a:gd name="T48" fmla="*/ 680 w 982"/>
              <a:gd name="T49" fmla="*/ 476 h 774"/>
              <a:gd name="T50" fmla="*/ 982 w 982"/>
              <a:gd name="T51" fmla="*/ 370 h 774"/>
              <a:gd name="T52" fmla="*/ 912 w 982"/>
              <a:gd name="T53" fmla="*/ 0 h 774"/>
              <a:gd name="T54" fmla="*/ 854 w 982"/>
              <a:gd name="T55" fmla="*/ 150 h 774"/>
              <a:gd name="T56" fmla="*/ 850 w 982"/>
              <a:gd name="T57" fmla="*/ 148 h 774"/>
              <a:gd name="T58" fmla="*/ 838 w 982"/>
              <a:gd name="T59" fmla="*/ 142 h 774"/>
              <a:gd name="T60" fmla="*/ 822 w 982"/>
              <a:gd name="T61" fmla="*/ 134 h 774"/>
              <a:gd name="T62" fmla="*/ 798 w 982"/>
              <a:gd name="T63" fmla="*/ 126 h 774"/>
              <a:gd name="T64" fmla="*/ 768 w 982"/>
              <a:gd name="T65" fmla="*/ 120 h 774"/>
              <a:gd name="T66" fmla="*/ 732 w 982"/>
              <a:gd name="T67" fmla="*/ 114 h 774"/>
              <a:gd name="T68" fmla="*/ 692 w 982"/>
              <a:gd name="T69" fmla="*/ 110 h 774"/>
              <a:gd name="T70" fmla="*/ 646 w 982"/>
              <a:gd name="T71" fmla="*/ 110 h 774"/>
              <a:gd name="T72" fmla="*/ 596 w 982"/>
              <a:gd name="T73" fmla="*/ 116 h 774"/>
              <a:gd name="T74" fmla="*/ 540 w 982"/>
              <a:gd name="T75" fmla="*/ 126 h 774"/>
              <a:gd name="T76" fmla="*/ 482 w 982"/>
              <a:gd name="T77" fmla="*/ 146 h 774"/>
              <a:gd name="T78" fmla="*/ 422 w 982"/>
              <a:gd name="T79" fmla="*/ 172 h 774"/>
              <a:gd name="T80" fmla="*/ 356 w 982"/>
              <a:gd name="T81" fmla="*/ 210 h 774"/>
              <a:gd name="T82" fmla="*/ 290 w 982"/>
              <a:gd name="T83" fmla="*/ 258 h 774"/>
              <a:gd name="T84" fmla="*/ 230 w 982"/>
              <a:gd name="T85" fmla="*/ 310 h 774"/>
              <a:gd name="T86" fmla="*/ 178 w 982"/>
              <a:gd name="T87" fmla="*/ 364 h 774"/>
              <a:gd name="T88" fmla="*/ 136 w 982"/>
              <a:gd name="T89" fmla="*/ 422 h 774"/>
              <a:gd name="T90" fmla="*/ 100 w 982"/>
              <a:gd name="T91" fmla="*/ 480 h 774"/>
              <a:gd name="T92" fmla="*/ 72 w 982"/>
              <a:gd name="T93" fmla="*/ 536 h 774"/>
              <a:gd name="T94" fmla="*/ 48 w 982"/>
              <a:gd name="T95" fmla="*/ 590 h 774"/>
              <a:gd name="T96" fmla="*/ 30 w 982"/>
              <a:gd name="T97" fmla="*/ 640 h 774"/>
              <a:gd name="T98" fmla="*/ 18 w 982"/>
              <a:gd name="T99" fmla="*/ 684 h 774"/>
              <a:gd name="T100" fmla="*/ 8 w 982"/>
              <a:gd name="T101" fmla="*/ 722 h 774"/>
              <a:gd name="T102" fmla="*/ 4 w 982"/>
              <a:gd name="T103" fmla="*/ 750 h 774"/>
              <a:gd name="T104" fmla="*/ 0 w 982"/>
              <a:gd name="T105" fmla="*/ 768 h 774"/>
              <a:gd name="T106" fmla="*/ 0 w 982"/>
              <a:gd name="T107" fmla="*/ 774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gradFill rotWithShape="1">
            <a:gsLst>
              <a:gs pos="0">
                <a:schemeClr val="folHlink">
                  <a:gamma/>
                  <a:tint val="57647"/>
                  <a:invGamma/>
                  <a:alpha val="32001"/>
                </a:schemeClr>
              </a:gs>
              <a:gs pos="100000">
                <a:schemeClr val="folHlink"/>
              </a:gs>
            </a:gsLst>
            <a:lin ang="0" scaled="1"/>
          </a:gradFill>
          <a:ln>
            <a:noFill/>
          </a:ln>
        </p:spPr>
        <p:txBody>
          <a:bodyPr/>
          <a:lstStyle/>
          <a:p>
            <a:pPr>
              <a:buFont typeface="Arial" panose="020B0604020202020204" pitchFamily="34" charset="0"/>
              <a:buNone/>
              <a:defRPr/>
            </a:pPr>
            <a:endParaRPr lang="zh-CN" altLang="en-US" b="1">
              <a:latin typeface="仿宋" panose="02010609060101010101" pitchFamily="49" charset="-122"/>
              <a:ea typeface="仿宋" panose="02010609060101010101" pitchFamily="49" charset="-122"/>
            </a:endParaRPr>
          </a:p>
        </p:txBody>
      </p:sp>
      <p:sp>
        <p:nvSpPr>
          <p:cNvPr id="88077" name="Text Box 13"/>
          <p:cNvSpPr txBox="1">
            <a:spLocks noChangeArrowheads="1"/>
          </p:cNvSpPr>
          <p:nvPr/>
        </p:nvSpPr>
        <p:spPr bwMode="auto">
          <a:xfrm>
            <a:off x="3736975" y="2082800"/>
            <a:ext cx="1611313" cy="400050"/>
          </a:xfrm>
          <a:prstGeom prst="rect">
            <a:avLst/>
          </a:prstGeom>
          <a:noFill/>
          <a:ln w="9525">
            <a:noFill/>
            <a:miter lim="800000"/>
            <a:headEnd/>
            <a:tailEnd/>
          </a:ln>
        </p:spPr>
        <p:txBody>
          <a:bodyPr wrap="none">
            <a:spAutoFit/>
          </a:bodyPr>
          <a:lstStyle/>
          <a:p>
            <a:pPr algn="ctr"/>
            <a:r>
              <a:rPr lang="en-US" altLang="zh-CN" sz="2000" b="1">
                <a:solidFill>
                  <a:schemeClr val="bg1"/>
                </a:solidFill>
                <a:latin typeface="仿宋" pitchFamily="49" charset="-122"/>
                <a:ea typeface="仿宋" pitchFamily="49" charset="-122"/>
              </a:rPr>
              <a:t>2015-2016</a:t>
            </a:r>
            <a:r>
              <a:rPr lang="zh-CN" altLang="en-US" sz="2000" b="1">
                <a:solidFill>
                  <a:schemeClr val="bg1"/>
                </a:solidFill>
                <a:latin typeface="仿宋" pitchFamily="49" charset="-122"/>
                <a:ea typeface="仿宋" pitchFamily="49" charset="-122"/>
              </a:rPr>
              <a:t>年</a:t>
            </a:r>
          </a:p>
        </p:txBody>
      </p:sp>
      <p:sp>
        <p:nvSpPr>
          <p:cNvPr id="88078" name="Text Box 14"/>
          <p:cNvSpPr txBox="1">
            <a:spLocks noChangeArrowheads="1"/>
          </p:cNvSpPr>
          <p:nvPr/>
        </p:nvSpPr>
        <p:spPr bwMode="auto">
          <a:xfrm>
            <a:off x="6604000" y="1557338"/>
            <a:ext cx="955675" cy="400050"/>
          </a:xfrm>
          <a:prstGeom prst="rect">
            <a:avLst/>
          </a:prstGeom>
          <a:noFill/>
          <a:ln w="9525">
            <a:noFill/>
            <a:miter lim="800000"/>
            <a:headEnd/>
            <a:tailEnd/>
          </a:ln>
        </p:spPr>
        <p:txBody>
          <a:bodyPr wrap="none">
            <a:spAutoFit/>
          </a:bodyPr>
          <a:lstStyle/>
          <a:p>
            <a:pPr algn="ctr"/>
            <a:r>
              <a:rPr lang="en-US" altLang="zh-CN" sz="2000" b="1">
                <a:solidFill>
                  <a:srgbClr val="FFFFFF"/>
                </a:solidFill>
                <a:latin typeface="仿宋" pitchFamily="49" charset="-122"/>
                <a:ea typeface="仿宋" pitchFamily="49" charset="-122"/>
              </a:rPr>
              <a:t>2017</a:t>
            </a:r>
            <a:r>
              <a:rPr lang="zh-CN" altLang="en-US" sz="2000" b="1">
                <a:solidFill>
                  <a:srgbClr val="FFFFFF"/>
                </a:solidFill>
                <a:latin typeface="仿宋" pitchFamily="49" charset="-122"/>
                <a:ea typeface="仿宋" pitchFamily="49" charset="-122"/>
              </a:rPr>
              <a:t>年</a:t>
            </a:r>
            <a:endParaRPr lang="en-US" altLang="zh-CN" sz="2000" b="1">
              <a:solidFill>
                <a:srgbClr val="FFFFFF"/>
              </a:solidFill>
              <a:latin typeface="仿宋" pitchFamily="49" charset="-122"/>
              <a:ea typeface="仿宋" pitchFamily="49" charset="-122"/>
            </a:endParaRPr>
          </a:p>
        </p:txBody>
      </p:sp>
      <p:grpSp>
        <p:nvGrpSpPr>
          <p:cNvPr id="2" name="Group 15"/>
          <p:cNvGrpSpPr>
            <a:grpSpLocks/>
          </p:cNvGrpSpPr>
          <p:nvPr/>
        </p:nvGrpSpPr>
        <p:grpSpPr bwMode="auto">
          <a:xfrm>
            <a:off x="914400" y="2279650"/>
            <a:ext cx="2295525" cy="3670300"/>
            <a:chOff x="576" y="1776"/>
            <a:chExt cx="1446" cy="2154"/>
          </a:xfrm>
        </p:grpSpPr>
        <p:sp>
          <p:nvSpPr>
            <p:cNvPr id="21522" name="AutoShape 16"/>
            <p:cNvSpPr>
              <a:spLocks noChangeArrowheads="1"/>
            </p:cNvSpPr>
            <p:nvPr/>
          </p:nvSpPr>
          <p:spPr bwMode="auto">
            <a:xfrm>
              <a:off x="576" y="1942"/>
              <a:ext cx="1446" cy="1988"/>
            </a:xfrm>
            <a:prstGeom prst="roundRect">
              <a:avLst>
                <a:gd name="adj" fmla="val 4690"/>
              </a:avLst>
            </a:prstGeom>
            <a:noFill/>
            <a:ln w="57150">
              <a:solidFill>
                <a:schemeClr val="folHlink"/>
              </a:solidFill>
              <a:round/>
              <a:headEnd/>
              <a:tailEnd/>
            </a:ln>
          </p:spPr>
          <p:txBody>
            <a:bodyPr wrap="none" anchor="ctr"/>
            <a:lstStyle/>
            <a:p>
              <a:endParaRPr lang="zh-CN" altLang="en-US" b="1">
                <a:latin typeface="仿宋" pitchFamily="49" charset="-122"/>
                <a:ea typeface="仿宋" pitchFamily="49" charset="-122"/>
              </a:endParaRPr>
            </a:p>
          </p:txBody>
        </p:sp>
        <p:sp>
          <p:nvSpPr>
            <p:cNvPr id="88081" name="AutoShape 17"/>
            <p:cNvSpPr>
              <a:spLocks noChangeArrowheads="1"/>
            </p:cNvSpPr>
            <p:nvPr/>
          </p:nvSpPr>
          <p:spPr bwMode="gray">
            <a:xfrm>
              <a:off x="712" y="1789"/>
              <a:ext cx="1174" cy="244"/>
            </a:xfrm>
            <a:prstGeom prst="roundRect">
              <a:avLst>
                <a:gd name="adj" fmla="val 50000"/>
              </a:avLst>
            </a:prstGeom>
            <a:gradFill rotWithShape="1">
              <a:gsLst>
                <a:gs pos="0">
                  <a:schemeClr val="folHlink">
                    <a:gamma/>
                    <a:shade val="38824"/>
                    <a:invGamma/>
                  </a:schemeClr>
                </a:gs>
                <a:gs pos="50000">
                  <a:schemeClr val="folHlink"/>
                </a:gs>
                <a:gs pos="100000">
                  <a:schemeClr val="folHlink">
                    <a:gamma/>
                    <a:shade val="38824"/>
                    <a:invGamma/>
                  </a:schemeClr>
                </a:gs>
              </a:gsLst>
              <a:lin ang="5400000" scaled="1"/>
            </a:gradFill>
            <a:ln>
              <a:noFill/>
            </a:ln>
            <a:effectLst/>
          </p:spPr>
          <p:txBody>
            <a:bodyPr wrap="none" anchor="ctr"/>
            <a:lstStyle/>
            <a:p>
              <a:pPr>
                <a:buFont typeface="Arial" panose="020B0604020202020204" pitchFamily="34" charset="0"/>
                <a:buNone/>
                <a:defRPr/>
              </a:pPr>
              <a:endParaRPr lang="zh-CN" altLang="en-US" b="1">
                <a:latin typeface="仿宋" panose="02010609060101010101" pitchFamily="49" charset="-122"/>
                <a:ea typeface="仿宋" panose="02010609060101010101" pitchFamily="49" charset="-122"/>
              </a:endParaRPr>
            </a:p>
          </p:txBody>
        </p:sp>
        <p:sp>
          <p:nvSpPr>
            <p:cNvPr id="21524" name="AutoShape 18"/>
            <p:cNvSpPr>
              <a:spLocks noChangeArrowheads="1"/>
            </p:cNvSpPr>
            <p:nvPr/>
          </p:nvSpPr>
          <p:spPr bwMode="auto">
            <a:xfrm flipH="1">
              <a:off x="1773" y="1897"/>
              <a:ext cx="45" cy="91"/>
            </a:xfrm>
            <a:prstGeom prst="octagon">
              <a:avLst>
                <a:gd name="adj" fmla="val 29287"/>
              </a:avLst>
            </a:prstGeom>
            <a:solidFill>
              <a:schemeClr val="bg1"/>
            </a:solidFill>
            <a:ln w="9525">
              <a:noFill/>
              <a:miter lim="800000"/>
              <a:headEnd/>
              <a:tailEnd/>
            </a:ln>
          </p:spPr>
          <p:txBody>
            <a:bodyPr wrap="none" anchor="ctr"/>
            <a:lstStyle/>
            <a:p>
              <a:endParaRPr lang="zh-CN" altLang="en-US" b="1">
                <a:latin typeface="仿宋" pitchFamily="49" charset="-122"/>
                <a:ea typeface="仿宋" pitchFamily="49" charset="-122"/>
              </a:endParaRPr>
            </a:p>
          </p:txBody>
        </p:sp>
        <p:sp>
          <p:nvSpPr>
            <p:cNvPr id="21525" name="AutoShape 19"/>
            <p:cNvSpPr>
              <a:spLocks noChangeArrowheads="1"/>
            </p:cNvSpPr>
            <p:nvPr/>
          </p:nvSpPr>
          <p:spPr bwMode="auto">
            <a:xfrm flipH="1">
              <a:off x="776" y="1897"/>
              <a:ext cx="46" cy="91"/>
            </a:xfrm>
            <a:prstGeom prst="octagon">
              <a:avLst>
                <a:gd name="adj" fmla="val 29287"/>
              </a:avLst>
            </a:prstGeom>
            <a:solidFill>
              <a:schemeClr val="bg1"/>
            </a:solidFill>
            <a:ln w="9525">
              <a:noFill/>
              <a:miter lim="800000"/>
              <a:headEnd/>
              <a:tailEnd/>
            </a:ln>
          </p:spPr>
          <p:txBody>
            <a:bodyPr wrap="none" anchor="ctr"/>
            <a:lstStyle/>
            <a:p>
              <a:endParaRPr lang="zh-CN" altLang="en-US" b="1">
                <a:latin typeface="仿宋" pitchFamily="49" charset="-122"/>
                <a:ea typeface="仿宋" pitchFamily="49" charset="-122"/>
              </a:endParaRPr>
            </a:p>
          </p:txBody>
        </p:sp>
        <p:sp>
          <p:nvSpPr>
            <p:cNvPr id="21526" name="Text Box 20"/>
            <p:cNvSpPr txBox="1">
              <a:spLocks noChangeArrowheads="1"/>
            </p:cNvSpPr>
            <p:nvPr/>
          </p:nvSpPr>
          <p:spPr bwMode="auto">
            <a:xfrm>
              <a:off x="709" y="1776"/>
              <a:ext cx="1174" cy="235"/>
            </a:xfrm>
            <a:prstGeom prst="rect">
              <a:avLst/>
            </a:prstGeom>
            <a:noFill/>
            <a:ln w="9525">
              <a:noFill/>
              <a:miter lim="800000"/>
              <a:headEnd/>
              <a:tailEnd/>
            </a:ln>
          </p:spPr>
          <p:txBody>
            <a:bodyPr>
              <a:spAutoFit/>
            </a:bodyPr>
            <a:lstStyle/>
            <a:p>
              <a:pPr algn="ctr"/>
              <a:r>
                <a:rPr lang="en-US" altLang="zh-CN" sz="2000" b="1">
                  <a:solidFill>
                    <a:schemeClr val="bg1"/>
                  </a:solidFill>
                  <a:latin typeface="仿宋" pitchFamily="49" charset="-122"/>
                  <a:ea typeface="仿宋" pitchFamily="49" charset="-122"/>
                </a:rPr>
                <a:t>2014</a:t>
              </a:r>
              <a:r>
                <a:rPr lang="zh-CN" altLang="en-US" sz="2000" b="1">
                  <a:solidFill>
                    <a:schemeClr val="bg1"/>
                  </a:solidFill>
                  <a:latin typeface="仿宋" pitchFamily="49" charset="-122"/>
                  <a:ea typeface="仿宋" pitchFamily="49" charset="-122"/>
                </a:rPr>
                <a:t>年</a:t>
              </a:r>
            </a:p>
          </p:txBody>
        </p:sp>
        <p:sp>
          <p:nvSpPr>
            <p:cNvPr id="21527" name="Text Box 21"/>
            <p:cNvSpPr txBox="1">
              <a:spLocks noChangeArrowheads="1"/>
            </p:cNvSpPr>
            <p:nvPr/>
          </p:nvSpPr>
          <p:spPr bwMode="auto">
            <a:xfrm>
              <a:off x="624" y="2106"/>
              <a:ext cx="1344" cy="1571"/>
            </a:xfrm>
            <a:prstGeom prst="rect">
              <a:avLst/>
            </a:prstGeom>
            <a:noFill/>
            <a:ln w="9525">
              <a:noFill/>
              <a:miter lim="800000"/>
              <a:headEnd/>
              <a:tailEnd/>
            </a:ln>
          </p:spPr>
          <p:txBody>
            <a:bodyPr>
              <a:spAutoFit/>
            </a:bodyPr>
            <a:lstStyle/>
            <a:p>
              <a:pPr algn="just">
                <a:lnSpc>
                  <a:spcPct val="140000"/>
                </a:lnSpc>
                <a:spcBef>
                  <a:spcPct val="25000"/>
                </a:spcBef>
                <a:buClr>
                  <a:srgbClr val="0000E5"/>
                </a:buClr>
              </a:pPr>
              <a:r>
                <a:rPr lang="zh-CN" altLang="en-US" sz="2000" b="1">
                  <a:solidFill>
                    <a:srgbClr val="000099"/>
                  </a:solidFill>
                  <a:latin typeface="宋体" pitchFamily="2" charset="-122"/>
                </a:rPr>
                <a:t>启动国家科技管理平台建设；优化整合部分科技计划；先行组织5-10个重点专项进行试点。</a:t>
              </a:r>
            </a:p>
          </p:txBody>
        </p:sp>
      </p:grpSp>
      <p:sp>
        <p:nvSpPr>
          <p:cNvPr id="88086" name="Text Box 22"/>
          <p:cNvSpPr txBox="1">
            <a:spLocks noChangeArrowheads="1"/>
          </p:cNvSpPr>
          <p:nvPr/>
        </p:nvSpPr>
        <p:spPr bwMode="auto">
          <a:xfrm>
            <a:off x="3505200" y="2597150"/>
            <a:ext cx="2133600" cy="3000375"/>
          </a:xfrm>
          <a:prstGeom prst="rect">
            <a:avLst/>
          </a:prstGeom>
          <a:noFill/>
          <a:ln w="9525">
            <a:noFill/>
            <a:miter lim="800000"/>
            <a:headEnd/>
            <a:tailEnd/>
          </a:ln>
        </p:spPr>
        <p:txBody>
          <a:bodyPr>
            <a:spAutoFit/>
          </a:bodyPr>
          <a:lstStyle/>
          <a:p>
            <a:pPr>
              <a:lnSpc>
                <a:spcPct val="150000"/>
              </a:lnSpc>
            </a:pPr>
            <a:r>
              <a:rPr lang="zh-CN" altLang="en-US" sz="1800" b="1">
                <a:solidFill>
                  <a:srgbClr val="000099"/>
                </a:solidFill>
                <a:latin typeface="宋体" pitchFamily="2" charset="-122"/>
              </a:rPr>
              <a:t>基本完成科技计划优化整合工作，建成公开统一的国家科技管理平台，形成制度框架。全面启动第一批重点专项。</a:t>
            </a:r>
            <a:endParaRPr lang="en-US" altLang="zh-CN" sz="1800" b="1">
              <a:solidFill>
                <a:srgbClr val="000099"/>
              </a:solidFill>
              <a:latin typeface="宋体" pitchFamily="2" charset="-122"/>
            </a:endParaRPr>
          </a:p>
        </p:txBody>
      </p:sp>
      <p:sp>
        <p:nvSpPr>
          <p:cNvPr id="88087" name="Text Box 23"/>
          <p:cNvSpPr txBox="1">
            <a:spLocks noChangeArrowheads="1"/>
          </p:cNvSpPr>
          <p:nvPr/>
        </p:nvSpPr>
        <p:spPr bwMode="auto">
          <a:xfrm>
            <a:off x="6019800" y="2063750"/>
            <a:ext cx="2133600" cy="2862263"/>
          </a:xfrm>
          <a:prstGeom prst="rect">
            <a:avLst/>
          </a:prstGeom>
          <a:noFill/>
          <a:ln w="9525">
            <a:noFill/>
            <a:miter lim="800000"/>
            <a:headEnd/>
            <a:tailEnd/>
          </a:ln>
        </p:spPr>
        <p:txBody>
          <a:bodyPr>
            <a:spAutoFit/>
          </a:bodyPr>
          <a:lstStyle/>
          <a:p>
            <a:pPr algn="just">
              <a:spcBef>
                <a:spcPct val="25000"/>
              </a:spcBef>
              <a:buClr>
                <a:srgbClr val="0000E5"/>
              </a:buClr>
            </a:pPr>
            <a:r>
              <a:rPr lang="zh-CN" altLang="en-US" sz="1800" b="1">
                <a:solidFill>
                  <a:srgbClr val="000099"/>
                </a:solidFill>
                <a:latin typeface="宋体" pitchFamily="2" charset="-122"/>
              </a:rPr>
              <a:t>全面按照优化整合后的五类科技计划运行，不再保留原有计划渠道；建立完备的科技计划和资金管理制度；科研单位、专业机构和政府部门依规开展科研活动和管理业务。</a:t>
            </a:r>
          </a:p>
        </p:txBody>
      </p:sp>
      <p:sp>
        <p:nvSpPr>
          <p:cNvPr id="28689" name="标题 1"/>
          <p:cNvSpPr txBox="1"/>
          <p:nvPr/>
        </p:nvSpPr>
        <p:spPr bwMode="gray">
          <a:xfrm>
            <a:off x="38100" y="19050"/>
            <a:ext cx="9105900" cy="1055688"/>
          </a:xfrm>
          <a:prstGeom prst="rect">
            <a:avLst/>
          </a:prstGeom>
          <a:noFill/>
          <a:ln w="9525">
            <a:noFill/>
            <a:miter lim="800000"/>
          </a:ln>
        </p:spPr>
        <p:txBody>
          <a:bodyPr lIns="88375" tIns="44189" rIns="88375" bIns="44189" anchor="ctr"/>
          <a:lstStyle/>
          <a:p>
            <a:pPr algn="ctr" defTabSz="956945">
              <a:defRPr/>
            </a:pPr>
            <a:r>
              <a:rPr lang="zh-CN" altLang="en-US" sz="3600" b="1" dirty="0">
                <a:solidFill>
                  <a:srgbClr val="000099"/>
                </a:solidFill>
                <a:latin typeface="+mj-ea"/>
                <a:ea typeface="+mj-ea"/>
                <a:sym typeface="微软雅黑" panose="020B0503020204020204" pitchFamily="34" charset="-122"/>
              </a:rPr>
              <a:t>改革进度要求</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88076"/>
                                        </p:tgtEl>
                                        <p:attrNameLst>
                                          <p:attrName>style.visibility</p:attrName>
                                        </p:attrNameLst>
                                      </p:cBhvr>
                                      <p:to>
                                        <p:strVal val="visible"/>
                                      </p:to>
                                    </p:set>
                                    <p:animEffect transition="in" filter="fade">
                                      <p:cBhvr>
                                        <p:cTn id="12" dur="500"/>
                                        <p:tgtEl>
                                          <p:spTgt spid="8807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88068"/>
                                        </p:tgtEl>
                                        <p:attrNameLst>
                                          <p:attrName>style.visibility</p:attrName>
                                        </p:attrNameLst>
                                      </p:cBhvr>
                                      <p:to>
                                        <p:strVal val="visible"/>
                                      </p:to>
                                    </p:set>
                                    <p:animEffect transition="in" filter="fade">
                                      <p:cBhvr>
                                        <p:cTn id="15" dur="500"/>
                                        <p:tgtEl>
                                          <p:spTgt spid="8806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8069"/>
                                        </p:tgtEl>
                                        <p:attrNameLst>
                                          <p:attrName>style.visibility</p:attrName>
                                        </p:attrNameLst>
                                      </p:cBhvr>
                                      <p:to>
                                        <p:strVal val="visible"/>
                                      </p:to>
                                    </p:set>
                                    <p:animEffect transition="in" filter="fade">
                                      <p:cBhvr>
                                        <p:cTn id="18" dur="500"/>
                                        <p:tgtEl>
                                          <p:spTgt spid="8806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8070"/>
                                        </p:tgtEl>
                                        <p:attrNameLst>
                                          <p:attrName>style.visibility</p:attrName>
                                        </p:attrNameLst>
                                      </p:cBhvr>
                                      <p:to>
                                        <p:strVal val="visible"/>
                                      </p:to>
                                    </p:set>
                                    <p:animEffect transition="in" filter="fade">
                                      <p:cBhvr>
                                        <p:cTn id="21" dur="500"/>
                                        <p:tgtEl>
                                          <p:spTgt spid="88070"/>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88071"/>
                                        </p:tgtEl>
                                        <p:attrNameLst>
                                          <p:attrName>style.visibility</p:attrName>
                                        </p:attrNameLst>
                                      </p:cBhvr>
                                      <p:to>
                                        <p:strVal val="visible"/>
                                      </p:to>
                                    </p:set>
                                    <p:animEffect transition="in" filter="fade">
                                      <p:cBhvr>
                                        <p:cTn id="24" dur="500"/>
                                        <p:tgtEl>
                                          <p:spTgt spid="88071"/>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88077"/>
                                        </p:tgtEl>
                                        <p:attrNameLst>
                                          <p:attrName>style.visibility</p:attrName>
                                        </p:attrNameLst>
                                      </p:cBhvr>
                                      <p:to>
                                        <p:strVal val="visible"/>
                                      </p:to>
                                    </p:set>
                                    <p:animEffect transition="in" filter="fade">
                                      <p:cBhvr>
                                        <p:cTn id="27" dur="500"/>
                                        <p:tgtEl>
                                          <p:spTgt spid="88077"/>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88086"/>
                                        </p:tgtEl>
                                        <p:attrNameLst>
                                          <p:attrName>style.visibility</p:attrName>
                                        </p:attrNameLst>
                                      </p:cBhvr>
                                      <p:to>
                                        <p:strVal val="visible"/>
                                      </p:to>
                                    </p:set>
                                    <p:animEffect transition="in" filter="fade">
                                      <p:cBhvr>
                                        <p:cTn id="30" dur="500"/>
                                        <p:tgtEl>
                                          <p:spTgt spid="88086"/>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88072"/>
                                        </p:tgtEl>
                                        <p:attrNameLst>
                                          <p:attrName>style.visibility</p:attrName>
                                        </p:attrNameLst>
                                      </p:cBhvr>
                                      <p:to>
                                        <p:strVal val="visible"/>
                                      </p:to>
                                    </p:set>
                                    <p:animEffect transition="in" filter="fade">
                                      <p:cBhvr>
                                        <p:cTn id="35" dur="500"/>
                                        <p:tgtEl>
                                          <p:spTgt spid="88072"/>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88073"/>
                                        </p:tgtEl>
                                        <p:attrNameLst>
                                          <p:attrName>style.visibility</p:attrName>
                                        </p:attrNameLst>
                                      </p:cBhvr>
                                      <p:to>
                                        <p:strVal val="visible"/>
                                      </p:to>
                                    </p:set>
                                    <p:animEffect transition="in" filter="fade">
                                      <p:cBhvr>
                                        <p:cTn id="38" dur="500"/>
                                        <p:tgtEl>
                                          <p:spTgt spid="88073"/>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88074"/>
                                        </p:tgtEl>
                                        <p:attrNameLst>
                                          <p:attrName>style.visibility</p:attrName>
                                        </p:attrNameLst>
                                      </p:cBhvr>
                                      <p:to>
                                        <p:strVal val="visible"/>
                                      </p:to>
                                    </p:set>
                                    <p:animEffect transition="in" filter="fade">
                                      <p:cBhvr>
                                        <p:cTn id="41" dur="500"/>
                                        <p:tgtEl>
                                          <p:spTgt spid="88074"/>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88075"/>
                                        </p:tgtEl>
                                        <p:attrNameLst>
                                          <p:attrName>style.visibility</p:attrName>
                                        </p:attrNameLst>
                                      </p:cBhvr>
                                      <p:to>
                                        <p:strVal val="visible"/>
                                      </p:to>
                                    </p:set>
                                    <p:animEffect transition="in" filter="fade">
                                      <p:cBhvr>
                                        <p:cTn id="44" dur="500"/>
                                        <p:tgtEl>
                                          <p:spTgt spid="88075"/>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88078"/>
                                        </p:tgtEl>
                                        <p:attrNameLst>
                                          <p:attrName>style.visibility</p:attrName>
                                        </p:attrNameLst>
                                      </p:cBhvr>
                                      <p:to>
                                        <p:strVal val="visible"/>
                                      </p:to>
                                    </p:set>
                                    <p:animEffect transition="in" filter="fade">
                                      <p:cBhvr>
                                        <p:cTn id="47" dur="500"/>
                                        <p:tgtEl>
                                          <p:spTgt spid="88078"/>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88087"/>
                                        </p:tgtEl>
                                        <p:attrNameLst>
                                          <p:attrName>style.visibility</p:attrName>
                                        </p:attrNameLst>
                                      </p:cBhvr>
                                      <p:to>
                                        <p:strVal val="visible"/>
                                      </p:to>
                                    </p:set>
                                    <p:animEffect transition="in" filter="fade">
                                      <p:cBhvr>
                                        <p:cTn id="50" dur="500"/>
                                        <p:tgtEl>
                                          <p:spTgt spid="88087"/>
                                        </p:tgtEl>
                                      </p:cBhvr>
                                    </p:animEffect>
                                  </p:childTnLst>
                                </p:cTn>
                              </p:par>
                              <p:par>
                                <p:cTn id="51" presetID="10" presetClass="entr" presetSubtype="0" fill="hold" nodeType="withEffect">
                                  <p:stCondLst>
                                    <p:cond delay="0"/>
                                  </p:stCondLst>
                                  <p:childTnLst>
                                    <p:set>
                                      <p:cBhvr>
                                        <p:cTn id="52" dur="1" fill="hold">
                                          <p:stCondLst>
                                            <p:cond delay="0"/>
                                          </p:stCondLst>
                                        </p:cTn>
                                        <p:tgtEl>
                                          <p:spTgt spid="88067"/>
                                        </p:tgtEl>
                                        <p:attrNameLst>
                                          <p:attrName>style.visibility</p:attrName>
                                        </p:attrNameLst>
                                      </p:cBhvr>
                                      <p:to>
                                        <p:strVal val="visible"/>
                                      </p:to>
                                    </p:set>
                                    <p:animEffect transition="in" filter="fade">
                                      <p:cBhvr>
                                        <p:cTn id="53" dur="500"/>
                                        <p:tgtEl>
                                          <p:spTgt spid="880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8" grpId="0" animBg="1"/>
      <p:bldP spid="88069" grpId="0" animBg="1"/>
      <p:bldP spid="88070" grpId="0" animBg="1"/>
      <p:bldP spid="88071" grpId="0" animBg="1"/>
      <p:bldP spid="88072" grpId="0" animBg="1"/>
      <p:bldP spid="88073" grpId="0" animBg="1"/>
      <p:bldP spid="88074" grpId="0" animBg="1"/>
      <p:bldP spid="88075" grpId="0" animBg="1"/>
      <p:bldP spid="88077" grpId="0"/>
      <p:bldP spid="88078" grpId="0"/>
      <p:bldP spid="88086" grpId="0"/>
      <p:bldP spid="88087"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矩形 1558530"/>
          <p:cNvSpPr>
            <a:spLocks noChangeArrowheads="1"/>
          </p:cNvSpPr>
          <p:nvPr/>
        </p:nvSpPr>
        <p:spPr bwMode="auto">
          <a:xfrm>
            <a:off x="323850" y="908050"/>
            <a:ext cx="8424863" cy="4708981"/>
          </a:xfrm>
          <a:prstGeom prst="rect">
            <a:avLst/>
          </a:prstGeom>
          <a:noFill/>
          <a:ln w="9525">
            <a:noFill/>
            <a:miter lim="800000"/>
            <a:headEnd/>
            <a:tailEnd/>
          </a:ln>
        </p:spPr>
        <p:txBody>
          <a:bodyPr>
            <a:spAutoFit/>
          </a:bodyPr>
          <a:lstStyle/>
          <a:p>
            <a:pPr>
              <a:buFont typeface="Arial" pitchFamily="34" charset="0"/>
              <a:buNone/>
            </a:pPr>
            <a:r>
              <a:rPr lang="en-US" altLang="zh-CN" sz="2800" b="1" dirty="0">
                <a:solidFill>
                  <a:srgbClr val="000099"/>
                </a:solidFill>
                <a:latin typeface="黑体" pitchFamily="49" charset="-122"/>
                <a:ea typeface="黑体" pitchFamily="49" charset="-122"/>
              </a:rPr>
              <a:t>5</a:t>
            </a:r>
            <a:r>
              <a:rPr lang="en-US" altLang="zh-CN" sz="2800" b="1" dirty="0" smtClean="0">
                <a:solidFill>
                  <a:srgbClr val="000099"/>
                </a:solidFill>
                <a:latin typeface="黑体" pitchFamily="49" charset="-122"/>
                <a:ea typeface="黑体" pitchFamily="49" charset="-122"/>
              </a:rPr>
              <a:t>.</a:t>
            </a:r>
            <a:r>
              <a:rPr lang="zh-CN" altLang="en-US" sz="2800" b="1" dirty="0" smtClean="0">
                <a:solidFill>
                  <a:srgbClr val="000099"/>
                </a:solidFill>
                <a:latin typeface="黑体" pitchFamily="49" charset="-122"/>
                <a:ea typeface="黑体" pitchFamily="49" charset="-122"/>
              </a:rPr>
              <a:t>需详细咨询申报指南重点支持领域或内容，请与各业务处联系：</a:t>
            </a:r>
            <a:endParaRPr lang="en-US" altLang="zh-CN" sz="2800" b="1" dirty="0" smtClean="0">
              <a:solidFill>
                <a:srgbClr val="000099"/>
              </a:solidFill>
              <a:latin typeface="黑体" pitchFamily="49" charset="-122"/>
              <a:ea typeface="黑体" pitchFamily="49" charset="-122"/>
            </a:endParaRPr>
          </a:p>
          <a:p>
            <a:pPr>
              <a:buFont typeface="Arial" pitchFamily="34" charset="0"/>
              <a:buNone/>
            </a:pPr>
            <a:r>
              <a:rPr lang="en-US" altLang="zh-CN" sz="2800" b="1" dirty="0" smtClean="0">
                <a:solidFill>
                  <a:srgbClr val="000099"/>
                </a:solidFill>
                <a:latin typeface="黑体" pitchFamily="49" charset="-122"/>
                <a:ea typeface="黑体" pitchFamily="49" charset="-122"/>
              </a:rPr>
              <a:t> </a:t>
            </a:r>
            <a:endParaRPr lang="en-US" altLang="zh-CN" sz="2800" b="1" dirty="0">
              <a:solidFill>
                <a:srgbClr val="000099"/>
              </a:solidFill>
              <a:latin typeface="黑体" pitchFamily="49" charset="-122"/>
              <a:ea typeface="黑体" pitchFamily="49" charset="-122"/>
            </a:endParaRPr>
          </a:p>
          <a:p>
            <a:pPr>
              <a:buFont typeface="Arial" pitchFamily="34" charset="0"/>
              <a:buNone/>
            </a:pPr>
            <a:r>
              <a:rPr lang="zh-CN" altLang="en-US" sz="2400" b="1" dirty="0" smtClean="0">
                <a:solidFill>
                  <a:srgbClr val="000099"/>
                </a:solidFill>
                <a:latin typeface="宋体" pitchFamily="2" charset="-122"/>
              </a:rPr>
              <a:t>科技厅政策法规与监督处  </a:t>
            </a:r>
            <a:r>
              <a:rPr lang="en-US" altLang="zh-CN" sz="2400" b="1" dirty="0" smtClean="0">
                <a:solidFill>
                  <a:srgbClr val="000099"/>
                </a:solidFill>
                <a:latin typeface="宋体" pitchFamily="2" charset="-122"/>
              </a:rPr>
              <a:t>0771</a:t>
            </a:r>
            <a:r>
              <a:rPr lang="zh-CN" altLang="en-US" sz="2400" b="1" dirty="0" smtClean="0">
                <a:solidFill>
                  <a:srgbClr val="000099"/>
                </a:solidFill>
                <a:latin typeface="宋体" pitchFamily="2" charset="-122"/>
              </a:rPr>
              <a:t>－</a:t>
            </a:r>
            <a:r>
              <a:rPr lang="en-US" altLang="zh-CN" sz="2400" b="1" dirty="0" smtClean="0">
                <a:solidFill>
                  <a:srgbClr val="000099"/>
                </a:solidFill>
                <a:latin typeface="宋体" pitchFamily="2" charset="-122"/>
              </a:rPr>
              <a:t>2630952</a:t>
            </a:r>
            <a:r>
              <a:rPr lang="zh-CN" altLang="en-US" sz="2400" b="1" dirty="0" smtClean="0">
                <a:solidFill>
                  <a:srgbClr val="000099"/>
                </a:solidFill>
                <a:latin typeface="宋体" pitchFamily="2" charset="-122"/>
              </a:rPr>
              <a:t>；</a:t>
            </a:r>
          </a:p>
          <a:p>
            <a:pPr>
              <a:buFont typeface="Arial" pitchFamily="34" charset="0"/>
              <a:buNone/>
            </a:pPr>
            <a:r>
              <a:rPr lang="zh-CN" altLang="en-US" sz="2400" b="1" dirty="0" smtClean="0">
                <a:solidFill>
                  <a:srgbClr val="000099"/>
                </a:solidFill>
                <a:latin typeface="宋体" pitchFamily="2" charset="-122"/>
              </a:rPr>
              <a:t>科技厅社会发展科技处    </a:t>
            </a:r>
            <a:r>
              <a:rPr lang="en-US" altLang="zh-CN" sz="2400" b="1" dirty="0" smtClean="0">
                <a:solidFill>
                  <a:srgbClr val="000099"/>
                </a:solidFill>
                <a:latin typeface="宋体" pitchFamily="2" charset="-122"/>
              </a:rPr>
              <a:t>0771</a:t>
            </a:r>
            <a:r>
              <a:rPr lang="zh-CN" altLang="en-US" sz="2400" b="1" dirty="0" smtClean="0">
                <a:solidFill>
                  <a:srgbClr val="000099"/>
                </a:solidFill>
                <a:latin typeface="宋体" pitchFamily="2" charset="-122"/>
              </a:rPr>
              <a:t>－</a:t>
            </a:r>
            <a:r>
              <a:rPr lang="en-US" altLang="zh-CN" sz="2400" b="1" dirty="0" smtClean="0">
                <a:solidFill>
                  <a:srgbClr val="000099"/>
                </a:solidFill>
                <a:latin typeface="宋体" pitchFamily="2" charset="-122"/>
              </a:rPr>
              <a:t>2610052</a:t>
            </a:r>
            <a:r>
              <a:rPr lang="zh-CN" altLang="en-US" sz="2400" b="1" dirty="0" smtClean="0">
                <a:solidFill>
                  <a:srgbClr val="000099"/>
                </a:solidFill>
                <a:latin typeface="宋体" pitchFamily="2" charset="-122"/>
              </a:rPr>
              <a:t>；</a:t>
            </a:r>
          </a:p>
          <a:p>
            <a:pPr>
              <a:buFont typeface="Arial" pitchFamily="34" charset="0"/>
              <a:buNone/>
            </a:pPr>
            <a:r>
              <a:rPr lang="zh-CN" altLang="en-US" sz="2400" b="1" dirty="0" smtClean="0">
                <a:solidFill>
                  <a:srgbClr val="000099"/>
                </a:solidFill>
                <a:latin typeface="宋体" pitchFamily="2" charset="-122"/>
              </a:rPr>
              <a:t>科技厅基础研究处        </a:t>
            </a:r>
            <a:r>
              <a:rPr lang="en-US" altLang="zh-CN" sz="2400" b="1" dirty="0" smtClean="0">
                <a:solidFill>
                  <a:srgbClr val="000099"/>
                </a:solidFill>
                <a:latin typeface="宋体" pitchFamily="2" charset="-122"/>
              </a:rPr>
              <a:t>0771</a:t>
            </a:r>
            <a:r>
              <a:rPr lang="zh-CN" altLang="en-US" sz="2400" b="1" dirty="0" smtClean="0">
                <a:solidFill>
                  <a:srgbClr val="000099"/>
                </a:solidFill>
                <a:latin typeface="宋体" pitchFamily="2" charset="-122"/>
              </a:rPr>
              <a:t>－</a:t>
            </a:r>
            <a:r>
              <a:rPr lang="en-US" altLang="zh-CN" sz="2400" b="1" dirty="0" smtClean="0">
                <a:solidFill>
                  <a:srgbClr val="000099"/>
                </a:solidFill>
                <a:latin typeface="宋体" pitchFamily="2" charset="-122"/>
              </a:rPr>
              <a:t>2631652</a:t>
            </a:r>
            <a:r>
              <a:rPr lang="zh-CN" altLang="en-US" sz="2400" b="1" dirty="0" smtClean="0">
                <a:solidFill>
                  <a:srgbClr val="000099"/>
                </a:solidFill>
                <a:latin typeface="宋体" pitchFamily="2" charset="-122"/>
              </a:rPr>
              <a:t>；</a:t>
            </a:r>
          </a:p>
          <a:p>
            <a:pPr>
              <a:buFont typeface="Arial" pitchFamily="34" charset="0"/>
              <a:buNone/>
            </a:pPr>
            <a:r>
              <a:rPr lang="zh-CN" altLang="en-US" sz="2400" b="1" dirty="0" smtClean="0">
                <a:solidFill>
                  <a:srgbClr val="000099"/>
                </a:solidFill>
                <a:latin typeface="宋体" pitchFamily="2" charset="-122"/>
              </a:rPr>
              <a:t>科技厅国际与区域科技合作处 	</a:t>
            </a:r>
            <a:r>
              <a:rPr lang="en-US" altLang="zh-CN" sz="2400" b="1" dirty="0" smtClean="0">
                <a:solidFill>
                  <a:srgbClr val="000099"/>
                </a:solidFill>
                <a:latin typeface="宋体" pitchFamily="2" charset="-122"/>
              </a:rPr>
              <a:t>0771</a:t>
            </a:r>
            <a:r>
              <a:rPr lang="zh-CN" altLang="en-US" sz="2400" b="1" dirty="0" smtClean="0">
                <a:solidFill>
                  <a:srgbClr val="000099"/>
                </a:solidFill>
                <a:latin typeface="宋体" pitchFamily="2" charset="-122"/>
              </a:rPr>
              <a:t>－</a:t>
            </a:r>
            <a:r>
              <a:rPr lang="en-US" altLang="zh-CN" sz="2400" b="1" dirty="0" smtClean="0">
                <a:solidFill>
                  <a:srgbClr val="000099"/>
                </a:solidFill>
                <a:latin typeface="宋体" pitchFamily="2" charset="-122"/>
              </a:rPr>
              <a:t>2633079</a:t>
            </a:r>
            <a:r>
              <a:rPr lang="zh-CN" altLang="en-US" sz="2400" b="1" dirty="0" smtClean="0">
                <a:solidFill>
                  <a:srgbClr val="000099"/>
                </a:solidFill>
                <a:latin typeface="宋体" pitchFamily="2" charset="-122"/>
              </a:rPr>
              <a:t>；</a:t>
            </a:r>
          </a:p>
          <a:p>
            <a:pPr>
              <a:buFont typeface="Arial" pitchFamily="34" charset="0"/>
              <a:buNone/>
            </a:pPr>
            <a:r>
              <a:rPr lang="zh-CN" altLang="en-US" sz="2400" b="1" dirty="0" smtClean="0">
                <a:solidFill>
                  <a:srgbClr val="000099"/>
                </a:solidFill>
                <a:latin typeface="宋体" pitchFamily="2" charset="-122"/>
              </a:rPr>
              <a:t>科技厅高新技术发展及产业化处  </a:t>
            </a:r>
            <a:r>
              <a:rPr lang="en-US" altLang="zh-CN" sz="2400" b="1" dirty="0" smtClean="0">
                <a:solidFill>
                  <a:srgbClr val="000099"/>
                </a:solidFill>
                <a:latin typeface="宋体" pitchFamily="2" charset="-122"/>
              </a:rPr>
              <a:t>0771</a:t>
            </a:r>
            <a:r>
              <a:rPr lang="zh-CN" altLang="en-US" sz="2400" b="1" dirty="0" smtClean="0">
                <a:solidFill>
                  <a:srgbClr val="000099"/>
                </a:solidFill>
                <a:latin typeface="宋体" pitchFamily="2" charset="-122"/>
              </a:rPr>
              <a:t>－</a:t>
            </a:r>
            <a:r>
              <a:rPr lang="en-US" altLang="zh-CN" sz="2400" b="1" dirty="0" smtClean="0">
                <a:solidFill>
                  <a:srgbClr val="000099"/>
                </a:solidFill>
                <a:latin typeface="宋体" pitchFamily="2" charset="-122"/>
              </a:rPr>
              <a:t>2622013</a:t>
            </a:r>
            <a:r>
              <a:rPr lang="zh-CN" altLang="en-US" sz="2400" b="1" dirty="0" smtClean="0">
                <a:solidFill>
                  <a:srgbClr val="000099"/>
                </a:solidFill>
                <a:latin typeface="宋体" pitchFamily="2" charset="-122"/>
              </a:rPr>
              <a:t>；</a:t>
            </a:r>
          </a:p>
          <a:p>
            <a:pPr>
              <a:buFont typeface="Arial" pitchFamily="34" charset="0"/>
              <a:buNone/>
            </a:pPr>
            <a:r>
              <a:rPr lang="zh-CN" altLang="en-US" sz="2400" b="1" dirty="0" smtClean="0">
                <a:solidFill>
                  <a:srgbClr val="000099"/>
                </a:solidFill>
                <a:latin typeface="宋体" pitchFamily="2" charset="-122"/>
              </a:rPr>
              <a:t>科技厅农村科技处              </a:t>
            </a:r>
            <a:r>
              <a:rPr lang="en-US" altLang="zh-CN" sz="2400" b="1" dirty="0" smtClean="0">
                <a:solidFill>
                  <a:srgbClr val="000099"/>
                </a:solidFill>
                <a:latin typeface="宋体" pitchFamily="2" charset="-122"/>
              </a:rPr>
              <a:t>0771</a:t>
            </a:r>
            <a:r>
              <a:rPr lang="zh-CN" altLang="en-US" sz="2400" b="1" dirty="0" smtClean="0">
                <a:solidFill>
                  <a:srgbClr val="000099"/>
                </a:solidFill>
                <a:latin typeface="宋体" pitchFamily="2" charset="-122"/>
              </a:rPr>
              <a:t>－</a:t>
            </a:r>
            <a:r>
              <a:rPr lang="en-US" altLang="zh-CN" sz="2400" b="1" dirty="0" smtClean="0">
                <a:solidFill>
                  <a:srgbClr val="000099"/>
                </a:solidFill>
                <a:latin typeface="宋体" pitchFamily="2" charset="-122"/>
              </a:rPr>
              <a:t>2618495</a:t>
            </a:r>
            <a:r>
              <a:rPr lang="zh-CN" altLang="en-US" sz="2400" b="1" dirty="0" smtClean="0">
                <a:solidFill>
                  <a:srgbClr val="000099"/>
                </a:solidFill>
                <a:latin typeface="宋体" pitchFamily="2" charset="-122"/>
              </a:rPr>
              <a:t>；</a:t>
            </a:r>
          </a:p>
          <a:p>
            <a:pPr>
              <a:buFont typeface="Arial" pitchFamily="34" charset="0"/>
              <a:buNone/>
            </a:pPr>
            <a:r>
              <a:rPr lang="zh-CN" altLang="en-US" sz="2400" b="1" dirty="0" smtClean="0">
                <a:solidFill>
                  <a:srgbClr val="000099"/>
                </a:solidFill>
                <a:latin typeface="宋体" pitchFamily="2" charset="-122"/>
              </a:rPr>
              <a:t>科技厅产学研合作和成果转化处  </a:t>
            </a:r>
            <a:r>
              <a:rPr lang="en-US" altLang="zh-CN" sz="2400" b="1" dirty="0" smtClean="0">
                <a:solidFill>
                  <a:srgbClr val="000099"/>
                </a:solidFill>
                <a:latin typeface="宋体" pitchFamily="2" charset="-122"/>
              </a:rPr>
              <a:t>0771</a:t>
            </a:r>
            <a:r>
              <a:rPr lang="zh-CN" altLang="en-US" sz="2400" b="1" dirty="0" smtClean="0">
                <a:solidFill>
                  <a:srgbClr val="000099"/>
                </a:solidFill>
                <a:latin typeface="宋体" pitchFamily="2" charset="-122"/>
              </a:rPr>
              <a:t>－</a:t>
            </a:r>
            <a:r>
              <a:rPr lang="en-US" altLang="zh-CN" sz="2400" b="1" dirty="0" smtClean="0">
                <a:solidFill>
                  <a:srgbClr val="000099"/>
                </a:solidFill>
                <a:latin typeface="宋体" pitchFamily="2" charset="-122"/>
              </a:rPr>
              <a:t>2802257</a:t>
            </a:r>
            <a:r>
              <a:rPr lang="zh-CN" altLang="en-US" sz="2400" b="1" dirty="0" smtClean="0">
                <a:solidFill>
                  <a:srgbClr val="000099"/>
                </a:solidFill>
                <a:latin typeface="宋体" pitchFamily="2" charset="-122"/>
              </a:rPr>
              <a:t>；</a:t>
            </a:r>
          </a:p>
          <a:p>
            <a:pPr>
              <a:buFont typeface="Arial" pitchFamily="34" charset="0"/>
              <a:buNone/>
            </a:pPr>
            <a:r>
              <a:rPr lang="zh-CN" altLang="en-US" sz="2400" b="1" dirty="0" smtClean="0">
                <a:solidFill>
                  <a:srgbClr val="000099"/>
                </a:solidFill>
                <a:latin typeface="宋体" pitchFamily="2" charset="-122"/>
              </a:rPr>
              <a:t>自治区知识产权局规划协调处    </a:t>
            </a:r>
            <a:r>
              <a:rPr lang="en-US" altLang="zh-CN" sz="2400" b="1" dirty="0" smtClean="0">
                <a:solidFill>
                  <a:srgbClr val="000099"/>
                </a:solidFill>
                <a:latin typeface="宋体" pitchFamily="2" charset="-122"/>
              </a:rPr>
              <a:t>0771</a:t>
            </a:r>
            <a:r>
              <a:rPr lang="zh-CN" altLang="en-US" sz="2400" b="1" dirty="0" smtClean="0">
                <a:solidFill>
                  <a:srgbClr val="000099"/>
                </a:solidFill>
                <a:latin typeface="宋体" pitchFamily="2" charset="-122"/>
              </a:rPr>
              <a:t>－</a:t>
            </a:r>
            <a:r>
              <a:rPr lang="en-US" altLang="zh-CN" sz="2400" b="1" dirty="0" smtClean="0">
                <a:solidFill>
                  <a:srgbClr val="000099"/>
                </a:solidFill>
                <a:latin typeface="宋体" pitchFamily="2" charset="-122"/>
              </a:rPr>
              <a:t>2618410/2621081</a:t>
            </a:r>
            <a:r>
              <a:rPr lang="zh-CN" altLang="en-US" sz="2400" b="1" dirty="0" smtClean="0">
                <a:solidFill>
                  <a:srgbClr val="000099"/>
                </a:solidFill>
                <a:latin typeface="宋体" pitchFamily="2" charset="-122"/>
              </a:rPr>
              <a:t>。</a:t>
            </a:r>
          </a:p>
          <a:p>
            <a:pPr>
              <a:buFont typeface="Arial" pitchFamily="34" charset="0"/>
              <a:buNone/>
            </a:pPr>
            <a:endParaRPr lang="zh-CN" altLang="en-US" sz="2400" b="1" dirty="0">
              <a:solidFill>
                <a:srgbClr val="000099"/>
              </a:solidFill>
              <a:latin typeface="宋体" pitchFamily="2" charset="-122"/>
            </a:endParaRPr>
          </a:p>
        </p:txBody>
      </p:sp>
      <p:sp>
        <p:nvSpPr>
          <p:cNvPr id="99331" name="灯片编号占位符 2"/>
          <p:cNvSpPr>
            <a:spLocks noGrp="1"/>
          </p:cNvSpPr>
          <p:nvPr>
            <p:ph type="sldNum" sz="quarter" idx="12"/>
          </p:nvPr>
        </p:nvSpPr>
        <p:spPr bwMode="auto">
          <a:xfrm>
            <a:off x="7010400" y="6254750"/>
            <a:ext cx="2133600" cy="476250"/>
          </a:xfrm>
          <a:noFill/>
          <a:ln>
            <a:miter lim="800000"/>
            <a:headEnd/>
            <a:tailEnd/>
          </a:ln>
        </p:spPr>
        <p:txBody>
          <a:bodyPr wrap="square" tIns="45720" bIns="45720" numCol="1" anchorCtr="0" compatLnSpc="1">
            <a:prstTxWarp prst="textNoShape">
              <a:avLst/>
            </a:prstTxWarp>
          </a:bodyPr>
          <a:lstStyle/>
          <a:p>
            <a:fld id="{2351FC4F-D9BB-4789-A80D-04883E668F44}" type="slidenum">
              <a:rPr lang="zh-CN" altLang="en-US" smtClean="0">
                <a:solidFill>
                  <a:schemeClr val="bg1"/>
                </a:solidFill>
              </a:rPr>
              <a:pPr/>
              <a:t>80</a:t>
            </a:fld>
            <a:endParaRPr lang="zh-CN" altLang="en-US" smtClean="0">
              <a:solidFill>
                <a:schemeClr val="bg1"/>
              </a:solidFill>
            </a:endParaRPr>
          </a:p>
        </p:txBody>
      </p:sp>
    </p:spTree>
    <p:custDataLst>
      <p:tags r:id="rId1"/>
    </p:custDataLst>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标题 1"/>
          <p:cNvSpPr>
            <a:spLocks noGrp="1"/>
          </p:cNvSpPr>
          <p:nvPr>
            <p:ph type="title"/>
          </p:nvPr>
        </p:nvSpPr>
        <p:spPr/>
        <p:txBody>
          <a:bodyPr/>
          <a:lstStyle/>
          <a:p>
            <a:pPr eaLnBrk="1" hangingPunct="1">
              <a:defRPr/>
            </a:pPr>
            <a:r>
              <a:rPr lang="zh-CN" altLang="en-US" sz="2800" dirty="0" smtClean="0">
                <a:solidFill>
                  <a:srgbClr val="000099"/>
                </a:solidFill>
                <a:latin typeface="+mn-ea"/>
                <a:ea typeface="+mn-ea"/>
              </a:rPr>
              <a:t>小结，上一部分一起了解申报项目的要求</a:t>
            </a:r>
          </a:p>
        </p:txBody>
      </p:sp>
      <p:sp>
        <p:nvSpPr>
          <p:cNvPr id="3" name="内容占位符 2"/>
          <p:cNvSpPr>
            <a:spLocks noGrp="1"/>
          </p:cNvSpPr>
          <p:nvPr>
            <p:ph idx="1"/>
          </p:nvPr>
        </p:nvSpPr>
        <p:spPr>
          <a:xfrm>
            <a:off x="1214438" y="2217738"/>
            <a:ext cx="6899275" cy="3568700"/>
          </a:xfrm>
        </p:spPr>
        <p:txBody>
          <a:bodyPr rtlCol="0">
            <a:normAutofit/>
          </a:bodyPr>
          <a:lstStyle/>
          <a:p>
            <a:pPr eaLnBrk="1" fontAlgn="auto" hangingPunct="1">
              <a:spcBef>
                <a:spcPct val="0"/>
              </a:spcBef>
              <a:spcAft>
                <a:spcPts val="0"/>
              </a:spcAft>
              <a:buClrTx/>
              <a:buSzTx/>
              <a:buFont typeface="Wingdings 2" panose="05020102010507070707"/>
              <a:buChar char="ß"/>
              <a:defRPr/>
            </a:pPr>
            <a:r>
              <a:rPr lang="zh-CN" altLang="en-US" sz="2400" b="1" noProof="1" smtClean="0">
                <a:solidFill>
                  <a:srgbClr val="000099"/>
                </a:solidFill>
                <a:latin typeface="宋体" panose="02010600030101010101" pitchFamily="2" charset="-122"/>
                <a:ea typeface="宋体" panose="02010600030101010101" pitchFamily="2" charset="-122"/>
                <a:cs typeface="+mn-ea"/>
              </a:rPr>
              <a:t>（</a:t>
            </a:r>
            <a:r>
              <a:rPr lang="en-US" altLang="zh-CN" sz="2400" b="1" noProof="1" smtClean="0">
                <a:solidFill>
                  <a:srgbClr val="000099"/>
                </a:solidFill>
                <a:latin typeface="宋体" panose="02010600030101010101" pitchFamily="2" charset="-122"/>
                <a:ea typeface="宋体" panose="02010600030101010101" pitchFamily="2" charset="-122"/>
                <a:cs typeface="+mn-ea"/>
              </a:rPr>
              <a:t>1</a:t>
            </a:r>
            <a:r>
              <a:rPr lang="zh-CN" altLang="en-US" sz="2400" b="1" noProof="1" smtClean="0">
                <a:solidFill>
                  <a:srgbClr val="000099"/>
                </a:solidFill>
                <a:latin typeface="宋体" panose="02010600030101010101" pitchFamily="2" charset="-122"/>
                <a:ea typeface="宋体" panose="02010600030101010101" pitchFamily="2" charset="-122"/>
                <a:cs typeface="+mn-ea"/>
              </a:rPr>
              <a:t>）申报单位的基本条件与要求</a:t>
            </a:r>
            <a:endParaRPr lang="zh-CN" altLang="en-US" sz="2400" b="1" noProof="1" smtClean="0">
              <a:solidFill>
                <a:srgbClr val="000099"/>
              </a:solidFill>
              <a:latin typeface="宋体" panose="02010600030101010101" pitchFamily="2" charset="-122"/>
              <a:ea typeface="宋体" panose="02010600030101010101" pitchFamily="2" charset="-122"/>
            </a:endParaRPr>
          </a:p>
          <a:p>
            <a:pPr eaLnBrk="1" fontAlgn="auto" hangingPunct="1">
              <a:spcBef>
                <a:spcPct val="0"/>
              </a:spcBef>
              <a:spcAft>
                <a:spcPts val="0"/>
              </a:spcAft>
              <a:buClrTx/>
              <a:buSzTx/>
              <a:buFont typeface="Wingdings 2" panose="05020102010507070707"/>
              <a:buChar char="ß"/>
              <a:defRPr/>
            </a:pPr>
            <a:r>
              <a:rPr lang="zh-CN" altLang="en-US" sz="2400" b="1" noProof="1" smtClean="0">
                <a:solidFill>
                  <a:srgbClr val="000099"/>
                </a:solidFill>
                <a:latin typeface="宋体" panose="02010600030101010101" pitchFamily="2" charset="-122"/>
                <a:ea typeface="宋体" panose="02010600030101010101" pitchFamily="2" charset="-122"/>
                <a:cs typeface="+mn-ea"/>
              </a:rPr>
              <a:t>（</a:t>
            </a:r>
            <a:r>
              <a:rPr lang="en-US" altLang="zh-CN" sz="2400" b="1" noProof="1" smtClean="0">
                <a:solidFill>
                  <a:srgbClr val="000099"/>
                </a:solidFill>
                <a:latin typeface="宋体" panose="02010600030101010101" pitchFamily="2" charset="-122"/>
                <a:ea typeface="宋体" panose="02010600030101010101" pitchFamily="2" charset="-122"/>
                <a:cs typeface="+mn-ea"/>
              </a:rPr>
              <a:t>2</a:t>
            </a:r>
            <a:r>
              <a:rPr lang="zh-CN" altLang="en-US" sz="2400" b="1" noProof="1" smtClean="0">
                <a:solidFill>
                  <a:srgbClr val="000099"/>
                </a:solidFill>
                <a:latin typeface="宋体" panose="02010600030101010101" pitchFamily="2" charset="-122"/>
                <a:ea typeface="宋体" panose="02010600030101010101" pitchFamily="2" charset="-122"/>
                <a:cs typeface="+mn-ea"/>
              </a:rPr>
              <a:t>）主持人的基本条件与要求</a:t>
            </a:r>
            <a:endParaRPr lang="zh-CN" altLang="en-US" sz="2400" b="1" noProof="1" smtClean="0">
              <a:solidFill>
                <a:srgbClr val="000099"/>
              </a:solidFill>
              <a:latin typeface="宋体" panose="02010600030101010101" pitchFamily="2" charset="-122"/>
              <a:ea typeface="宋体" panose="02010600030101010101" pitchFamily="2" charset="-122"/>
            </a:endParaRPr>
          </a:p>
          <a:p>
            <a:pPr eaLnBrk="1" fontAlgn="auto" hangingPunct="1">
              <a:spcBef>
                <a:spcPct val="0"/>
              </a:spcBef>
              <a:spcAft>
                <a:spcPts val="0"/>
              </a:spcAft>
              <a:buClrTx/>
              <a:buSzTx/>
              <a:buFont typeface="Wingdings 2" panose="05020102010507070707"/>
              <a:buChar char="ß"/>
              <a:defRPr/>
            </a:pPr>
            <a:r>
              <a:rPr lang="zh-CN" altLang="en-US" sz="2400" b="1" noProof="1" smtClean="0">
                <a:solidFill>
                  <a:srgbClr val="000099"/>
                </a:solidFill>
                <a:latin typeface="宋体" panose="02010600030101010101" pitchFamily="2" charset="-122"/>
                <a:ea typeface="宋体" panose="02010600030101010101" pitchFamily="2" charset="-122"/>
                <a:cs typeface="+mn-ea"/>
              </a:rPr>
              <a:t>（</a:t>
            </a:r>
            <a:r>
              <a:rPr lang="en-US" altLang="zh-CN" sz="2400" b="1" noProof="1" smtClean="0">
                <a:solidFill>
                  <a:srgbClr val="000099"/>
                </a:solidFill>
                <a:latin typeface="宋体" panose="02010600030101010101" pitchFamily="2" charset="-122"/>
                <a:ea typeface="宋体" panose="02010600030101010101" pitchFamily="2" charset="-122"/>
                <a:cs typeface="+mn-ea"/>
              </a:rPr>
              <a:t>3</a:t>
            </a:r>
            <a:r>
              <a:rPr lang="zh-CN" altLang="en-US" sz="2400" b="1" noProof="1" smtClean="0">
                <a:solidFill>
                  <a:srgbClr val="000099"/>
                </a:solidFill>
                <a:latin typeface="宋体" panose="02010600030101010101" pitchFamily="2" charset="-122"/>
                <a:ea typeface="宋体" panose="02010600030101010101" pitchFamily="2" charset="-122"/>
                <a:cs typeface="+mn-ea"/>
              </a:rPr>
              <a:t>） 申报限制</a:t>
            </a:r>
            <a:endParaRPr lang="zh-CN" altLang="en-US" sz="2400" b="1" noProof="1" smtClean="0">
              <a:solidFill>
                <a:srgbClr val="000099"/>
              </a:solidFill>
              <a:latin typeface="宋体" panose="02010600030101010101" pitchFamily="2" charset="-122"/>
              <a:ea typeface="宋体" panose="02010600030101010101" pitchFamily="2" charset="-122"/>
            </a:endParaRPr>
          </a:p>
          <a:p>
            <a:pPr eaLnBrk="1" fontAlgn="auto" hangingPunct="1">
              <a:spcBef>
                <a:spcPct val="0"/>
              </a:spcBef>
              <a:spcAft>
                <a:spcPts val="0"/>
              </a:spcAft>
              <a:buClrTx/>
              <a:buSzTx/>
              <a:buFont typeface="Wingdings 2" panose="05020102010507070707"/>
              <a:buChar char="ß"/>
              <a:defRPr/>
            </a:pPr>
            <a:r>
              <a:rPr lang="zh-CN" altLang="en-US" sz="2400" b="1" noProof="1" smtClean="0">
                <a:solidFill>
                  <a:srgbClr val="000099"/>
                </a:solidFill>
                <a:latin typeface="宋体" panose="02010600030101010101" pitchFamily="2" charset="-122"/>
                <a:ea typeface="宋体" panose="02010600030101010101" pitchFamily="2" charset="-122"/>
                <a:cs typeface="+mn-ea"/>
              </a:rPr>
              <a:t>（</a:t>
            </a:r>
            <a:r>
              <a:rPr lang="en-US" altLang="zh-CN" sz="2400" b="1" noProof="1" smtClean="0">
                <a:solidFill>
                  <a:srgbClr val="000099"/>
                </a:solidFill>
                <a:latin typeface="宋体" panose="02010600030101010101" pitchFamily="2" charset="-122"/>
                <a:ea typeface="宋体" panose="02010600030101010101" pitchFamily="2" charset="-122"/>
                <a:cs typeface="+mn-ea"/>
              </a:rPr>
              <a:t>4</a:t>
            </a:r>
            <a:r>
              <a:rPr lang="zh-CN" altLang="en-US" sz="2400" b="1" noProof="1" smtClean="0">
                <a:solidFill>
                  <a:srgbClr val="000099"/>
                </a:solidFill>
                <a:latin typeface="宋体" panose="02010600030101010101" pitchFamily="2" charset="-122"/>
                <a:ea typeface="宋体" panose="02010600030101010101" pitchFamily="2" charset="-122"/>
                <a:cs typeface="+mn-ea"/>
              </a:rPr>
              <a:t>）</a:t>
            </a:r>
            <a:r>
              <a:rPr lang="" altLang="en-US" sz="2400" dirty="0" smtClean="0">
                <a:solidFill>
                  <a:srgbClr val="000099"/>
                </a:solidFill>
                <a:latin typeface="黑体" panose="02010609060101010101" pitchFamily="49" charset="-122"/>
                <a:ea typeface="黑体" panose="02010609060101010101" pitchFamily="49" charset="-122"/>
              </a:rPr>
              <a:t> 申请科技经费的要求</a:t>
            </a:r>
            <a:endParaRPr lang="zh-CN" altLang="en-US" sz="2400" b="1" noProof="1" smtClean="0">
              <a:solidFill>
                <a:srgbClr val="000099"/>
              </a:solidFill>
              <a:latin typeface="宋体" panose="02010600030101010101" pitchFamily="2" charset="-122"/>
              <a:ea typeface="宋体" panose="02010600030101010101" pitchFamily="2" charset="-122"/>
            </a:endParaRPr>
          </a:p>
          <a:p>
            <a:pPr eaLnBrk="1" fontAlgn="auto" hangingPunct="1">
              <a:spcBef>
                <a:spcPct val="0"/>
              </a:spcBef>
              <a:spcAft>
                <a:spcPts val="0"/>
              </a:spcAft>
              <a:buClrTx/>
              <a:buSzTx/>
              <a:buFont typeface="Wingdings 2" panose="05020102010507070707"/>
              <a:buChar char="ß"/>
              <a:defRPr/>
            </a:pPr>
            <a:r>
              <a:rPr lang="zh-CN" altLang="en-US" sz="2400" b="1" noProof="1" smtClean="0">
                <a:solidFill>
                  <a:srgbClr val="000099"/>
                </a:solidFill>
                <a:latin typeface="宋体" panose="02010600030101010101" pitchFamily="2" charset="-122"/>
                <a:ea typeface="宋体" panose="02010600030101010101" pitchFamily="2" charset="-122"/>
                <a:cs typeface="+mn-ea"/>
              </a:rPr>
              <a:t>（</a:t>
            </a:r>
            <a:r>
              <a:rPr lang="en-US" altLang="zh-CN" sz="2400" b="1" noProof="1" smtClean="0">
                <a:solidFill>
                  <a:srgbClr val="000099"/>
                </a:solidFill>
                <a:latin typeface="宋体" panose="02010600030101010101" pitchFamily="2" charset="-122"/>
                <a:ea typeface="宋体" panose="02010600030101010101" pitchFamily="2" charset="-122"/>
                <a:cs typeface="+mn-ea"/>
              </a:rPr>
              <a:t>5</a:t>
            </a:r>
            <a:r>
              <a:rPr lang="zh-CN" altLang="en-US" sz="2400" b="1" noProof="1" smtClean="0">
                <a:solidFill>
                  <a:srgbClr val="000099"/>
                </a:solidFill>
                <a:latin typeface="宋体" panose="02010600030101010101" pitchFamily="2" charset="-122"/>
                <a:ea typeface="宋体" panose="02010600030101010101" pitchFamily="2" charset="-122"/>
                <a:cs typeface="+mn-ea"/>
              </a:rPr>
              <a:t>）申报指南业务咨询电话</a:t>
            </a:r>
            <a:endParaRPr lang="zh-CN" altLang="en-US" sz="2400" b="1" noProof="1" smtClean="0">
              <a:solidFill>
                <a:srgbClr val="000099"/>
              </a:solidFill>
              <a:latin typeface="宋体" panose="02010600030101010101" pitchFamily="2" charset="-122"/>
              <a:ea typeface="宋体" panose="02010600030101010101" pitchFamily="2" charset="-122"/>
            </a:endParaRPr>
          </a:p>
          <a:p>
            <a:pPr eaLnBrk="1" fontAlgn="auto" hangingPunct="1">
              <a:spcAft>
                <a:spcPts val="0"/>
              </a:spcAft>
              <a:buFont typeface="Wingdings 2" panose="05020102010507070707"/>
              <a:buChar char="ß"/>
              <a:defRPr/>
            </a:pPr>
            <a:endParaRPr lang="zh-CN" altLang="en-US" dirty="0">
              <a:solidFill>
                <a:srgbClr val="000099"/>
              </a:solidFill>
            </a:endParaRP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标题 1580033"/>
          <p:cNvSpPr>
            <a:spLocks noGrp="1" noChangeArrowheads="1"/>
          </p:cNvSpPr>
          <p:nvPr>
            <p:ph type="ctrTitle"/>
          </p:nvPr>
        </p:nvSpPr>
        <p:spPr>
          <a:xfrm>
            <a:off x="468313" y="188913"/>
            <a:ext cx="7772400" cy="647700"/>
          </a:xfrm>
        </p:spPr>
        <p:txBody>
          <a:bodyPr anchor="ctr"/>
          <a:lstStyle/>
          <a:p>
            <a:pPr algn="l" eaLnBrk="1" hangingPunct="1">
              <a:defRPr/>
            </a:pPr>
            <a:r>
              <a:rPr lang="zh-CN" altLang="en-US" sz="3200" b="1" dirty="0" smtClean="0">
                <a:solidFill>
                  <a:srgbClr val="000099"/>
                </a:solidFill>
                <a:latin typeface="+mn-ea"/>
                <a:ea typeface="+mn-ea"/>
              </a:rPr>
              <a:t>（八）申报材料的形式审查</a:t>
            </a:r>
          </a:p>
        </p:txBody>
      </p:sp>
      <p:sp>
        <p:nvSpPr>
          <p:cNvPr id="103427" name="灯片编号占位符 2"/>
          <p:cNvSpPr>
            <a:spLocks noGrp="1"/>
          </p:cNvSpPr>
          <p:nvPr>
            <p:ph type="sldNum" sz="quarter" idx="12"/>
          </p:nvPr>
        </p:nvSpPr>
        <p:spPr bwMode="auto">
          <a:xfrm>
            <a:off x="7010400" y="6254750"/>
            <a:ext cx="2133600" cy="476250"/>
          </a:xfrm>
          <a:noFill/>
          <a:ln>
            <a:miter lim="800000"/>
            <a:headEnd/>
            <a:tailEnd/>
          </a:ln>
        </p:spPr>
        <p:txBody>
          <a:bodyPr wrap="square" tIns="45720" bIns="45720" numCol="1" anchorCtr="0" compatLnSpc="1">
            <a:prstTxWarp prst="textNoShape">
              <a:avLst/>
            </a:prstTxWarp>
          </a:bodyPr>
          <a:lstStyle/>
          <a:p>
            <a:fld id="{12124675-2D8A-4027-8D56-EDF5C6C059F0}" type="slidenum">
              <a:rPr lang="zh-CN" altLang="en-US" smtClean="0">
                <a:solidFill>
                  <a:schemeClr val="bg1"/>
                </a:solidFill>
              </a:rPr>
              <a:pPr/>
              <a:t>82</a:t>
            </a:fld>
            <a:endParaRPr lang="zh-CN" altLang="en-US" smtClean="0">
              <a:solidFill>
                <a:schemeClr val="bg1"/>
              </a:solidFill>
            </a:endParaRPr>
          </a:p>
        </p:txBody>
      </p:sp>
      <p:sp>
        <p:nvSpPr>
          <p:cNvPr id="107523" name="矩形 1580034"/>
          <p:cNvSpPr>
            <a:spLocks noChangeArrowheads="1"/>
          </p:cNvSpPr>
          <p:nvPr/>
        </p:nvSpPr>
        <p:spPr bwMode="auto">
          <a:xfrm>
            <a:off x="250825" y="981075"/>
            <a:ext cx="8424863" cy="4124325"/>
          </a:xfrm>
          <a:prstGeom prst="rect">
            <a:avLst/>
          </a:prstGeom>
          <a:noFill/>
          <a:ln w="9525">
            <a:noFill/>
            <a:miter lim="800000"/>
          </a:ln>
        </p:spPr>
        <p:txBody>
          <a:bodyPr>
            <a:spAutoFit/>
          </a:bodyPr>
          <a:lstStyle/>
          <a:p>
            <a:pPr>
              <a:defRPr/>
            </a:pPr>
            <a:r>
              <a:rPr lang="en-US" altLang="zh-CN" sz="2800" dirty="0">
                <a:solidFill>
                  <a:srgbClr val="000099"/>
                </a:solidFill>
                <a:latin typeface="+mn-ea"/>
                <a:ea typeface="+mn-ea"/>
              </a:rPr>
              <a:t>   1. </a:t>
            </a:r>
            <a:r>
              <a:rPr lang="zh-CN" altLang="en-US" sz="2800" dirty="0">
                <a:solidFill>
                  <a:srgbClr val="000099"/>
                </a:solidFill>
                <a:latin typeface="+mn-ea"/>
                <a:ea typeface="+mn-ea"/>
              </a:rPr>
              <a:t>手续的审查</a:t>
            </a:r>
          </a:p>
          <a:p>
            <a:pPr>
              <a:defRPr/>
            </a:pPr>
            <a:endParaRPr lang="zh-CN" altLang="en-US" sz="1400" dirty="0">
              <a:solidFill>
                <a:srgbClr val="000099"/>
              </a:solidFill>
              <a:latin typeface="+mn-ea"/>
              <a:ea typeface="+mn-ea"/>
            </a:endParaRPr>
          </a:p>
          <a:p>
            <a:pPr>
              <a:defRPr/>
            </a:pPr>
            <a:r>
              <a:rPr lang="zh-CN" altLang="en-US" sz="2800" dirty="0">
                <a:solidFill>
                  <a:srgbClr val="000099"/>
                </a:solidFill>
                <a:latin typeface="+mn-ea"/>
                <a:ea typeface="+mn-ea"/>
              </a:rPr>
              <a:t>　　</a:t>
            </a:r>
            <a:r>
              <a:rPr lang="en-US" altLang="zh-CN" sz="2800" b="1" dirty="0">
                <a:solidFill>
                  <a:srgbClr val="000099"/>
                </a:solidFill>
                <a:latin typeface="宋体" panose="02010600030101010101" pitchFamily="2" charset="-122"/>
              </a:rPr>
              <a:t>--</a:t>
            </a:r>
            <a:r>
              <a:rPr lang="zh-CN" altLang="en-US" sz="2400" b="1" dirty="0">
                <a:solidFill>
                  <a:srgbClr val="000099"/>
                </a:solidFill>
                <a:latin typeface="宋体" panose="02010600030101010101" pitchFamily="2" charset="-122"/>
              </a:rPr>
              <a:t>主持人及课题组成员是否签名</a:t>
            </a:r>
          </a:p>
          <a:p>
            <a:pPr>
              <a:defRPr/>
            </a:pPr>
            <a:endParaRPr lang="zh-CN" altLang="en-US" sz="2400" b="1" dirty="0">
              <a:solidFill>
                <a:srgbClr val="000099"/>
              </a:solidFill>
              <a:latin typeface="宋体" panose="02010600030101010101" pitchFamily="2" charset="-122"/>
            </a:endParaRPr>
          </a:p>
          <a:p>
            <a:pPr>
              <a:defRPr/>
            </a:pPr>
            <a:r>
              <a:rPr lang="zh-CN" altLang="en-US" sz="2400" b="1" dirty="0">
                <a:solidFill>
                  <a:srgbClr val="000099"/>
                </a:solidFill>
                <a:latin typeface="宋体" panose="02010600030101010101" pitchFamily="2" charset="-122"/>
              </a:rPr>
              <a:t>　　</a:t>
            </a:r>
            <a:r>
              <a:rPr lang="en-US" altLang="zh-CN" sz="2400" b="1" dirty="0">
                <a:solidFill>
                  <a:srgbClr val="000099"/>
                </a:solidFill>
                <a:latin typeface="宋体" panose="02010600030101010101" pitchFamily="2" charset="-122"/>
              </a:rPr>
              <a:t>--</a:t>
            </a:r>
            <a:r>
              <a:rPr lang="zh-CN" altLang="en-US" sz="2400" b="1" dirty="0">
                <a:solidFill>
                  <a:srgbClr val="000099"/>
                </a:solidFill>
                <a:latin typeface="宋体" panose="02010600030101010101" pitchFamily="2" charset="-122"/>
              </a:rPr>
              <a:t>第一申报单位是否盖公章</a:t>
            </a:r>
          </a:p>
          <a:p>
            <a:pPr>
              <a:defRPr/>
            </a:pPr>
            <a:r>
              <a:rPr lang="zh-CN" altLang="en-US" sz="2400" b="1" dirty="0">
                <a:solidFill>
                  <a:srgbClr val="000099"/>
                </a:solidFill>
                <a:latin typeface="宋体" panose="02010600030101010101" pitchFamily="2" charset="-122"/>
              </a:rPr>
              <a:t>　　　第一申报单位负责人是否签章</a:t>
            </a:r>
          </a:p>
          <a:p>
            <a:pPr>
              <a:defRPr/>
            </a:pPr>
            <a:endParaRPr lang="zh-CN" altLang="en-US" sz="2400" b="1" dirty="0">
              <a:solidFill>
                <a:srgbClr val="000099"/>
              </a:solidFill>
              <a:latin typeface="宋体" panose="02010600030101010101" pitchFamily="2" charset="-122"/>
            </a:endParaRPr>
          </a:p>
          <a:p>
            <a:pPr>
              <a:defRPr/>
            </a:pPr>
            <a:r>
              <a:rPr lang="zh-CN" altLang="en-US" sz="2400" b="1" dirty="0">
                <a:solidFill>
                  <a:srgbClr val="000099"/>
                </a:solidFill>
                <a:latin typeface="宋体" panose="02010600030101010101" pitchFamily="2" charset="-122"/>
              </a:rPr>
              <a:t>　　</a:t>
            </a:r>
            <a:r>
              <a:rPr lang="en-US" altLang="zh-CN" sz="2400" b="1" dirty="0">
                <a:solidFill>
                  <a:srgbClr val="000099"/>
                </a:solidFill>
                <a:latin typeface="宋体" panose="02010600030101010101" pitchFamily="2" charset="-122"/>
              </a:rPr>
              <a:t>--</a:t>
            </a:r>
            <a:r>
              <a:rPr lang="zh-CN" altLang="en-US" sz="2400" b="1" dirty="0">
                <a:solidFill>
                  <a:srgbClr val="000099"/>
                </a:solidFill>
                <a:latin typeface="宋体" panose="02010600030101010101" pitchFamily="2" charset="-122"/>
              </a:rPr>
              <a:t>推荐部门是否盖公章</a:t>
            </a:r>
          </a:p>
          <a:p>
            <a:pPr>
              <a:defRPr/>
            </a:pPr>
            <a:r>
              <a:rPr lang="zh-CN" altLang="en-US" sz="2400" b="1" dirty="0">
                <a:solidFill>
                  <a:srgbClr val="000099"/>
                </a:solidFill>
                <a:latin typeface="宋体" panose="02010600030101010101" pitchFamily="2" charset="-122"/>
              </a:rPr>
              <a:t>　　　推荐部门负责人是否签章</a:t>
            </a:r>
          </a:p>
          <a:p>
            <a:pPr>
              <a:defRPr/>
            </a:pPr>
            <a:endParaRPr lang="zh-CN" altLang="en-US" sz="2400" b="1" dirty="0">
              <a:solidFill>
                <a:srgbClr val="000099"/>
              </a:solidFill>
              <a:latin typeface="宋体" panose="02010600030101010101" pitchFamily="2" charset="-122"/>
            </a:endParaRPr>
          </a:p>
          <a:p>
            <a:pPr>
              <a:defRPr/>
            </a:pPr>
            <a:r>
              <a:rPr lang="zh-CN" altLang="en-US" sz="2400" b="1" dirty="0">
                <a:solidFill>
                  <a:srgbClr val="000099"/>
                </a:solidFill>
                <a:latin typeface="宋体" panose="02010600030101010101" pitchFamily="2" charset="-122"/>
              </a:rPr>
              <a:t>　　</a:t>
            </a:r>
            <a:r>
              <a:rPr lang="en-US" altLang="zh-CN" sz="2400" b="1" dirty="0">
                <a:solidFill>
                  <a:srgbClr val="000099"/>
                </a:solidFill>
                <a:latin typeface="宋体" panose="02010600030101010101" pitchFamily="2" charset="-122"/>
              </a:rPr>
              <a:t>--</a:t>
            </a:r>
            <a:r>
              <a:rPr lang="zh-CN" altLang="en-US" sz="2400" b="1" dirty="0">
                <a:solidFill>
                  <a:srgbClr val="000099"/>
                </a:solidFill>
                <a:latin typeface="宋体" panose="02010600030101010101" pitchFamily="2" charset="-122"/>
              </a:rPr>
              <a:t>是否属于保密材料？如是，其手续是否完备</a:t>
            </a:r>
          </a:p>
        </p:txBody>
      </p:sp>
    </p:spTree>
    <p:custDataLst>
      <p:tags r:id="rId1"/>
    </p:custDataLst>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矩形 1581058"/>
          <p:cNvSpPr>
            <a:spLocks noChangeArrowheads="1"/>
          </p:cNvSpPr>
          <p:nvPr/>
        </p:nvSpPr>
        <p:spPr bwMode="auto">
          <a:xfrm>
            <a:off x="250825" y="908050"/>
            <a:ext cx="8424863" cy="4124325"/>
          </a:xfrm>
          <a:prstGeom prst="rect">
            <a:avLst/>
          </a:prstGeom>
          <a:noFill/>
          <a:ln w="9525">
            <a:noFill/>
            <a:miter lim="800000"/>
            <a:headEnd/>
            <a:tailEnd/>
          </a:ln>
        </p:spPr>
        <p:txBody>
          <a:bodyPr>
            <a:spAutoFit/>
          </a:bodyPr>
          <a:lstStyle/>
          <a:p>
            <a:r>
              <a:rPr lang="en-US" altLang="zh-CN" sz="2800">
                <a:solidFill>
                  <a:srgbClr val="000099"/>
                </a:solidFill>
                <a:latin typeface="幼圆" pitchFamily="49" charset="-122"/>
                <a:ea typeface="幼圆" pitchFamily="49" charset="-122"/>
              </a:rPr>
              <a:t>   2. </a:t>
            </a:r>
            <a:r>
              <a:rPr lang="zh-CN" altLang="en-US" sz="2800">
                <a:solidFill>
                  <a:srgbClr val="000099"/>
                </a:solidFill>
                <a:latin typeface="黑体" pitchFamily="49" charset="-122"/>
                <a:ea typeface="黑体" pitchFamily="49" charset="-122"/>
              </a:rPr>
              <a:t>材料的审查</a:t>
            </a:r>
          </a:p>
          <a:p>
            <a:endParaRPr lang="zh-CN" altLang="en-US" sz="1400">
              <a:solidFill>
                <a:srgbClr val="000099"/>
              </a:solidFill>
              <a:latin typeface="幼圆" pitchFamily="49" charset="-122"/>
              <a:ea typeface="幼圆" pitchFamily="49" charset="-122"/>
            </a:endParaRPr>
          </a:p>
          <a:p>
            <a:r>
              <a:rPr lang="zh-CN" altLang="en-US" sz="2800">
                <a:solidFill>
                  <a:srgbClr val="000099"/>
                </a:solidFill>
                <a:latin typeface="幼圆" pitchFamily="49" charset="-122"/>
                <a:ea typeface="幼圆" pitchFamily="49" charset="-122"/>
              </a:rPr>
              <a:t>　　</a:t>
            </a:r>
            <a:r>
              <a:rPr lang="en-US" altLang="zh-CN" sz="2400" b="1">
                <a:solidFill>
                  <a:srgbClr val="000099"/>
                </a:solidFill>
                <a:latin typeface="宋体" pitchFamily="2" charset="-122"/>
              </a:rPr>
              <a:t>--</a:t>
            </a:r>
            <a:r>
              <a:rPr lang="zh-CN" altLang="en-US" sz="2400" b="1">
                <a:solidFill>
                  <a:srgbClr val="000099"/>
                </a:solidFill>
                <a:latin typeface="宋体" pitchFamily="2" charset="-122"/>
              </a:rPr>
              <a:t>有无</a:t>
            </a:r>
            <a:r>
              <a:rPr lang="en-US" altLang="zh-CN" sz="2400" b="1">
                <a:solidFill>
                  <a:srgbClr val="000099"/>
                </a:solidFill>
                <a:latin typeface="宋体" pitchFamily="2" charset="-122"/>
              </a:rPr>
              <a:t>《</a:t>
            </a:r>
            <a:r>
              <a:rPr lang="zh-CN" altLang="en-US" sz="2400" b="1">
                <a:solidFill>
                  <a:srgbClr val="000099"/>
                </a:solidFill>
                <a:latin typeface="宋体" pitchFamily="2" charset="-122"/>
              </a:rPr>
              <a:t>课题可行性报告</a:t>
            </a:r>
            <a:r>
              <a:rPr lang="en-US" altLang="zh-CN" sz="2400" b="1">
                <a:solidFill>
                  <a:srgbClr val="000099"/>
                </a:solidFill>
                <a:latin typeface="宋体" pitchFamily="2" charset="-122"/>
              </a:rPr>
              <a:t>》</a:t>
            </a:r>
          </a:p>
          <a:p>
            <a:endParaRPr lang="en-US" altLang="zh-CN" sz="2400" b="1">
              <a:solidFill>
                <a:srgbClr val="000099"/>
              </a:solidFill>
              <a:latin typeface="宋体" pitchFamily="2" charset="-122"/>
            </a:endParaRPr>
          </a:p>
          <a:p>
            <a:r>
              <a:rPr lang="zh-CN" altLang="en-US" sz="2400" b="1">
                <a:solidFill>
                  <a:srgbClr val="000099"/>
                </a:solidFill>
                <a:latin typeface="宋体" pitchFamily="2" charset="-122"/>
              </a:rPr>
              <a:t>　　</a:t>
            </a:r>
            <a:r>
              <a:rPr lang="en-US" altLang="zh-CN" sz="2400" b="1">
                <a:solidFill>
                  <a:srgbClr val="000099"/>
                </a:solidFill>
                <a:latin typeface="宋体" pitchFamily="2" charset="-122"/>
              </a:rPr>
              <a:t>--</a:t>
            </a:r>
            <a:r>
              <a:rPr lang="zh-CN" altLang="en-US" sz="2400" b="1">
                <a:solidFill>
                  <a:srgbClr val="000099"/>
                </a:solidFill>
                <a:latin typeface="宋体" pitchFamily="2" charset="-122"/>
              </a:rPr>
              <a:t>属于科技攻关、新产品试制类课题，有无立项</a:t>
            </a:r>
          </a:p>
          <a:p>
            <a:r>
              <a:rPr lang="zh-CN" altLang="en-US" sz="2400" b="1">
                <a:solidFill>
                  <a:srgbClr val="000099"/>
                </a:solidFill>
                <a:latin typeface="宋体" pitchFamily="2" charset="-122"/>
              </a:rPr>
              <a:t>查新报告（原件）；属于技术引进、工业产品创新、高新技术产业化等课题，有无专利检索报告</a:t>
            </a:r>
          </a:p>
          <a:p>
            <a:endParaRPr lang="zh-CN" altLang="en-US" sz="2400" b="1">
              <a:solidFill>
                <a:srgbClr val="000099"/>
              </a:solidFill>
              <a:latin typeface="宋体" pitchFamily="2" charset="-122"/>
            </a:endParaRPr>
          </a:p>
          <a:p>
            <a:r>
              <a:rPr lang="zh-CN" altLang="en-US" sz="2400" b="1">
                <a:solidFill>
                  <a:srgbClr val="000099"/>
                </a:solidFill>
                <a:latin typeface="宋体" pitchFamily="2" charset="-122"/>
              </a:rPr>
              <a:t>　　</a:t>
            </a:r>
            <a:r>
              <a:rPr lang="en-US" altLang="zh-CN" sz="2400" b="1">
                <a:solidFill>
                  <a:srgbClr val="000099"/>
                </a:solidFill>
                <a:latin typeface="宋体" pitchFamily="2" charset="-122"/>
              </a:rPr>
              <a:t>--</a:t>
            </a:r>
            <a:r>
              <a:rPr lang="zh-CN" altLang="en-US" sz="2400" b="1">
                <a:solidFill>
                  <a:srgbClr val="000099"/>
                </a:solidFill>
                <a:latin typeface="宋体" pitchFamily="2" charset="-122"/>
              </a:rPr>
              <a:t>联合申报的，有无联合申报合作协议原件</a:t>
            </a:r>
          </a:p>
          <a:p>
            <a:pPr algn="ctr"/>
            <a:endParaRPr lang="zh-CN" altLang="en-US" sz="2400" b="1">
              <a:solidFill>
                <a:srgbClr val="000099"/>
              </a:solidFill>
              <a:latin typeface="宋体" pitchFamily="2" charset="-122"/>
            </a:endParaRPr>
          </a:p>
          <a:p>
            <a:r>
              <a:rPr lang="zh-CN" altLang="en-US" sz="2400" b="1">
                <a:solidFill>
                  <a:srgbClr val="000099"/>
                </a:solidFill>
                <a:latin typeface="宋体" pitchFamily="2" charset="-122"/>
              </a:rPr>
              <a:t>　　</a:t>
            </a:r>
            <a:r>
              <a:rPr lang="en-US" altLang="zh-CN" sz="2400" b="1">
                <a:solidFill>
                  <a:srgbClr val="000099"/>
                </a:solidFill>
                <a:latin typeface="宋体" pitchFamily="2" charset="-122"/>
              </a:rPr>
              <a:t>--</a:t>
            </a:r>
            <a:r>
              <a:rPr lang="zh-CN" altLang="en-US" sz="2400" b="1">
                <a:solidFill>
                  <a:srgbClr val="000099"/>
                </a:solidFill>
                <a:latin typeface="宋体" pitchFamily="2" charset="-122"/>
              </a:rPr>
              <a:t>有无匹配资金的承诺书原件</a:t>
            </a:r>
          </a:p>
        </p:txBody>
      </p:sp>
      <p:sp>
        <p:nvSpPr>
          <p:cNvPr id="104451" name="灯片编号占位符 2"/>
          <p:cNvSpPr>
            <a:spLocks noGrp="1"/>
          </p:cNvSpPr>
          <p:nvPr>
            <p:ph type="sldNum" sz="quarter" idx="12"/>
          </p:nvPr>
        </p:nvSpPr>
        <p:spPr bwMode="auto">
          <a:xfrm>
            <a:off x="7010400" y="6254750"/>
            <a:ext cx="2133600" cy="476250"/>
          </a:xfrm>
          <a:noFill/>
          <a:ln>
            <a:miter lim="800000"/>
            <a:headEnd/>
            <a:tailEnd/>
          </a:ln>
        </p:spPr>
        <p:txBody>
          <a:bodyPr wrap="square" tIns="45720" bIns="45720" numCol="1" anchorCtr="0" compatLnSpc="1">
            <a:prstTxWarp prst="textNoShape">
              <a:avLst/>
            </a:prstTxWarp>
          </a:bodyPr>
          <a:lstStyle/>
          <a:p>
            <a:fld id="{4157F463-5835-45DE-98E7-A3885E13F50B}" type="slidenum">
              <a:rPr lang="zh-CN" altLang="en-US" smtClean="0">
                <a:solidFill>
                  <a:schemeClr val="bg1"/>
                </a:solidFill>
              </a:rPr>
              <a:pPr/>
              <a:t>83</a:t>
            </a:fld>
            <a:endParaRPr lang="zh-CN" altLang="en-US" smtClean="0">
              <a:solidFill>
                <a:schemeClr val="bg1"/>
              </a:solidFill>
            </a:endParaRPr>
          </a:p>
        </p:txBody>
      </p:sp>
    </p:spTree>
    <p:custDataLst>
      <p:tags r:id="rId1"/>
    </p:custDataLst>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矩形 1583106"/>
          <p:cNvSpPr>
            <a:spLocks noChangeArrowheads="1"/>
          </p:cNvSpPr>
          <p:nvPr/>
        </p:nvSpPr>
        <p:spPr bwMode="auto">
          <a:xfrm>
            <a:off x="250825" y="981075"/>
            <a:ext cx="8424863" cy="3324225"/>
          </a:xfrm>
          <a:prstGeom prst="rect">
            <a:avLst/>
          </a:prstGeom>
          <a:noFill/>
          <a:ln w="9525">
            <a:noFill/>
            <a:miter lim="800000"/>
            <a:headEnd/>
            <a:tailEnd/>
          </a:ln>
        </p:spPr>
        <p:txBody>
          <a:bodyPr>
            <a:spAutoFit/>
          </a:bodyPr>
          <a:lstStyle/>
          <a:p>
            <a:endParaRPr lang="zh-CN" altLang="en-US" sz="1400">
              <a:solidFill>
                <a:srgbClr val="000099"/>
              </a:solidFill>
              <a:latin typeface="幼圆" pitchFamily="49" charset="-122"/>
              <a:ea typeface="幼圆" pitchFamily="49" charset="-122"/>
            </a:endParaRPr>
          </a:p>
          <a:p>
            <a:r>
              <a:rPr lang="zh-CN" altLang="en-US" sz="2800">
                <a:solidFill>
                  <a:srgbClr val="000099"/>
                </a:solidFill>
                <a:latin typeface="幼圆" pitchFamily="49" charset="-122"/>
                <a:ea typeface="幼圆" pitchFamily="49" charset="-122"/>
              </a:rPr>
              <a:t>　　</a:t>
            </a:r>
            <a:r>
              <a:rPr lang="en-US" altLang="zh-CN" sz="2400" b="1">
                <a:solidFill>
                  <a:srgbClr val="000099"/>
                </a:solidFill>
                <a:latin typeface="宋体" pitchFamily="2" charset="-122"/>
              </a:rPr>
              <a:t>--</a:t>
            </a:r>
            <a:r>
              <a:rPr lang="zh-CN" altLang="en-US" sz="2400" b="1">
                <a:solidFill>
                  <a:srgbClr val="000099"/>
                </a:solidFill>
                <a:latin typeface="宋体" pitchFamily="2" charset="-122"/>
              </a:rPr>
              <a:t>申报材料的打印、装订是否符合要求</a:t>
            </a:r>
          </a:p>
          <a:p>
            <a:endParaRPr lang="zh-CN" altLang="en-US" sz="2400" b="1">
              <a:solidFill>
                <a:srgbClr val="000099"/>
              </a:solidFill>
              <a:latin typeface="宋体" pitchFamily="2" charset="-122"/>
            </a:endParaRPr>
          </a:p>
          <a:p>
            <a:r>
              <a:rPr lang="zh-CN" altLang="en-US" sz="2400" b="1">
                <a:solidFill>
                  <a:srgbClr val="000099"/>
                </a:solidFill>
                <a:latin typeface="宋体" pitchFamily="2" charset="-122"/>
              </a:rPr>
              <a:t>　　</a:t>
            </a:r>
            <a:r>
              <a:rPr lang="en-US" altLang="zh-CN" sz="2400" b="1">
                <a:solidFill>
                  <a:srgbClr val="000099"/>
                </a:solidFill>
                <a:latin typeface="宋体" pitchFamily="2" charset="-122"/>
              </a:rPr>
              <a:t>--</a:t>
            </a:r>
            <a:r>
              <a:rPr lang="zh-CN" altLang="en-US" sz="2400" b="1">
                <a:solidFill>
                  <a:srgbClr val="000099"/>
                </a:solidFill>
                <a:latin typeface="宋体" pitchFamily="2" charset="-122"/>
              </a:rPr>
              <a:t>是否有申报材料的原件</a:t>
            </a:r>
          </a:p>
          <a:p>
            <a:endParaRPr lang="zh-CN" altLang="en-US" sz="2400" b="1">
              <a:solidFill>
                <a:srgbClr val="000099"/>
              </a:solidFill>
              <a:latin typeface="宋体" pitchFamily="2" charset="-122"/>
            </a:endParaRPr>
          </a:p>
          <a:p>
            <a:r>
              <a:rPr lang="zh-CN" altLang="en-US" sz="2400" b="1">
                <a:solidFill>
                  <a:srgbClr val="000099"/>
                </a:solidFill>
                <a:latin typeface="宋体" pitchFamily="2" charset="-122"/>
              </a:rPr>
              <a:t>　　</a:t>
            </a:r>
          </a:p>
          <a:p>
            <a:r>
              <a:rPr lang="zh-CN" altLang="en-US" sz="2400" b="1">
                <a:solidFill>
                  <a:srgbClr val="000099"/>
                </a:solidFill>
                <a:latin typeface="宋体" pitchFamily="2" charset="-122"/>
              </a:rPr>
              <a:t>　　以上都是属于“一票否决”性质的。</a:t>
            </a:r>
          </a:p>
          <a:p>
            <a:endParaRPr lang="zh-CN" altLang="en-US" sz="2400" b="1">
              <a:solidFill>
                <a:srgbClr val="000099"/>
              </a:solidFill>
              <a:latin typeface="宋体" pitchFamily="2" charset="-122"/>
            </a:endParaRPr>
          </a:p>
          <a:p>
            <a:r>
              <a:rPr lang="zh-CN" altLang="en-US" sz="2400" b="1">
                <a:solidFill>
                  <a:srgbClr val="000099"/>
                </a:solidFill>
                <a:latin typeface="宋体" pitchFamily="2" charset="-122"/>
              </a:rPr>
              <a:t>　　只要有</a:t>
            </a:r>
            <a:r>
              <a:rPr lang="en-US" altLang="zh-CN" sz="2400" b="1">
                <a:solidFill>
                  <a:srgbClr val="000099"/>
                </a:solidFill>
                <a:latin typeface="宋体" pitchFamily="2" charset="-122"/>
              </a:rPr>
              <a:t>1</a:t>
            </a:r>
            <a:r>
              <a:rPr lang="zh-CN" altLang="en-US" sz="2400" b="1">
                <a:solidFill>
                  <a:srgbClr val="000099"/>
                </a:solidFill>
                <a:latin typeface="宋体" pitchFamily="2" charset="-122"/>
              </a:rPr>
              <a:t>条不符合要求，就不能通过形式审查！</a:t>
            </a:r>
          </a:p>
        </p:txBody>
      </p:sp>
      <p:sp>
        <p:nvSpPr>
          <p:cNvPr id="105475" name="灯片编号占位符 2"/>
          <p:cNvSpPr>
            <a:spLocks noGrp="1"/>
          </p:cNvSpPr>
          <p:nvPr>
            <p:ph type="sldNum" sz="quarter" idx="12"/>
          </p:nvPr>
        </p:nvSpPr>
        <p:spPr bwMode="auto">
          <a:xfrm>
            <a:off x="7010400" y="6254750"/>
            <a:ext cx="2133600" cy="476250"/>
          </a:xfrm>
          <a:noFill/>
          <a:ln>
            <a:miter lim="800000"/>
            <a:headEnd/>
            <a:tailEnd/>
          </a:ln>
        </p:spPr>
        <p:txBody>
          <a:bodyPr wrap="square" tIns="45720" bIns="45720" numCol="1" anchorCtr="0" compatLnSpc="1">
            <a:prstTxWarp prst="textNoShape">
              <a:avLst/>
            </a:prstTxWarp>
          </a:bodyPr>
          <a:lstStyle/>
          <a:p>
            <a:fld id="{377473B8-FADE-49E3-B67C-D9181E22956B}" type="slidenum">
              <a:rPr lang="zh-CN" altLang="en-US" smtClean="0">
                <a:solidFill>
                  <a:schemeClr val="bg1"/>
                </a:solidFill>
              </a:rPr>
              <a:pPr/>
              <a:t>84</a:t>
            </a:fld>
            <a:endParaRPr lang="zh-CN" altLang="en-US" smtClean="0">
              <a:solidFill>
                <a:schemeClr val="bg1"/>
              </a:solidFill>
            </a:endParaRPr>
          </a:p>
        </p:txBody>
      </p:sp>
      <p:sp>
        <p:nvSpPr>
          <p:cNvPr id="4" name="右箭头 3">
            <a:hlinkClick r:id="rId3" action="ppaction://hlinkfile"/>
          </p:cNvPr>
          <p:cNvSpPr/>
          <p:nvPr/>
        </p:nvSpPr>
        <p:spPr>
          <a:xfrm>
            <a:off x="4067175" y="5157788"/>
            <a:ext cx="1152525" cy="358775"/>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Tree>
    <p:custDataLst>
      <p:tags r:id="rId1"/>
    </p:custDataLst>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0386" name="矩形 1680385"/>
          <p:cNvSpPr/>
          <p:nvPr/>
        </p:nvSpPr>
        <p:spPr>
          <a:xfrm>
            <a:off x="395288" y="260350"/>
            <a:ext cx="8424862" cy="641350"/>
          </a:xfrm>
          <a:prstGeom prst="rect">
            <a:avLst/>
          </a:prstGeom>
          <a:noFill/>
          <a:ln w="9525">
            <a:noFill/>
            <a:miter/>
          </a:ln>
        </p:spPr>
        <p:txBody>
          <a:bodyPr>
            <a:spAutoFit/>
          </a:bodyPr>
          <a:lstStyle/>
          <a:p>
            <a:pPr>
              <a:buFont typeface="Arial" panose="020B0604020202020204" pitchFamily="34" charset="0"/>
              <a:buNone/>
              <a:defRPr/>
            </a:pPr>
            <a:r>
              <a:rPr lang="zh-CN" altLang="en-US" sz="3600" b="1" noProof="1">
                <a:solidFill>
                  <a:srgbClr val="000099"/>
                </a:solidFill>
                <a:latin typeface="黑体" panose="02010609060101010101" pitchFamily="49" charset="-122"/>
                <a:ea typeface="黑体" panose="02010609060101010101" pitchFamily="49" charset="-122"/>
                <a:cs typeface="+mn-ea"/>
              </a:rPr>
              <a:t>三、科技计划项目立项</a:t>
            </a:r>
            <a:endParaRPr lang="zh-CN" altLang="en-US" sz="3600" b="1" noProof="1">
              <a:solidFill>
                <a:srgbClr val="000099"/>
              </a:solidFill>
              <a:latin typeface="黑体" panose="02010609060101010101" pitchFamily="49" charset="-122"/>
              <a:ea typeface="黑体" panose="02010609060101010101" pitchFamily="49" charset="-122"/>
            </a:endParaRPr>
          </a:p>
        </p:txBody>
      </p:sp>
      <p:sp>
        <p:nvSpPr>
          <p:cNvPr id="1680387" name="矩形 1680386"/>
          <p:cNvSpPr/>
          <p:nvPr/>
        </p:nvSpPr>
        <p:spPr>
          <a:xfrm>
            <a:off x="395288" y="1268413"/>
            <a:ext cx="8424862" cy="2608262"/>
          </a:xfrm>
          <a:prstGeom prst="rect">
            <a:avLst/>
          </a:prstGeom>
          <a:noFill/>
          <a:ln w="9525">
            <a:noFill/>
            <a:miter/>
          </a:ln>
        </p:spPr>
        <p:txBody>
          <a:bodyPr>
            <a:spAutoFit/>
          </a:bodyPr>
          <a:lstStyle/>
          <a:p>
            <a:pPr>
              <a:lnSpc>
                <a:spcPct val="120000"/>
              </a:lnSpc>
              <a:buFont typeface="Arial" panose="020B0604020202020204" pitchFamily="34" charset="0"/>
              <a:buNone/>
              <a:defRPr/>
            </a:pPr>
            <a:r>
              <a:rPr lang="zh-CN" altLang="en-US" sz="2800" noProof="1">
                <a:solidFill>
                  <a:srgbClr val="000099"/>
                </a:solidFill>
                <a:latin typeface="黑体" panose="02010609060101010101" pitchFamily="49" charset="-122"/>
                <a:ea typeface="黑体" panose="02010609060101010101" pitchFamily="49" charset="-122"/>
                <a:cs typeface="+mn-ea"/>
              </a:rPr>
              <a:t>（一）项目评估评审</a:t>
            </a:r>
            <a:endParaRPr lang="zh-CN" altLang="en-US" sz="2800" noProof="1">
              <a:solidFill>
                <a:srgbClr val="000099"/>
              </a:solidFill>
              <a:latin typeface="黑体" panose="02010609060101010101" pitchFamily="49" charset="-122"/>
              <a:ea typeface="黑体" panose="02010609060101010101" pitchFamily="49" charset="-122"/>
            </a:endParaRPr>
          </a:p>
          <a:p>
            <a:pPr>
              <a:lnSpc>
                <a:spcPct val="120000"/>
              </a:lnSpc>
              <a:buFont typeface="Arial" panose="020B0604020202020204" pitchFamily="34" charset="0"/>
              <a:buNone/>
              <a:defRPr/>
            </a:pPr>
            <a:r>
              <a:rPr lang="zh-CN" altLang="en-US" sz="2800" noProof="1">
                <a:solidFill>
                  <a:srgbClr val="000099"/>
                </a:solidFill>
                <a:latin typeface="黑体" panose="02010609060101010101" pitchFamily="49" charset="-122"/>
                <a:ea typeface="黑体" panose="02010609060101010101" pitchFamily="49" charset="-122"/>
                <a:cs typeface="+mn-ea"/>
              </a:rPr>
              <a:t>（二）拟立项公示</a:t>
            </a:r>
            <a:endParaRPr lang="en-US" altLang="zh-CN" sz="2800" noProof="1">
              <a:solidFill>
                <a:srgbClr val="000099"/>
              </a:solidFill>
              <a:latin typeface="黑体" panose="02010609060101010101" pitchFamily="49" charset="-122"/>
              <a:ea typeface="黑体" panose="02010609060101010101" pitchFamily="49" charset="-122"/>
              <a:cs typeface="+mn-ea"/>
            </a:endParaRPr>
          </a:p>
          <a:p>
            <a:pPr>
              <a:lnSpc>
                <a:spcPct val="120000"/>
              </a:lnSpc>
              <a:buFont typeface="Arial" panose="020B0604020202020204" pitchFamily="34" charset="0"/>
              <a:buNone/>
              <a:defRPr/>
            </a:pPr>
            <a:r>
              <a:rPr lang="zh-CN" altLang="en-US" sz="2800" noProof="1">
                <a:solidFill>
                  <a:srgbClr val="000099"/>
                </a:solidFill>
                <a:latin typeface="黑体" panose="02010609060101010101" pitchFamily="49" charset="-122"/>
                <a:ea typeface="黑体" panose="02010609060101010101" pitchFamily="49" charset="-122"/>
                <a:cs typeface="+mn-ea"/>
              </a:rPr>
              <a:t>（三）项目立项和补助经费下达</a:t>
            </a:r>
            <a:endParaRPr lang="zh-CN" altLang="en-US" sz="2800" noProof="1">
              <a:solidFill>
                <a:srgbClr val="000099"/>
              </a:solidFill>
              <a:latin typeface="黑体" panose="02010609060101010101" pitchFamily="49" charset="-122"/>
              <a:ea typeface="黑体" panose="02010609060101010101" pitchFamily="49" charset="-122"/>
            </a:endParaRPr>
          </a:p>
          <a:p>
            <a:pPr>
              <a:lnSpc>
                <a:spcPct val="120000"/>
              </a:lnSpc>
              <a:buFont typeface="Arial" panose="020B0604020202020204" pitchFamily="34" charset="0"/>
              <a:buNone/>
              <a:defRPr/>
            </a:pPr>
            <a:r>
              <a:rPr lang="zh-CN" altLang="en-US" sz="2800" noProof="1">
                <a:solidFill>
                  <a:srgbClr val="000099"/>
                </a:solidFill>
                <a:latin typeface="黑体" panose="02010609060101010101" pitchFamily="49" charset="-122"/>
                <a:ea typeface="黑体" panose="02010609060101010101" pitchFamily="49" charset="-122"/>
                <a:cs typeface="+mn-ea"/>
              </a:rPr>
              <a:t>（四）项目合同签订</a:t>
            </a:r>
            <a:endParaRPr lang="zh-CN" altLang="en-US" sz="2800" noProof="1">
              <a:solidFill>
                <a:srgbClr val="000099"/>
              </a:solidFill>
              <a:latin typeface="黑体" panose="02010609060101010101" pitchFamily="49" charset="-122"/>
              <a:ea typeface="黑体" panose="02010609060101010101" pitchFamily="49" charset="-122"/>
            </a:endParaRPr>
          </a:p>
          <a:p>
            <a:pPr>
              <a:lnSpc>
                <a:spcPct val="120000"/>
              </a:lnSpc>
              <a:buFont typeface="Arial" panose="020B0604020202020204" pitchFamily="34" charset="0"/>
              <a:buNone/>
              <a:defRPr/>
            </a:pPr>
            <a:r>
              <a:rPr lang="zh-CN" altLang="en-US" sz="2800" noProof="1">
                <a:solidFill>
                  <a:srgbClr val="000099"/>
                </a:solidFill>
                <a:latin typeface="黑体" panose="02010609060101010101" pitchFamily="49" charset="-122"/>
                <a:ea typeface="黑体" panose="02010609060101010101" pitchFamily="49" charset="-122"/>
                <a:cs typeface="+mn-ea"/>
              </a:rPr>
              <a:t>（五）项目补助经费拨付</a:t>
            </a:r>
            <a:endParaRPr lang="zh-CN" altLang="en-US" sz="2800" noProof="1">
              <a:solidFill>
                <a:srgbClr val="000099"/>
              </a:solidFill>
              <a:latin typeface="黑体" panose="02010609060101010101" pitchFamily="49" charset="-122"/>
              <a:ea typeface="黑体" panose="02010609060101010101" pitchFamily="49" charset="-122"/>
            </a:endParaRPr>
          </a:p>
        </p:txBody>
      </p:sp>
      <p:sp>
        <p:nvSpPr>
          <p:cNvPr id="106500" name="灯片编号占位符 2"/>
          <p:cNvSpPr>
            <a:spLocks noGrp="1" noChangeArrowheads="1"/>
          </p:cNvSpPr>
          <p:nvPr>
            <p:ph type="sldNum" sz="quarter" idx="12"/>
          </p:nvPr>
        </p:nvSpPr>
        <p:spPr bwMode="auto">
          <a:xfrm>
            <a:off x="7010400" y="6248400"/>
            <a:ext cx="2133600" cy="476250"/>
          </a:xfrm>
          <a:noFill/>
          <a:ln>
            <a:miter lim="800000"/>
            <a:headEnd/>
            <a:tailEnd/>
          </a:ln>
        </p:spPr>
        <p:txBody>
          <a:bodyPr wrap="square" tIns="45720" bIns="45720" numCol="1" anchorCtr="0" compatLnSpc="1">
            <a:prstTxWarp prst="textNoShape">
              <a:avLst/>
            </a:prstTxWarp>
          </a:bodyPr>
          <a:lstStyle/>
          <a:p>
            <a:fld id="{2FAE07AF-B205-4314-B433-B52E78C7C283}" type="slidenum">
              <a:rPr lang="zh-CN" altLang="en-US" smtClean="0"/>
              <a:pPr/>
              <a:t>85</a:t>
            </a:fld>
            <a:endParaRPr lang="zh-CN" altLang="en-US" smtClean="0"/>
          </a:p>
        </p:txBody>
      </p:sp>
    </p:spTree>
    <p:custDataLst>
      <p:tags r:id="rId1"/>
    </p:custDataLst>
  </p:cSld>
  <p:clrMapOvr>
    <a:masterClrMapping/>
  </p:clrMapOvr>
  <p:transition>
    <p:random/>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ChangeArrowheads="1"/>
          </p:cNvSpPr>
          <p:nvPr/>
        </p:nvSpPr>
        <p:spPr bwMode="auto">
          <a:xfrm>
            <a:off x="428625" y="765175"/>
            <a:ext cx="7858125" cy="1323975"/>
          </a:xfrm>
          <a:prstGeom prst="rect">
            <a:avLst/>
          </a:prstGeom>
          <a:noFill/>
          <a:ln w="15875">
            <a:noFill/>
            <a:miter lim="800000"/>
            <a:headEnd/>
            <a:tailEnd/>
          </a:ln>
        </p:spPr>
        <p:txBody>
          <a:bodyPr>
            <a:spAutoFit/>
          </a:bodyPr>
          <a:lstStyle/>
          <a:p>
            <a:pPr>
              <a:spcBef>
                <a:spcPct val="50000"/>
              </a:spcBef>
            </a:pPr>
            <a:r>
              <a:rPr lang="zh-CN" altLang="en-US" b="1">
                <a:solidFill>
                  <a:srgbClr val="000099"/>
                </a:solidFill>
                <a:latin typeface="Times New Roman" pitchFamily="18" charset="0"/>
                <a:ea typeface="黑体" pitchFamily="49" charset="-122"/>
              </a:rPr>
              <a:t>（一）自治区科技计划项目立项评审</a:t>
            </a:r>
            <a:endParaRPr lang="en-US" altLang="zh-CN" b="1">
              <a:solidFill>
                <a:srgbClr val="000099"/>
              </a:solidFill>
              <a:latin typeface="Times New Roman" pitchFamily="18" charset="0"/>
              <a:ea typeface="黑体" pitchFamily="49" charset="-122"/>
            </a:endParaRPr>
          </a:p>
          <a:p>
            <a:pPr>
              <a:spcBef>
                <a:spcPct val="50000"/>
              </a:spcBef>
            </a:pPr>
            <a:r>
              <a:rPr lang="en-US" altLang="zh-CN" b="1">
                <a:solidFill>
                  <a:srgbClr val="000099"/>
                </a:solidFill>
                <a:latin typeface="Times New Roman" pitchFamily="18" charset="0"/>
                <a:ea typeface="黑体" pitchFamily="49" charset="-122"/>
              </a:rPr>
              <a:t>  1. </a:t>
            </a:r>
            <a:r>
              <a:rPr lang="zh-CN" altLang="en-US" b="1">
                <a:solidFill>
                  <a:srgbClr val="000099"/>
                </a:solidFill>
                <a:latin typeface="Times New Roman" pitchFamily="18" charset="0"/>
                <a:ea typeface="黑体" pitchFamily="49" charset="-122"/>
              </a:rPr>
              <a:t>程序</a:t>
            </a:r>
          </a:p>
        </p:txBody>
      </p:sp>
      <p:sp>
        <p:nvSpPr>
          <p:cNvPr id="107523" name="AutoShape 3"/>
          <p:cNvSpPr>
            <a:spLocks noChangeArrowheads="1"/>
          </p:cNvSpPr>
          <p:nvPr/>
        </p:nvSpPr>
        <p:spPr bwMode="auto">
          <a:xfrm>
            <a:off x="285750" y="4857750"/>
            <a:ext cx="1500188" cy="609600"/>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zh-CN" altLang="en-US" sz="1800" b="1">
                <a:solidFill>
                  <a:schemeClr val="bg2"/>
                </a:solidFill>
                <a:ea typeface="黑体" pitchFamily="49" charset="-122"/>
              </a:rPr>
              <a:t>申报受理</a:t>
            </a:r>
          </a:p>
        </p:txBody>
      </p:sp>
      <p:sp>
        <p:nvSpPr>
          <p:cNvPr id="107524" name="AutoShape 4"/>
          <p:cNvSpPr>
            <a:spLocks noChangeArrowheads="1"/>
          </p:cNvSpPr>
          <p:nvPr/>
        </p:nvSpPr>
        <p:spPr bwMode="auto">
          <a:xfrm>
            <a:off x="3071813" y="4786313"/>
            <a:ext cx="1571625" cy="714375"/>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zh-CN" altLang="en-US" sz="1800" b="1">
                <a:solidFill>
                  <a:schemeClr val="bg2"/>
                </a:solidFill>
                <a:ea typeface="黑体" pitchFamily="49" charset="-122"/>
              </a:rPr>
              <a:t>技术评审</a:t>
            </a:r>
          </a:p>
        </p:txBody>
      </p:sp>
      <p:sp>
        <p:nvSpPr>
          <p:cNvPr id="107525" name="AutoShape 5"/>
          <p:cNvSpPr>
            <a:spLocks noChangeArrowheads="1"/>
          </p:cNvSpPr>
          <p:nvPr/>
        </p:nvSpPr>
        <p:spPr bwMode="auto">
          <a:xfrm>
            <a:off x="3643313" y="2214563"/>
            <a:ext cx="1473200" cy="823912"/>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zh-CN" altLang="en-US" sz="1800" b="1">
                <a:solidFill>
                  <a:schemeClr val="bg2"/>
                </a:solidFill>
                <a:ea typeface="黑体" pitchFamily="49" charset="-122"/>
              </a:rPr>
              <a:t>立项建议</a:t>
            </a:r>
          </a:p>
        </p:txBody>
      </p:sp>
      <p:sp>
        <p:nvSpPr>
          <p:cNvPr id="107526" name="AutoShape 6"/>
          <p:cNvSpPr>
            <a:spLocks noChangeArrowheads="1"/>
          </p:cNvSpPr>
          <p:nvPr/>
        </p:nvSpPr>
        <p:spPr bwMode="auto">
          <a:xfrm>
            <a:off x="6286500" y="2214563"/>
            <a:ext cx="1316038" cy="752475"/>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zh-CN" altLang="en-US" sz="1800" b="1">
                <a:solidFill>
                  <a:schemeClr val="bg2"/>
                </a:solidFill>
                <a:ea typeface="黑体" pitchFamily="49" charset="-122"/>
              </a:rPr>
              <a:t>立项公示</a:t>
            </a:r>
          </a:p>
        </p:txBody>
      </p:sp>
      <p:sp>
        <p:nvSpPr>
          <p:cNvPr id="107527" name="AutoShape 7"/>
          <p:cNvSpPr>
            <a:spLocks noChangeArrowheads="1"/>
          </p:cNvSpPr>
          <p:nvPr/>
        </p:nvSpPr>
        <p:spPr bwMode="auto">
          <a:xfrm>
            <a:off x="1785938" y="4714875"/>
            <a:ext cx="1285875" cy="838200"/>
          </a:xfrm>
          <a:prstGeom prst="rightArrow">
            <a:avLst>
              <a:gd name="adj1" fmla="val 50000"/>
              <a:gd name="adj2" fmla="val 30632"/>
            </a:avLst>
          </a:prstGeom>
          <a:solidFill>
            <a:schemeClr val="accent1"/>
          </a:solidFill>
          <a:ln w="9525">
            <a:solidFill>
              <a:schemeClr val="tx1"/>
            </a:solidFill>
            <a:miter lim="800000"/>
            <a:headEnd/>
            <a:tailEnd/>
          </a:ln>
        </p:spPr>
        <p:txBody>
          <a:bodyPr wrap="none" anchor="ctr"/>
          <a:lstStyle/>
          <a:p>
            <a:pPr algn="ctr"/>
            <a:r>
              <a:rPr lang="zh-CN" altLang="en-US" sz="1800" b="1">
                <a:solidFill>
                  <a:schemeClr val="bg2"/>
                </a:solidFill>
                <a:ea typeface="黑体" pitchFamily="49" charset="-122"/>
              </a:rPr>
              <a:t>形式审查</a:t>
            </a:r>
          </a:p>
        </p:txBody>
      </p:sp>
      <p:sp>
        <p:nvSpPr>
          <p:cNvPr id="107528" name="AutoShape 8"/>
          <p:cNvSpPr>
            <a:spLocks noChangeArrowheads="1"/>
          </p:cNvSpPr>
          <p:nvPr/>
        </p:nvSpPr>
        <p:spPr bwMode="auto">
          <a:xfrm rot="-5400000">
            <a:off x="3374231" y="3126582"/>
            <a:ext cx="1795463" cy="1543050"/>
          </a:xfrm>
          <a:prstGeom prst="rightArrow">
            <a:avLst>
              <a:gd name="adj1" fmla="val 50000"/>
              <a:gd name="adj2" fmla="val 30964"/>
            </a:avLst>
          </a:prstGeom>
          <a:solidFill>
            <a:schemeClr val="accent1"/>
          </a:solidFill>
          <a:ln w="9525">
            <a:solidFill>
              <a:schemeClr val="tx1"/>
            </a:solidFill>
            <a:miter lim="800000"/>
            <a:headEnd/>
            <a:tailEnd/>
          </a:ln>
        </p:spPr>
        <p:txBody>
          <a:bodyPr wrap="none" anchor="ctr"/>
          <a:lstStyle/>
          <a:p>
            <a:pPr algn="ctr"/>
            <a:r>
              <a:rPr lang="zh-CN" altLang="en-US" sz="1800" b="1">
                <a:solidFill>
                  <a:schemeClr val="bg2"/>
                </a:solidFill>
                <a:ea typeface="黑体" pitchFamily="49" charset="-122"/>
              </a:rPr>
              <a:t>财务评审</a:t>
            </a:r>
          </a:p>
        </p:txBody>
      </p:sp>
      <p:sp>
        <p:nvSpPr>
          <p:cNvPr id="107529" name="AutoShape 9"/>
          <p:cNvSpPr>
            <a:spLocks noChangeArrowheads="1"/>
          </p:cNvSpPr>
          <p:nvPr/>
        </p:nvSpPr>
        <p:spPr bwMode="auto">
          <a:xfrm>
            <a:off x="5143500" y="2071688"/>
            <a:ext cx="1143000" cy="1143000"/>
          </a:xfrm>
          <a:prstGeom prst="rightArrow">
            <a:avLst>
              <a:gd name="adj1" fmla="val 38139"/>
              <a:gd name="adj2" fmla="val 28648"/>
            </a:avLst>
          </a:prstGeom>
          <a:solidFill>
            <a:schemeClr val="accent1"/>
          </a:solidFill>
          <a:ln w="9525">
            <a:solidFill>
              <a:schemeClr val="tx1"/>
            </a:solidFill>
            <a:miter lim="800000"/>
            <a:headEnd/>
            <a:tailEnd/>
          </a:ln>
        </p:spPr>
        <p:txBody>
          <a:bodyPr wrap="none" anchor="ctr"/>
          <a:lstStyle/>
          <a:p>
            <a:pPr algn="ctr"/>
            <a:r>
              <a:rPr lang="zh-CN" altLang="en-US" sz="1800" b="1">
                <a:solidFill>
                  <a:schemeClr val="bg2"/>
                </a:solidFill>
                <a:ea typeface="黑体" pitchFamily="49" charset="-122"/>
              </a:rPr>
              <a:t>报备</a:t>
            </a:r>
          </a:p>
        </p:txBody>
      </p:sp>
      <p:sp>
        <p:nvSpPr>
          <p:cNvPr id="107530" name="TextBox 9"/>
          <p:cNvSpPr txBox="1">
            <a:spLocks noChangeArrowheads="1"/>
          </p:cNvSpPr>
          <p:nvPr/>
        </p:nvSpPr>
        <p:spPr bwMode="auto">
          <a:xfrm>
            <a:off x="539750" y="5661025"/>
            <a:ext cx="1152525" cy="369888"/>
          </a:xfrm>
          <a:prstGeom prst="rect">
            <a:avLst/>
          </a:prstGeom>
          <a:noFill/>
          <a:ln w="9525">
            <a:noFill/>
            <a:miter lim="800000"/>
            <a:headEnd/>
            <a:tailEnd/>
          </a:ln>
        </p:spPr>
        <p:txBody>
          <a:bodyPr>
            <a:spAutoFit/>
          </a:bodyPr>
          <a:lstStyle/>
          <a:p>
            <a:r>
              <a:rPr lang="zh-CN" altLang="en-US" sz="1800" b="1">
                <a:solidFill>
                  <a:srgbClr val="000099"/>
                </a:solidFill>
              </a:rPr>
              <a:t>公布</a:t>
            </a:r>
            <a:r>
              <a:rPr lang="en-US" altLang="zh-CN" sz="1800" b="1">
                <a:solidFill>
                  <a:srgbClr val="000099"/>
                </a:solidFill>
              </a:rPr>
              <a:t>50</a:t>
            </a:r>
            <a:r>
              <a:rPr lang="zh-CN" altLang="en-US" sz="1800" b="1">
                <a:solidFill>
                  <a:srgbClr val="000099"/>
                </a:solidFill>
              </a:rPr>
              <a:t>天</a:t>
            </a:r>
          </a:p>
        </p:txBody>
      </p:sp>
      <p:sp>
        <p:nvSpPr>
          <p:cNvPr id="107531" name="TextBox 10"/>
          <p:cNvSpPr txBox="1">
            <a:spLocks noChangeArrowheads="1"/>
          </p:cNvSpPr>
          <p:nvPr/>
        </p:nvSpPr>
        <p:spPr bwMode="auto">
          <a:xfrm>
            <a:off x="1763713" y="5661025"/>
            <a:ext cx="1223962" cy="369888"/>
          </a:xfrm>
          <a:prstGeom prst="rect">
            <a:avLst/>
          </a:prstGeom>
          <a:noFill/>
          <a:ln w="9525">
            <a:noFill/>
            <a:miter lim="800000"/>
            <a:headEnd/>
            <a:tailEnd/>
          </a:ln>
        </p:spPr>
        <p:txBody>
          <a:bodyPr>
            <a:spAutoFit/>
          </a:bodyPr>
          <a:lstStyle/>
          <a:p>
            <a:r>
              <a:rPr lang="zh-CN" altLang="en-US" sz="1800" b="1">
                <a:solidFill>
                  <a:srgbClr val="000099"/>
                </a:solidFill>
              </a:rPr>
              <a:t>政务大厅</a:t>
            </a:r>
          </a:p>
        </p:txBody>
      </p:sp>
      <p:sp>
        <p:nvSpPr>
          <p:cNvPr id="107532" name="TextBox 11"/>
          <p:cNvSpPr txBox="1">
            <a:spLocks noChangeArrowheads="1"/>
          </p:cNvSpPr>
          <p:nvPr/>
        </p:nvSpPr>
        <p:spPr bwMode="auto">
          <a:xfrm>
            <a:off x="3348038" y="5661025"/>
            <a:ext cx="1223962" cy="369888"/>
          </a:xfrm>
          <a:prstGeom prst="rect">
            <a:avLst/>
          </a:prstGeom>
          <a:noFill/>
          <a:ln w="9525">
            <a:noFill/>
            <a:miter lim="800000"/>
            <a:headEnd/>
            <a:tailEnd/>
          </a:ln>
        </p:spPr>
        <p:txBody>
          <a:bodyPr>
            <a:spAutoFit/>
          </a:bodyPr>
          <a:lstStyle/>
          <a:p>
            <a:r>
              <a:rPr lang="zh-CN" altLang="en-US" sz="1800" b="1">
                <a:solidFill>
                  <a:srgbClr val="000099"/>
                </a:solidFill>
              </a:rPr>
              <a:t>评估机构</a:t>
            </a:r>
          </a:p>
        </p:txBody>
      </p:sp>
      <p:sp>
        <p:nvSpPr>
          <p:cNvPr id="107533" name="TextBox 12"/>
          <p:cNvSpPr txBox="1">
            <a:spLocks noChangeArrowheads="1"/>
          </p:cNvSpPr>
          <p:nvPr/>
        </p:nvSpPr>
        <p:spPr bwMode="auto">
          <a:xfrm>
            <a:off x="5292725" y="3213100"/>
            <a:ext cx="1008063" cy="369888"/>
          </a:xfrm>
          <a:prstGeom prst="rect">
            <a:avLst/>
          </a:prstGeom>
          <a:noFill/>
          <a:ln w="9525">
            <a:noFill/>
            <a:miter lim="800000"/>
            <a:headEnd/>
            <a:tailEnd/>
          </a:ln>
        </p:spPr>
        <p:txBody>
          <a:bodyPr>
            <a:spAutoFit/>
          </a:bodyPr>
          <a:lstStyle/>
          <a:p>
            <a:r>
              <a:rPr lang="zh-CN" altLang="en-US" sz="1800" b="1">
                <a:solidFill>
                  <a:srgbClr val="000099"/>
                </a:solidFill>
              </a:rPr>
              <a:t>联席办</a:t>
            </a:r>
          </a:p>
        </p:txBody>
      </p:sp>
      <p:sp>
        <p:nvSpPr>
          <p:cNvPr id="107534" name="TextBox 13"/>
          <p:cNvSpPr txBox="1">
            <a:spLocks noChangeArrowheads="1"/>
          </p:cNvSpPr>
          <p:nvPr/>
        </p:nvSpPr>
        <p:spPr bwMode="auto">
          <a:xfrm>
            <a:off x="6443663" y="3213100"/>
            <a:ext cx="1296987" cy="369888"/>
          </a:xfrm>
          <a:prstGeom prst="rect">
            <a:avLst/>
          </a:prstGeom>
          <a:noFill/>
          <a:ln w="9525">
            <a:noFill/>
            <a:miter lim="800000"/>
            <a:headEnd/>
            <a:tailEnd/>
          </a:ln>
        </p:spPr>
        <p:txBody>
          <a:bodyPr>
            <a:spAutoFit/>
          </a:bodyPr>
          <a:lstStyle/>
          <a:p>
            <a:r>
              <a:rPr lang="zh-CN" altLang="en-US" sz="1800" b="1">
                <a:solidFill>
                  <a:srgbClr val="000099"/>
                </a:solidFill>
              </a:rPr>
              <a:t>联席办</a:t>
            </a:r>
          </a:p>
        </p:txBody>
      </p:sp>
      <p:sp>
        <p:nvSpPr>
          <p:cNvPr id="107535" name="TextBox 14"/>
          <p:cNvSpPr txBox="1">
            <a:spLocks noChangeArrowheads="1"/>
          </p:cNvSpPr>
          <p:nvPr/>
        </p:nvSpPr>
        <p:spPr bwMode="auto">
          <a:xfrm>
            <a:off x="4859338" y="3644900"/>
            <a:ext cx="461962" cy="1223963"/>
          </a:xfrm>
          <a:prstGeom prst="rect">
            <a:avLst/>
          </a:prstGeom>
          <a:noFill/>
          <a:ln w="9525">
            <a:noFill/>
            <a:miter lim="800000"/>
            <a:headEnd/>
            <a:tailEnd/>
          </a:ln>
        </p:spPr>
        <p:txBody>
          <a:bodyPr vert="eaVert">
            <a:spAutoFit/>
          </a:bodyPr>
          <a:lstStyle/>
          <a:p>
            <a:r>
              <a:rPr lang="zh-CN" altLang="en-US" sz="1800" b="1">
                <a:solidFill>
                  <a:srgbClr val="000099"/>
                </a:solidFill>
              </a:rPr>
              <a:t>评估机构</a:t>
            </a:r>
          </a:p>
        </p:txBody>
      </p:sp>
      <p:sp>
        <p:nvSpPr>
          <p:cNvPr id="107536" name="TextBox 15"/>
          <p:cNvSpPr txBox="1">
            <a:spLocks noChangeArrowheads="1"/>
          </p:cNvSpPr>
          <p:nvPr/>
        </p:nvSpPr>
        <p:spPr bwMode="auto">
          <a:xfrm>
            <a:off x="3779838" y="1700213"/>
            <a:ext cx="1223962" cy="369887"/>
          </a:xfrm>
          <a:prstGeom prst="rect">
            <a:avLst/>
          </a:prstGeom>
          <a:noFill/>
          <a:ln w="9525">
            <a:noFill/>
            <a:miter lim="800000"/>
            <a:headEnd/>
            <a:tailEnd/>
          </a:ln>
        </p:spPr>
        <p:txBody>
          <a:bodyPr>
            <a:spAutoFit/>
          </a:bodyPr>
          <a:lstStyle/>
          <a:p>
            <a:r>
              <a:rPr lang="zh-CN" altLang="en-US" sz="1800" b="1">
                <a:solidFill>
                  <a:srgbClr val="000099"/>
                </a:solidFill>
              </a:rPr>
              <a:t>评估机构</a:t>
            </a: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矩形 1682433"/>
          <p:cNvSpPr>
            <a:spLocks noChangeArrowheads="1"/>
          </p:cNvSpPr>
          <p:nvPr/>
        </p:nvSpPr>
        <p:spPr bwMode="auto">
          <a:xfrm>
            <a:off x="250825" y="981075"/>
            <a:ext cx="8642350" cy="4862513"/>
          </a:xfrm>
          <a:prstGeom prst="rect">
            <a:avLst/>
          </a:prstGeom>
          <a:noFill/>
          <a:ln w="9525">
            <a:noFill/>
            <a:miter lim="800000"/>
            <a:headEnd/>
            <a:tailEnd/>
          </a:ln>
        </p:spPr>
        <p:txBody>
          <a:bodyPr>
            <a:spAutoFit/>
          </a:bodyPr>
          <a:lstStyle/>
          <a:p>
            <a:r>
              <a:rPr lang="en-US" altLang="zh-CN" sz="2800" b="1">
                <a:solidFill>
                  <a:srgbClr val="000099"/>
                </a:solidFill>
                <a:latin typeface="黑体" pitchFamily="49" charset="-122"/>
                <a:ea typeface="黑体" pitchFamily="49" charset="-122"/>
              </a:rPr>
              <a:t> 2. </a:t>
            </a:r>
            <a:r>
              <a:rPr lang="zh-CN" altLang="en-US" sz="2800" b="1">
                <a:solidFill>
                  <a:srgbClr val="000099"/>
                </a:solidFill>
                <a:latin typeface="黑体" pitchFamily="49" charset="-122"/>
                <a:ea typeface="黑体" pitchFamily="49" charset="-122"/>
              </a:rPr>
              <a:t>项目评估评审</a:t>
            </a:r>
          </a:p>
          <a:p>
            <a:endParaRPr lang="zh-CN" altLang="en-US" sz="1400" b="1">
              <a:solidFill>
                <a:srgbClr val="000099"/>
              </a:solidFill>
              <a:latin typeface="幼圆" pitchFamily="49" charset="-122"/>
              <a:ea typeface="幼圆" pitchFamily="49" charset="-122"/>
            </a:endParaRPr>
          </a:p>
          <a:p>
            <a:r>
              <a:rPr lang="zh-CN" altLang="en-US" sz="2800" b="1">
                <a:solidFill>
                  <a:srgbClr val="000099"/>
                </a:solidFill>
                <a:latin typeface="幼圆" pitchFamily="49" charset="-122"/>
                <a:ea typeface="幼圆" pitchFamily="49" charset="-122"/>
              </a:rPr>
              <a:t>　</a:t>
            </a:r>
            <a:r>
              <a:rPr lang="zh-CN" altLang="en-US" sz="2800" b="1">
                <a:solidFill>
                  <a:srgbClr val="000099"/>
                </a:solidFill>
                <a:latin typeface="宋体" pitchFamily="2" charset="-122"/>
              </a:rPr>
              <a:t>　</a:t>
            </a:r>
            <a:r>
              <a:rPr lang="zh-CN" altLang="en-US" sz="2400" b="1">
                <a:solidFill>
                  <a:srgbClr val="000099"/>
                </a:solidFill>
                <a:latin typeface="宋体" pitchFamily="2" charset="-122"/>
              </a:rPr>
              <a:t>依据</a:t>
            </a:r>
            <a:r>
              <a:rPr lang="en-US" altLang="zh-CN" sz="2400" b="1">
                <a:solidFill>
                  <a:srgbClr val="000099"/>
                </a:solidFill>
                <a:latin typeface="宋体" pitchFamily="2" charset="-122"/>
              </a:rPr>
              <a:t>《</a:t>
            </a:r>
            <a:r>
              <a:rPr lang="zh-CN" altLang="en-US" sz="2400" b="1">
                <a:solidFill>
                  <a:srgbClr val="000099"/>
                </a:solidFill>
                <a:latin typeface="宋体" pitchFamily="2" charset="-122"/>
              </a:rPr>
              <a:t>广西科学研究与技术开发计划项目评估评审办法（试行）</a:t>
            </a:r>
            <a:r>
              <a:rPr lang="en-US" altLang="zh-CN" sz="2400" b="1">
                <a:solidFill>
                  <a:srgbClr val="000099"/>
                </a:solidFill>
                <a:latin typeface="宋体" pitchFamily="2" charset="-122"/>
              </a:rPr>
              <a:t>》</a:t>
            </a:r>
            <a:r>
              <a:rPr lang="zh-CN" altLang="en-US" sz="2400" b="1">
                <a:solidFill>
                  <a:srgbClr val="000099"/>
                </a:solidFill>
                <a:latin typeface="宋体" pitchFamily="2" charset="-122"/>
              </a:rPr>
              <a:t>组织专家进行立项评估或评审。</a:t>
            </a:r>
          </a:p>
          <a:p>
            <a:endParaRPr lang="zh-CN" altLang="en-US" sz="2400" b="1">
              <a:solidFill>
                <a:srgbClr val="000099"/>
              </a:solidFill>
              <a:latin typeface="宋体" pitchFamily="2" charset="-122"/>
            </a:endParaRPr>
          </a:p>
          <a:p>
            <a:pPr>
              <a:buFont typeface="Wingdings" pitchFamily="2" charset="2"/>
              <a:buChar char="Ø"/>
            </a:pPr>
            <a:r>
              <a:rPr lang="zh-CN" altLang="en-US" sz="2400" b="1">
                <a:solidFill>
                  <a:srgbClr val="000099"/>
                </a:solidFill>
                <a:latin typeface="宋体" pitchFamily="2" charset="-122"/>
              </a:rPr>
              <a:t>   项目立项评估是指项目管理部门委托具有科技评估能力的评估机构，依据明确的目的，遵循一定原则，运用科学、可行的方法，按照规范的程序、公允的标准，对项目进行的专业化咨询和评判活动。</a:t>
            </a:r>
          </a:p>
          <a:p>
            <a:endParaRPr lang="zh-CN" altLang="en-US" sz="2400" b="1">
              <a:solidFill>
                <a:srgbClr val="000099"/>
              </a:solidFill>
              <a:latin typeface="宋体" pitchFamily="2" charset="-122"/>
            </a:endParaRPr>
          </a:p>
          <a:p>
            <a:pPr>
              <a:buFont typeface="Wingdings" pitchFamily="2" charset="2"/>
              <a:buChar char="Ø"/>
            </a:pPr>
            <a:r>
              <a:rPr lang="zh-CN" altLang="en-US" sz="2400" b="1">
                <a:solidFill>
                  <a:srgbClr val="000099"/>
                </a:solidFill>
                <a:latin typeface="宋体" pitchFamily="2" charset="-122"/>
              </a:rPr>
              <a:t>  项目立项评审是项目管理部门亲自组织或委托科技中介机构主持，聘请评审专家，按照规范的程序和公允的标准，对项目进行的咨询和评判活动。</a:t>
            </a:r>
          </a:p>
        </p:txBody>
      </p:sp>
      <p:sp>
        <p:nvSpPr>
          <p:cNvPr id="108547" name="矩形 1682434"/>
          <p:cNvSpPr>
            <a:spLocks noChangeArrowheads="1"/>
          </p:cNvSpPr>
          <p:nvPr/>
        </p:nvSpPr>
        <p:spPr bwMode="auto">
          <a:xfrm>
            <a:off x="395288" y="260350"/>
            <a:ext cx="8424862" cy="641350"/>
          </a:xfrm>
          <a:prstGeom prst="rect">
            <a:avLst/>
          </a:prstGeom>
          <a:noFill/>
          <a:ln w="9525">
            <a:noFill/>
            <a:miter lim="800000"/>
            <a:headEnd/>
            <a:tailEnd/>
          </a:ln>
        </p:spPr>
        <p:txBody>
          <a:bodyPr>
            <a:spAutoFit/>
          </a:bodyPr>
          <a:lstStyle/>
          <a:p>
            <a:pPr>
              <a:buFont typeface="Arial" pitchFamily="34" charset="0"/>
              <a:buNone/>
            </a:pPr>
            <a:endParaRPr lang="zh-CN" altLang="en-US" sz="3600" b="1" noProof="1">
              <a:solidFill>
                <a:srgbClr val="000099"/>
              </a:solidFill>
              <a:latin typeface="黑体" pitchFamily="49" charset="-122"/>
              <a:ea typeface="黑体" pitchFamily="49" charset="-122"/>
            </a:endParaRPr>
          </a:p>
        </p:txBody>
      </p:sp>
      <p:sp>
        <p:nvSpPr>
          <p:cNvPr id="108548" name="灯片编号占位符 2"/>
          <p:cNvSpPr>
            <a:spLocks noGrp="1" noChangeArrowheads="1"/>
          </p:cNvSpPr>
          <p:nvPr>
            <p:ph type="sldNum" sz="quarter" idx="12"/>
          </p:nvPr>
        </p:nvSpPr>
        <p:spPr bwMode="auto">
          <a:xfrm>
            <a:off x="7010400" y="6254750"/>
            <a:ext cx="2133600" cy="476250"/>
          </a:xfrm>
          <a:noFill/>
          <a:ln>
            <a:miter lim="800000"/>
            <a:headEnd/>
            <a:tailEnd/>
          </a:ln>
        </p:spPr>
        <p:txBody>
          <a:bodyPr wrap="square" tIns="45720" bIns="45720" numCol="1" anchorCtr="0" compatLnSpc="1">
            <a:prstTxWarp prst="textNoShape">
              <a:avLst/>
            </a:prstTxWarp>
          </a:bodyPr>
          <a:lstStyle/>
          <a:p>
            <a:fld id="{FCAB2B77-FC98-48F7-BCD7-60761D96612B}" type="slidenum">
              <a:rPr lang="zh-CN" altLang="en-US" smtClean="0"/>
              <a:pPr/>
              <a:t>87</a:t>
            </a:fld>
            <a:endParaRPr lang="zh-CN" altLang="en-US" smtClean="0"/>
          </a:p>
        </p:txBody>
      </p:sp>
    </p:spTree>
    <p:custDataLst>
      <p:tags r:id="rId1"/>
    </p:custDataLst>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矩形 1683457"/>
          <p:cNvSpPr>
            <a:spLocks noChangeArrowheads="1"/>
          </p:cNvSpPr>
          <p:nvPr/>
        </p:nvSpPr>
        <p:spPr bwMode="auto">
          <a:xfrm>
            <a:off x="250825" y="1125538"/>
            <a:ext cx="8642350" cy="3748087"/>
          </a:xfrm>
          <a:prstGeom prst="rect">
            <a:avLst/>
          </a:prstGeom>
          <a:noFill/>
          <a:ln w="9525">
            <a:noFill/>
            <a:miter lim="800000"/>
            <a:headEnd/>
            <a:tailEnd/>
          </a:ln>
        </p:spPr>
        <p:txBody>
          <a:bodyPr>
            <a:spAutoFit/>
          </a:bodyPr>
          <a:lstStyle/>
          <a:p>
            <a:pPr marL="342900" indent="-342900">
              <a:lnSpc>
                <a:spcPct val="110000"/>
              </a:lnSpc>
              <a:buFontTx/>
              <a:buChar char="•"/>
            </a:pPr>
            <a:r>
              <a:rPr lang="zh-CN" altLang="en-US" sz="2400" b="1">
                <a:solidFill>
                  <a:srgbClr val="000099"/>
                </a:solidFill>
                <a:latin typeface="宋体" pitchFamily="2" charset="-122"/>
              </a:rPr>
              <a:t>评估评审应遵循规定的操作程序和要求。</a:t>
            </a:r>
            <a:endParaRPr lang="en-US" altLang="zh-CN" sz="2400" b="1">
              <a:solidFill>
                <a:srgbClr val="000099"/>
              </a:solidFill>
              <a:latin typeface="宋体" pitchFamily="2" charset="-122"/>
            </a:endParaRPr>
          </a:p>
          <a:p>
            <a:pPr marL="342900" indent="-342900">
              <a:lnSpc>
                <a:spcPct val="110000"/>
              </a:lnSpc>
              <a:buFontTx/>
              <a:buChar char="•"/>
            </a:pPr>
            <a:endParaRPr lang="zh-CN" altLang="en-US" sz="2400" b="1">
              <a:solidFill>
                <a:srgbClr val="000099"/>
              </a:solidFill>
              <a:latin typeface="宋体" pitchFamily="2" charset="-122"/>
            </a:endParaRPr>
          </a:p>
          <a:p>
            <a:pPr marL="342900" indent="-342900">
              <a:lnSpc>
                <a:spcPct val="110000"/>
              </a:lnSpc>
              <a:buFontTx/>
              <a:buChar char="•"/>
            </a:pPr>
            <a:r>
              <a:rPr lang="zh-CN" altLang="en-US" sz="2400" b="1">
                <a:solidFill>
                  <a:srgbClr val="000099"/>
                </a:solidFill>
                <a:latin typeface="宋体" pitchFamily="2" charset="-122"/>
              </a:rPr>
              <a:t>评估评审专家的筛选有规定的要求。</a:t>
            </a:r>
            <a:endParaRPr lang="en-US" altLang="zh-CN" sz="2400" b="1">
              <a:solidFill>
                <a:srgbClr val="000099"/>
              </a:solidFill>
              <a:latin typeface="宋体" pitchFamily="2" charset="-122"/>
            </a:endParaRPr>
          </a:p>
          <a:p>
            <a:pPr marL="342900" indent="-342900">
              <a:lnSpc>
                <a:spcPct val="110000"/>
              </a:lnSpc>
              <a:buFontTx/>
              <a:buChar char="•"/>
            </a:pPr>
            <a:endParaRPr lang="zh-CN" altLang="en-US" sz="2400" b="1">
              <a:solidFill>
                <a:srgbClr val="000099"/>
              </a:solidFill>
              <a:latin typeface="宋体" pitchFamily="2" charset="-122"/>
            </a:endParaRPr>
          </a:p>
          <a:p>
            <a:pPr marL="342900" indent="-342900">
              <a:lnSpc>
                <a:spcPct val="110000"/>
              </a:lnSpc>
              <a:buFontTx/>
              <a:buChar char="•"/>
            </a:pPr>
            <a:r>
              <a:rPr lang="zh-CN" altLang="en-US" sz="2400" b="1">
                <a:solidFill>
                  <a:srgbClr val="000099"/>
                </a:solidFill>
                <a:latin typeface="宋体" pitchFamily="2" charset="-122"/>
              </a:rPr>
              <a:t>参加评估评审的专家有规定的责任和义务。</a:t>
            </a:r>
            <a:endParaRPr lang="en-US" altLang="zh-CN" sz="2400" b="1">
              <a:solidFill>
                <a:srgbClr val="000099"/>
              </a:solidFill>
              <a:latin typeface="宋体" pitchFamily="2" charset="-122"/>
            </a:endParaRPr>
          </a:p>
          <a:p>
            <a:pPr marL="342900" indent="-342900">
              <a:lnSpc>
                <a:spcPct val="110000"/>
              </a:lnSpc>
              <a:buFontTx/>
              <a:buChar char="•"/>
            </a:pPr>
            <a:endParaRPr lang="zh-CN" altLang="en-US" sz="2400" b="1">
              <a:solidFill>
                <a:srgbClr val="000099"/>
              </a:solidFill>
              <a:latin typeface="宋体" pitchFamily="2" charset="-122"/>
            </a:endParaRPr>
          </a:p>
          <a:p>
            <a:pPr marL="342900" indent="-342900">
              <a:lnSpc>
                <a:spcPct val="110000"/>
              </a:lnSpc>
              <a:buFontTx/>
              <a:buChar char="•"/>
            </a:pPr>
            <a:r>
              <a:rPr lang="zh-CN" altLang="en-US" sz="2400" b="1">
                <a:solidFill>
                  <a:srgbClr val="000099"/>
                </a:solidFill>
                <a:latin typeface="宋体" pitchFamily="2" charset="-122"/>
              </a:rPr>
              <a:t>评估评审形式主要有会议、信函、网络等形式。</a:t>
            </a:r>
            <a:endParaRPr lang="en-US" altLang="zh-CN" sz="2400" b="1">
              <a:solidFill>
                <a:srgbClr val="000099"/>
              </a:solidFill>
              <a:latin typeface="宋体" pitchFamily="2" charset="-122"/>
            </a:endParaRPr>
          </a:p>
          <a:p>
            <a:pPr marL="342900" indent="-342900">
              <a:lnSpc>
                <a:spcPct val="110000"/>
              </a:lnSpc>
              <a:buFontTx/>
              <a:buChar char="•"/>
            </a:pPr>
            <a:endParaRPr lang="zh-CN" altLang="en-US" sz="2400" b="1">
              <a:solidFill>
                <a:srgbClr val="000099"/>
              </a:solidFill>
              <a:latin typeface="宋体" pitchFamily="2" charset="-122"/>
            </a:endParaRPr>
          </a:p>
          <a:p>
            <a:pPr marL="342900" indent="-342900">
              <a:lnSpc>
                <a:spcPct val="110000"/>
              </a:lnSpc>
              <a:buFontTx/>
              <a:buChar char="•"/>
            </a:pPr>
            <a:r>
              <a:rPr lang="zh-CN" altLang="en-US" sz="2400" b="1">
                <a:solidFill>
                  <a:srgbClr val="000099"/>
                </a:solidFill>
                <a:latin typeface="宋体" pitchFamily="2" charset="-122"/>
              </a:rPr>
              <a:t>评估评审报告作为项目立项审定的重要参考依据。 </a:t>
            </a:r>
          </a:p>
        </p:txBody>
      </p:sp>
      <p:sp>
        <p:nvSpPr>
          <p:cNvPr id="109571" name="灯片编号占位符 2"/>
          <p:cNvSpPr>
            <a:spLocks noGrp="1" noChangeArrowheads="1"/>
          </p:cNvSpPr>
          <p:nvPr>
            <p:ph type="sldNum" sz="quarter" idx="12"/>
          </p:nvPr>
        </p:nvSpPr>
        <p:spPr bwMode="auto">
          <a:xfrm>
            <a:off x="7010400" y="6254750"/>
            <a:ext cx="2133600" cy="476250"/>
          </a:xfrm>
          <a:noFill/>
          <a:ln>
            <a:miter lim="800000"/>
            <a:headEnd/>
            <a:tailEnd/>
          </a:ln>
        </p:spPr>
        <p:txBody>
          <a:bodyPr wrap="square" tIns="45720" bIns="45720" numCol="1" anchorCtr="0" compatLnSpc="1">
            <a:prstTxWarp prst="textNoShape">
              <a:avLst/>
            </a:prstTxWarp>
          </a:bodyPr>
          <a:lstStyle/>
          <a:p>
            <a:fld id="{5B59AFA7-46F7-4590-95F2-BF904988A5CA}" type="slidenum">
              <a:rPr lang="zh-CN" altLang="en-US" smtClean="0"/>
              <a:pPr/>
              <a:t>88</a:t>
            </a:fld>
            <a:endParaRPr lang="zh-CN" altLang="en-US" smtClean="0"/>
          </a:p>
        </p:txBody>
      </p:sp>
      <p:sp>
        <p:nvSpPr>
          <p:cNvPr id="5" name="右箭头 4">
            <a:hlinkClick r:id="rId3" action="ppaction://hlinkfile"/>
          </p:cNvPr>
          <p:cNvSpPr/>
          <p:nvPr/>
        </p:nvSpPr>
        <p:spPr>
          <a:xfrm>
            <a:off x="3059113" y="5229225"/>
            <a:ext cx="1584325" cy="503238"/>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Tree>
    <p:custDataLst>
      <p:tags r:id="rId1"/>
    </p:custDataLst>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88898" name="矩形 1488897"/>
          <p:cNvSpPr/>
          <p:nvPr/>
        </p:nvSpPr>
        <p:spPr>
          <a:xfrm>
            <a:off x="539750" y="404813"/>
            <a:ext cx="8135938" cy="1717675"/>
          </a:xfrm>
          <a:prstGeom prst="rect">
            <a:avLst/>
          </a:prstGeom>
          <a:noFill/>
          <a:ln w="9525">
            <a:noFill/>
            <a:miter/>
          </a:ln>
        </p:spPr>
        <p:txBody>
          <a:bodyPr>
            <a:spAutoFit/>
          </a:bodyPr>
          <a:lstStyle/>
          <a:p>
            <a:pPr algn="ctr" eaLnBrk="0" hangingPunct="0">
              <a:lnSpc>
                <a:spcPct val="120000"/>
              </a:lnSpc>
              <a:buFont typeface="Arial" panose="020B0604020202020204" pitchFamily="34" charset="0"/>
              <a:buNone/>
              <a:defRPr/>
            </a:pPr>
            <a:r>
              <a:rPr lang="en-US" altLang="en-US" b="1" noProof="1">
                <a:solidFill>
                  <a:srgbClr val="D63818"/>
                </a:solidFill>
                <a:latin typeface="黑体" panose="02010609060101010101" pitchFamily="49" charset="-122"/>
                <a:ea typeface="黑体" panose="02010609060101010101" pitchFamily="49" charset="-122"/>
                <a:cs typeface="+mn-ea"/>
              </a:rPr>
              <a:t>2016</a:t>
            </a:r>
            <a:r>
              <a:rPr lang="zh-CN" altLang="en-US" b="1" noProof="1">
                <a:solidFill>
                  <a:srgbClr val="D63818"/>
                </a:solidFill>
                <a:latin typeface="黑体" panose="02010609060101010101" pitchFamily="49" charset="-122"/>
                <a:ea typeface="黑体" panose="02010609060101010101" pitchFamily="49" charset="-122"/>
                <a:cs typeface="+mn-ea"/>
              </a:rPr>
              <a:t>年广西重点研发计划项目专家评估表</a:t>
            </a:r>
            <a:endParaRPr lang="en-US" altLang="zh-CN" b="1" noProof="1">
              <a:solidFill>
                <a:srgbClr val="D63818"/>
              </a:solidFill>
              <a:latin typeface="黑体" panose="02010609060101010101" pitchFamily="49" charset="-122"/>
              <a:ea typeface="黑体" panose="02010609060101010101" pitchFamily="49" charset="-122"/>
              <a:cs typeface="+mn-ea"/>
            </a:endParaRPr>
          </a:p>
          <a:p>
            <a:pPr algn="ctr" eaLnBrk="0" hangingPunct="0">
              <a:lnSpc>
                <a:spcPct val="120000"/>
              </a:lnSpc>
              <a:buFont typeface="Arial" panose="020B0604020202020204" pitchFamily="34" charset="0"/>
              <a:buNone/>
              <a:defRPr/>
            </a:pPr>
            <a:r>
              <a:rPr lang="zh-CN" altLang="en-US" sz="1200" dirty="0">
                <a:ea typeface="黑体" panose="02010609060101010101" pitchFamily="49" charset="-122"/>
              </a:rPr>
              <a:t>（适用项目：重点研发计划，除科技合作研究与开发</a:t>
            </a:r>
            <a:r>
              <a:rPr lang="en-US" sz="1200" dirty="0">
                <a:ea typeface="黑体" panose="02010609060101010101" pitchFamily="49" charset="-122"/>
              </a:rPr>
              <a:t>-</a:t>
            </a:r>
            <a:r>
              <a:rPr lang="zh-CN" altLang="en-US" sz="1200" dirty="0">
                <a:ea typeface="黑体" panose="02010609060101010101" pitchFamily="49" charset="-122"/>
              </a:rPr>
              <a:t>指南方向</a:t>
            </a:r>
            <a:r>
              <a:rPr lang="en-US" sz="1200" dirty="0">
                <a:ea typeface="黑体" panose="02010609060101010101" pitchFamily="49" charset="-122"/>
              </a:rPr>
              <a:t>1</a:t>
            </a:r>
            <a:r>
              <a:rPr lang="zh-CN" altLang="en-US" sz="1200" dirty="0">
                <a:ea typeface="黑体" panose="02010609060101010101" pitchFamily="49" charset="-122"/>
              </a:rPr>
              <a:t>、现代服务业与文化产业科技创新示范</a:t>
            </a:r>
            <a:r>
              <a:rPr lang="en-US" sz="1200" dirty="0">
                <a:ea typeface="黑体" panose="02010609060101010101" pitchFamily="49" charset="-122"/>
              </a:rPr>
              <a:t>-</a:t>
            </a:r>
            <a:r>
              <a:rPr lang="zh-CN" altLang="en-US" sz="1200" dirty="0">
                <a:ea typeface="黑体" panose="02010609060101010101" pitchFamily="49" charset="-122"/>
              </a:rPr>
              <a:t>指南方向</a:t>
            </a:r>
            <a:r>
              <a:rPr lang="en-US" sz="1200" dirty="0">
                <a:ea typeface="黑体" panose="02010609060101010101" pitchFamily="49" charset="-122"/>
              </a:rPr>
              <a:t>3</a:t>
            </a:r>
            <a:r>
              <a:rPr lang="zh-CN" altLang="en-US" sz="1200" dirty="0">
                <a:ea typeface="黑体" panose="02010609060101010101" pitchFamily="49" charset="-122"/>
              </a:rPr>
              <a:t>、广西软科学研究）</a:t>
            </a:r>
            <a:endParaRPr lang="en-US" altLang="zh-CN" sz="1200" b="1" noProof="1">
              <a:effectLst>
                <a:outerShdw blurRad="38100" dist="38100" dir="2700000">
                  <a:srgbClr val="FFFFFF"/>
                </a:outerShdw>
              </a:effectLst>
              <a:latin typeface="黑体" panose="02010609060101010101" pitchFamily="49" charset="-122"/>
              <a:ea typeface="黑体" panose="02010609060101010101" pitchFamily="49" charset="-122"/>
              <a:cs typeface="+mn-ea"/>
            </a:endParaRPr>
          </a:p>
          <a:p>
            <a:pPr algn="ctr" eaLnBrk="0" hangingPunct="0">
              <a:lnSpc>
                <a:spcPct val="120000"/>
              </a:lnSpc>
              <a:buFont typeface="Arial" panose="020B0604020202020204" pitchFamily="34" charset="0"/>
              <a:buNone/>
              <a:defRPr/>
            </a:pPr>
            <a:endParaRPr lang="zh-CN" altLang="en-US" b="1" noProof="1">
              <a:effectLst>
                <a:outerShdw blurRad="38100" dist="38100" dir="2700000">
                  <a:srgbClr val="FFFFFF"/>
                </a:outerShdw>
              </a:effectLst>
              <a:latin typeface="黑体" panose="02010609060101010101" pitchFamily="49" charset="-122"/>
              <a:ea typeface="黑体" panose="02010609060101010101" pitchFamily="49" charset="-122"/>
              <a:cs typeface="+mn-ea"/>
            </a:endParaRPr>
          </a:p>
        </p:txBody>
      </p:sp>
      <p:sp>
        <p:nvSpPr>
          <p:cNvPr id="110595" name="TextBox 3"/>
          <p:cNvSpPr txBox="1">
            <a:spLocks noChangeArrowheads="1"/>
          </p:cNvSpPr>
          <p:nvPr/>
        </p:nvSpPr>
        <p:spPr bwMode="auto">
          <a:xfrm>
            <a:off x="611188" y="1700213"/>
            <a:ext cx="7705725" cy="341312"/>
          </a:xfrm>
          <a:prstGeom prst="rect">
            <a:avLst/>
          </a:prstGeom>
          <a:noFill/>
          <a:ln w="9525">
            <a:noFill/>
            <a:miter lim="800000"/>
            <a:headEnd/>
            <a:tailEnd/>
          </a:ln>
        </p:spPr>
        <p:txBody>
          <a:bodyPr>
            <a:spAutoFit/>
          </a:bodyPr>
          <a:lstStyle/>
          <a:p>
            <a:pPr>
              <a:lnSpc>
                <a:spcPct val="130000"/>
              </a:lnSpc>
            </a:pPr>
            <a:r>
              <a:rPr lang="zh-CN" altLang="en-US" sz="1400" b="1">
                <a:solidFill>
                  <a:srgbClr val="000000"/>
                </a:solidFill>
                <a:ea typeface="黑体" pitchFamily="49" charset="-122"/>
              </a:rPr>
              <a:t>一、一票否决指标</a:t>
            </a:r>
            <a:r>
              <a:rPr lang="zh-CN" altLang="en-US" sz="1400">
                <a:solidFill>
                  <a:srgbClr val="000000"/>
                </a:solidFill>
                <a:ea typeface="黑体" pitchFamily="49" charset="-122"/>
              </a:rPr>
              <a:t>（不符合申报指南和申报须知要求时项目评分为</a:t>
            </a:r>
            <a:r>
              <a:rPr lang="en-US" altLang="zh-CN" sz="1400">
                <a:solidFill>
                  <a:srgbClr val="000000"/>
                </a:solidFill>
                <a:ea typeface="黑体" pitchFamily="49" charset="-122"/>
              </a:rPr>
              <a:t>0</a:t>
            </a:r>
            <a:r>
              <a:rPr lang="zh-CN" altLang="en-US" sz="1400">
                <a:solidFill>
                  <a:srgbClr val="000000"/>
                </a:solidFill>
                <a:ea typeface="黑体" pitchFamily="49" charset="-122"/>
              </a:rPr>
              <a:t>分）</a:t>
            </a:r>
            <a:endParaRPr lang="zh-CN" altLang="en-US" sz="1400">
              <a:solidFill>
                <a:srgbClr val="000000"/>
              </a:solidFill>
              <a:ea typeface="微软雅黑" pitchFamily="34" charset="-122"/>
            </a:endParaRPr>
          </a:p>
        </p:txBody>
      </p:sp>
      <p:sp>
        <p:nvSpPr>
          <p:cNvPr id="110596" name="TextBox 4"/>
          <p:cNvSpPr txBox="1">
            <a:spLocks noChangeArrowheads="1"/>
          </p:cNvSpPr>
          <p:nvPr/>
        </p:nvSpPr>
        <p:spPr bwMode="auto">
          <a:xfrm>
            <a:off x="1266825" y="1430338"/>
            <a:ext cx="5976938" cy="344487"/>
          </a:xfrm>
          <a:prstGeom prst="rect">
            <a:avLst/>
          </a:prstGeom>
          <a:noFill/>
          <a:ln w="9525">
            <a:noFill/>
            <a:miter lim="800000"/>
            <a:headEnd/>
            <a:tailEnd/>
          </a:ln>
        </p:spPr>
        <p:txBody>
          <a:bodyPr>
            <a:spAutoFit/>
          </a:bodyPr>
          <a:lstStyle/>
          <a:p>
            <a:pPr>
              <a:lnSpc>
                <a:spcPct val="130000"/>
              </a:lnSpc>
            </a:pPr>
            <a:r>
              <a:rPr lang="zh-CN" altLang="en-US" sz="1400" b="1">
                <a:ea typeface="微软雅黑" pitchFamily="34" charset="-122"/>
              </a:rPr>
              <a:t>项目名称：                                                                                项目编号：</a:t>
            </a:r>
            <a:endParaRPr lang="zh-CN" altLang="en-US" sz="1400">
              <a:ea typeface="微软雅黑" pitchFamily="34" charset="-122"/>
            </a:endParaRPr>
          </a:p>
        </p:txBody>
      </p:sp>
      <p:graphicFrame>
        <p:nvGraphicFramePr>
          <p:cNvPr id="7" name="表格 6"/>
          <p:cNvGraphicFramePr>
            <a:graphicFrameLocks noGrp="1"/>
          </p:cNvGraphicFramePr>
          <p:nvPr/>
        </p:nvGraphicFramePr>
        <p:xfrm>
          <a:off x="684213" y="1989138"/>
          <a:ext cx="7920037" cy="369887"/>
        </p:xfrm>
        <a:graphic>
          <a:graphicData uri="http://schemas.openxmlformats.org/drawingml/2006/table">
            <a:tbl>
              <a:tblPr firstRow="1" bandRow="1">
                <a:tableStyleId>{5940675A-B579-460E-94D1-54222C63F5DA}</a:tableStyleId>
              </a:tblPr>
              <a:tblGrid>
                <a:gridCol w="3240015"/>
                <a:gridCol w="1008005"/>
                <a:gridCol w="1800008"/>
                <a:gridCol w="1872009"/>
              </a:tblGrid>
              <a:tr h="369887">
                <a:tc>
                  <a:txBody>
                    <a:bodyPr/>
                    <a:lstStyle/>
                    <a:p>
                      <a:r>
                        <a:rPr lang="zh-CN" altLang="en-US" sz="1400" kern="1200" dirty="0" smtClean="0">
                          <a:solidFill>
                            <a:srgbClr val="000000"/>
                          </a:solidFill>
                          <a:latin typeface="Arial" panose="020B0604020202020204" pitchFamily="34" charset="0"/>
                          <a:ea typeface="黑体" panose="02010609060101010101" pitchFamily="49" charset="-122"/>
                          <a:cs typeface="+mn-cs"/>
                        </a:rPr>
                        <a:t>是否符合年度申报指南和申报须知要求</a:t>
                      </a:r>
                      <a:endParaRPr lang="zh-CN" altLang="en-US" sz="1400" kern="1200" dirty="0">
                        <a:solidFill>
                          <a:srgbClr val="000000"/>
                        </a:solidFill>
                        <a:latin typeface="Arial" panose="020B0604020202020204" pitchFamily="34" charset="0"/>
                        <a:ea typeface="黑体" panose="02010609060101010101" pitchFamily="49" charset="-122"/>
                        <a:cs typeface="+mn-cs"/>
                      </a:endParaRPr>
                    </a:p>
                  </a:txBody>
                  <a:tcPr marL="91430" marR="91430" marT="45603" marB="45603"/>
                </a:tc>
                <a:tc>
                  <a:txBody>
                    <a:bodyPr/>
                    <a:lstStyle/>
                    <a:p>
                      <a:endParaRPr lang="zh-CN" altLang="en-US" sz="1800" dirty="0"/>
                    </a:p>
                  </a:txBody>
                  <a:tcPr marL="91430" marR="91430" marT="45603" marB="45603"/>
                </a:tc>
                <a:tc>
                  <a:txBody>
                    <a:bodyPr/>
                    <a:lstStyle/>
                    <a:p>
                      <a:pPr marL="0" algn="l" defTabSz="914400" rtl="0" eaLnBrk="1" latinLnBrk="0" hangingPunct="1"/>
                      <a:r>
                        <a:rPr lang="zh-CN" altLang="en-US" sz="1400" kern="1200" dirty="0" smtClean="0">
                          <a:solidFill>
                            <a:srgbClr val="000000"/>
                          </a:solidFill>
                          <a:latin typeface="Arial" panose="020B0604020202020204" pitchFamily="34" charset="0"/>
                          <a:ea typeface="黑体" panose="02010609060101010101" pitchFamily="49" charset="-122"/>
                          <a:cs typeface="+mn-cs"/>
                        </a:rPr>
                        <a:t>如不符合请说明理由</a:t>
                      </a:r>
                    </a:p>
                  </a:txBody>
                  <a:tcPr marL="91430" marR="91430" marT="45603" marB="45603"/>
                </a:tc>
                <a:tc>
                  <a:txBody>
                    <a:bodyPr/>
                    <a:lstStyle/>
                    <a:p>
                      <a:endParaRPr lang="zh-CN" altLang="en-US" sz="1800" dirty="0">
                        <a:solidFill>
                          <a:srgbClr val="000000"/>
                        </a:solidFill>
                      </a:endParaRPr>
                    </a:p>
                  </a:txBody>
                  <a:tcPr marL="91430" marR="91430" marT="45603" marB="45603"/>
                </a:tc>
              </a:tr>
            </a:tbl>
          </a:graphicData>
        </a:graphic>
      </p:graphicFrame>
      <p:sp>
        <p:nvSpPr>
          <p:cNvPr id="110609" name="TextBox 7"/>
          <p:cNvSpPr txBox="1">
            <a:spLocks noChangeArrowheads="1"/>
          </p:cNvSpPr>
          <p:nvPr/>
        </p:nvSpPr>
        <p:spPr bwMode="auto">
          <a:xfrm>
            <a:off x="611188" y="2420938"/>
            <a:ext cx="7705725" cy="341312"/>
          </a:xfrm>
          <a:prstGeom prst="rect">
            <a:avLst/>
          </a:prstGeom>
          <a:noFill/>
          <a:ln w="9525">
            <a:noFill/>
            <a:miter lim="800000"/>
            <a:headEnd/>
            <a:tailEnd/>
          </a:ln>
        </p:spPr>
        <p:txBody>
          <a:bodyPr>
            <a:spAutoFit/>
          </a:bodyPr>
          <a:lstStyle/>
          <a:p>
            <a:pPr>
              <a:lnSpc>
                <a:spcPct val="130000"/>
              </a:lnSpc>
            </a:pPr>
            <a:r>
              <a:rPr lang="zh-CN" altLang="en-US" sz="1400" b="1">
                <a:solidFill>
                  <a:schemeClr val="tx2"/>
                </a:solidFill>
                <a:ea typeface="黑体" pitchFamily="49" charset="-122"/>
              </a:rPr>
              <a:t>二、优选性指标</a:t>
            </a:r>
            <a:r>
              <a:rPr lang="zh-CN" altLang="en-US" sz="1400">
                <a:solidFill>
                  <a:schemeClr val="tx2"/>
                </a:solidFill>
                <a:ea typeface="黑体" pitchFamily="49" charset="-122"/>
              </a:rPr>
              <a:t>（不符合申报指南和申报须知要求时项目评分为</a:t>
            </a:r>
            <a:r>
              <a:rPr lang="en-US" altLang="zh-CN" sz="1400">
                <a:solidFill>
                  <a:schemeClr val="tx2"/>
                </a:solidFill>
                <a:ea typeface="黑体" pitchFamily="49" charset="-122"/>
              </a:rPr>
              <a:t>0</a:t>
            </a:r>
            <a:r>
              <a:rPr lang="zh-CN" altLang="en-US" sz="1400">
                <a:solidFill>
                  <a:schemeClr val="tx2"/>
                </a:solidFill>
                <a:ea typeface="黑体" pitchFamily="49" charset="-122"/>
              </a:rPr>
              <a:t>分）</a:t>
            </a:r>
            <a:endParaRPr lang="zh-CN" altLang="en-US" sz="1400">
              <a:solidFill>
                <a:schemeClr val="tx2"/>
              </a:solidFill>
              <a:ea typeface="微软雅黑" pitchFamily="34" charset="-122"/>
            </a:endParaRPr>
          </a:p>
        </p:txBody>
      </p:sp>
      <p:graphicFrame>
        <p:nvGraphicFramePr>
          <p:cNvPr id="118802" name="表格 118801"/>
          <p:cNvGraphicFramePr/>
          <p:nvPr/>
        </p:nvGraphicFramePr>
        <p:xfrm>
          <a:off x="684213" y="2835275"/>
          <a:ext cx="7921625" cy="3622677"/>
        </p:xfrm>
        <a:graphic>
          <a:graphicData uri="http://schemas.openxmlformats.org/drawingml/2006/table">
            <a:tbl>
              <a:tblPr/>
              <a:tblGrid>
                <a:gridCol w="504825"/>
                <a:gridCol w="3743325"/>
                <a:gridCol w="649288"/>
                <a:gridCol w="576262"/>
                <a:gridCol w="576263"/>
                <a:gridCol w="1871662"/>
              </a:tblGrid>
              <a:tr h="238147">
                <a:tc>
                  <a:txBody>
                    <a:bodyPr/>
                    <a:lstStyle/>
                    <a:p>
                      <a:pPr lvl="0" algn="ctr" eaLnBrk="1" hangingPunct="1">
                        <a:buNone/>
                      </a:pPr>
                      <a:r>
                        <a:rPr lang="zh-CN" altLang="en-US" sz="1200" dirty="0">
                          <a:solidFill>
                            <a:srgbClr val="000000"/>
                          </a:solidFill>
                          <a:latin typeface="微软雅黑" panose="020B0503020204020204" pitchFamily="34" charset="-122"/>
                          <a:ea typeface="微软雅黑" panose="020B0503020204020204" pitchFamily="34" charset="-122"/>
                        </a:rPr>
                        <a:t>序号</a:t>
                      </a:r>
                    </a:p>
                  </a:txBody>
                  <a:tcPr marL="68586" marR="68586"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lvl="0" algn="ctr" eaLnBrk="1" hangingPunct="1">
                        <a:buNone/>
                      </a:pPr>
                      <a:r>
                        <a:rPr lang="zh-CN" altLang="en-US" sz="1200" dirty="0">
                          <a:solidFill>
                            <a:srgbClr val="000000"/>
                          </a:solidFill>
                          <a:latin typeface="微软雅黑" panose="020B0503020204020204" pitchFamily="34" charset="-122"/>
                          <a:ea typeface="微软雅黑" panose="020B0503020204020204" pitchFamily="34" charset="-122"/>
                        </a:rPr>
                        <a:t>评价内容</a:t>
                      </a:r>
                    </a:p>
                  </a:txBody>
                  <a:tcPr marL="68586" marR="68586"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lvl="0" algn="ctr" eaLnBrk="1" hangingPunct="1">
                        <a:buNone/>
                      </a:pPr>
                      <a:r>
                        <a:rPr lang="zh-CN" altLang="en-US" sz="1200" dirty="0">
                          <a:solidFill>
                            <a:srgbClr val="000000"/>
                          </a:solidFill>
                          <a:latin typeface="微软雅黑" panose="020B0503020204020204" pitchFamily="34" charset="-122"/>
                          <a:ea typeface="微软雅黑" panose="020B0503020204020204" pitchFamily="34" charset="-122"/>
                        </a:rPr>
                        <a:t>标准</a:t>
                      </a:r>
                    </a:p>
                  </a:txBody>
                  <a:tcPr marL="68586" marR="68586"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lvl="0" algn="ctr" eaLnBrk="1" hangingPunct="1">
                        <a:buNone/>
                      </a:pPr>
                      <a:r>
                        <a:rPr lang="zh-CN" altLang="en-US" sz="1200" dirty="0">
                          <a:solidFill>
                            <a:srgbClr val="000000"/>
                          </a:solidFill>
                          <a:latin typeface="微软雅黑" panose="020B0503020204020204" pitchFamily="34" charset="-122"/>
                          <a:ea typeface="微软雅黑" panose="020B0503020204020204" pitchFamily="34" charset="-122"/>
                        </a:rPr>
                        <a:t>评分</a:t>
                      </a:r>
                    </a:p>
                  </a:txBody>
                  <a:tcPr marL="68586" marR="68586"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lvl="0" algn="ctr" eaLnBrk="1" hangingPunct="1">
                        <a:buNone/>
                      </a:pPr>
                      <a:r>
                        <a:rPr lang="zh-CN" altLang="en-US" sz="1200" dirty="0">
                          <a:solidFill>
                            <a:srgbClr val="000000"/>
                          </a:solidFill>
                          <a:latin typeface="微软雅黑" panose="020B0503020204020204" pitchFamily="34" charset="-122"/>
                          <a:ea typeface="微软雅黑" panose="020B0503020204020204" pitchFamily="34" charset="-122"/>
                        </a:rPr>
                        <a:t>总分</a:t>
                      </a:r>
                    </a:p>
                  </a:txBody>
                  <a:tcPr marL="68586" marR="68586"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lvl="0" algn="ctr" eaLnBrk="1" hangingPunct="1">
                        <a:buNone/>
                      </a:pPr>
                      <a:r>
                        <a:rPr lang="zh-CN" altLang="en-US" sz="1200" dirty="0">
                          <a:solidFill>
                            <a:srgbClr val="000000"/>
                          </a:solidFill>
                          <a:latin typeface="微软雅黑" panose="020B0503020204020204" pitchFamily="34" charset="-122"/>
                          <a:ea typeface="微软雅黑" panose="020B0503020204020204" pitchFamily="34" charset="-122"/>
                        </a:rPr>
                        <a:t>主要扣分项扣分理由</a:t>
                      </a:r>
                    </a:p>
                  </a:txBody>
                  <a:tcPr marL="68586" marR="68586"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42932">
                <a:tc>
                  <a:txBody>
                    <a:bodyPr/>
                    <a:lstStyle/>
                    <a:p>
                      <a:pPr lvl="0" algn="ctr" eaLnBrk="1" hangingPunct="1">
                        <a:buNone/>
                      </a:pPr>
                      <a:r>
                        <a:rPr lang="en-US" altLang="zh-CN" sz="1200" dirty="0">
                          <a:solidFill>
                            <a:srgbClr val="000000"/>
                          </a:solidFill>
                          <a:latin typeface="微软雅黑" panose="020B0503020204020204" pitchFamily="34" charset="-122"/>
                          <a:ea typeface="微软雅黑" panose="020B0503020204020204" pitchFamily="34" charset="-122"/>
                        </a:rPr>
                        <a:t>1</a:t>
                      </a: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714" marB="45714"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lvl="0" algn="just" eaLnBrk="1" hangingPunct="1">
                        <a:buNone/>
                      </a:pPr>
                      <a:r>
                        <a:rPr lang="zh-CN" altLang="en-US" sz="1200" b="1" dirty="0">
                          <a:solidFill>
                            <a:srgbClr val="000000"/>
                          </a:solidFill>
                          <a:latin typeface="微软雅黑" panose="020B0503020204020204" pitchFamily="34" charset="-122"/>
                          <a:ea typeface="微软雅黑" panose="020B0503020204020204" pitchFamily="34" charset="-122"/>
                        </a:rPr>
                        <a:t>申请理由</a:t>
                      </a:r>
                      <a:r>
                        <a:rPr lang="zh-CN" altLang="en-US" sz="1000" dirty="0">
                          <a:solidFill>
                            <a:srgbClr val="000000"/>
                          </a:solidFill>
                          <a:latin typeface="微软雅黑" panose="020B0503020204020204" pitchFamily="34" charset="-122"/>
                          <a:ea typeface="微软雅黑" panose="020B0503020204020204" pitchFamily="34" charset="-122"/>
                        </a:rPr>
                        <a:t>（对促进我区科技发展、产业发展和市场需求的意义、必要性、紧迫性）</a:t>
                      </a:r>
                    </a:p>
                  </a:txBody>
                  <a:tcPr marL="68586" marR="68586"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lvl="0" algn="ctr" eaLnBrk="1" hangingPunct="1">
                        <a:buNone/>
                      </a:pPr>
                      <a:r>
                        <a:rPr lang="en-US" altLang="zh-CN" sz="1200" dirty="0">
                          <a:solidFill>
                            <a:srgbClr val="000000"/>
                          </a:solidFill>
                          <a:latin typeface="微软雅黑" panose="020B0503020204020204" pitchFamily="34" charset="-122"/>
                          <a:ea typeface="微软雅黑" panose="020B0503020204020204" pitchFamily="34" charset="-122"/>
                        </a:rPr>
                        <a:t>12</a:t>
                      </a:r>
                      <a:endParaRPr lang="zh-CN" altLang="zh-CN" sz="1200" dirty="0">
                        <a:solidFill>
                          <a:srgbClr val="000000"/>
                        </a:solidFill>
                        <a:latin typeface="微软雅黑" panose="020B0503020204020204" pitchFamily="34" charset="-122"/>
                        <a:ea typeface="微软雅黑" panose="020B0503020204020204" pitchFamily="34" charset="-122"/>
                      </a:endParaRPr>
                    </a:p>
                  </a:txBody>
                  <a:tcPr marL="68586" marR="68586"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lvl="0" algn="ctr" eaLnBrk="1" hangingPunct="1">
                        <a:buNone/>
                      </a:pP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714" marB="45714">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rowSpan="10">
                  <a:txBody>
                    <a:bodyPr/>
                    <a:lstStyle/>
                    <a:p>
                      <a:pPr lvl="0" algn="ctr" eaLnBrk="1" hangingPunct="1">
                        <a:buNone/>
                      </a:pP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714" marB="45714">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rowSpan="10">
                  <a:txBody>
                    <a:bodyPr/>
                    <a:lstStyle/>
                    <a:p>
                      <a:pPr lvl="0" algn="ctr" eaLnBrk="1" hangingPunct="1">
                        <a:buNone/>
                      </a:pP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714" marB="45714">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274664">
                <a:tc>
                  <a:txBody>
                    <a:bodyPr/>
                    <a:lstStyle/>
                    <a:p>
                      <a:pPr lvl="0" algn="ctr" eaLnBrk="1" hangingPunct="1">
                        <a:buNone/>
                      </a:pPr>
                      <a:r>
                        <a:rPr lang="en-US" altLang="zh-CN" sz="1200" dirty="0">
                          <a:solidFill>
                            <a:srgbClr val="000000"/>
                          </a:solidFill>
                          <a:latin typeface="微软雅黑" panose="020B0503020204020204" pitchFamily="34" charset="-122"/>
                          <a:ea typeface="微软雅黑" panose="020B0503020204020204" pitchFamily="34" charset="-122"/>
                        </a:rPr>
                        <a:t>2</a:t>
                      </a: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714" marB="45714"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lvl="0" algn="just" eaLnBrk="1" hangingPunct="1">
                        <a:buNone/>
                      </a:pPr>
                      <a:r>
                        <a:rPr lang="zh-CN" altLang="en-US" sz="1200" b="1" dirty="0">
                          <a:solidFill>
                            <a:srgbClr val="000000"/>
                          </a:solidFill>
                          <a:latin typeface="微软雅黑" panose="020B0503020204020204" pitchFamily="34" charset="-122"/>
                          <a:ea typeface="微软雅黑" panose="020B0503020204020204" pitchFamily="34" charset="-122"/>
                        </a:rPr>
                        <a:t>总体目标</a:t>
                      </a:r>
                      <a:r>
                        <a:rPr lang="zh-CN" altLang="en-US" sz="1000" dirty="0">
                          <a:solidFill>
                            <a:srgbClr val="000000"/>
                          </a:solidFill>
                          <a:latin typeface="微软雅黑" panose="020B0503020204020204" pitchFamily="34" charset="-122"/>
                          <a:ea typeface="微软雅黑" panose="020B0503020204020204" pitchFamily="34" charset="-122"/>
                        </a:rPr>
                        <a:t>（目标设置的先进性、合理性、可行性、准确性）</a:t>
                      </a:r>
                    </a:p>
                  </a:txBody>
                  <a:tcPr marL="68586" marR="68586"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lvl="0" algn="ctr" eaLnBrk="1" hangingPunct="1">
                        <a:buNone/>
                      </a:pPr>
                      <a:r>
                        <a:rPr lang="en-US" altLang="zh-CN" sz="1200" dirty="0">
                          <a:solidFill>
                            <a:srgbClr val="000000"/>
                          </a:solidFill>
                          <a:latin typeface="微软雅黑" panose="020B0503020204020204" pitchFamily="34" charset="-122"/>
                          <a:ea typeface="微软雅黑" panose="020B0503020204020204" pitchFamily="34" charset="-122"/>
                        </a:rPr>
                        <a:t>12</a:t>
                      </a:r>
                      <a:endParaRPr lang="zh-CN" altLang="zh-CN" sz="1200" dirty="0">
                        <a:solidFill>
                          <a:srgbClr val="000000"/>
                        </a:solidFill>
                        <a:latin typeface="微软雅黑" panose="020B0503020204020204" pitchFamily="34" charset="-122"/>
                        <a:ea typeface="微软雅黑" panose="020B0503020204020204" pitchFamily="34" charset="-122"/>
                      </a:endParaRPr>
                    </a:p>
                  </a:txBody>
                  <a:tcPr marL="68586" marR="68586"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lvl="0" algn="ctr" eaLnBrk="1" hangingPunct="1">
                        <a:buNone/>
                      </a:pP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714" marB="45714">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vMerge="1">
                  <a:txBody>
                    <a:bodyPr/>
                    <a:lstStyle/>
                    <a:p>
                      <a:endParaRPr lang="zh-CN"/>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vMerge="1">
                  <a:txBody>
                    <a:bodyPr/>
                    <a:lstStyle/>
                    <a:p>
                      <a:endParaRPr lang="zh-CN"/>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r>
              <a:tr h="342932">
                <a:tc>
                  <a:txBody>
                    <a:bodyPr/>
                    <a:lstStyle/>
                    <a:p>
                      <a:pPr lvl="0" algn="ctr" eaLnBrk="1" hangingPunct="1">
                        <a:buNone/>
                      </a:pPr>
                      <a:r>
                        <a:rPr lang="en-US" altLang="zh-CN" sz="1200" dirty="0">
                          <a:solidFill>
                            <a:srgbClr val="000000"/>
                          </a:solidFill>
                          <a:latin typeface="微软雅黑" panose="020B0503020204020204" pitchFamily="34" charset="-122"/>
                          <a:ea typeface="微软雅黑" panose="020B0503020204020204" pitchFamily="34" charset="-122"/>
                        </a:rPr>
                        <a:t>3</a:t>
                      </a: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714" marB="45714"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lvl="0" algn="just" eaLnBrk="1" hangingPunct="1">
                        <a:buNone/>
                      </a:pPr>
                      <a:r>
                        <a:rPr lang="zh-CN" altLang="en-US" sz="1200" b="1" dirty="0">
                          <a:solidFill>
                            <a:srgbClr val="000000"/>
                          </a:solidFill>
                          <a:latin typeface="微软雅黑" panose="020B0503020204020204" pitchFamily="34" charset="-122"/>
                          <a:ea typeface="微软雅黑" panose="020B0503020204020204" pitchFamily="34" charset="-122"/>
                        </a:rPr>
                        <a:t>研究开发内容</a:t>
                      </a:r>
                      <a:r>
                        <a:rPr lang="zh-CN" altLang="en-US" sz="1000" dirty="0">
                          <a:solidFill>
                            <a:srgbClr val="000000"/>
                          </a:solidFill>
                          <a:latin typeface="微软雅黑" panose="020B0503020204020204" pitchFamily="34" charset="-122"/>
                          <a:ea typeface="微软雅黑" panose="020B0503020204020204" pitchFamily="34" charset="-122"/>
                        </a:rPr>
                        <a:t>（研究方法、技术路线、拟解决的关键技术问题、创新点、先进性与可行性）</a:t>
                      </a:r>
                    </a:p>
                  </a:txBody>
                  <a:tcPr marL="68586" marR="68586"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lvl="0" algn="ctr" eaLnBrk="1" hangingPunct="1">
                        <a:buNone/>
                      </a:pPr>
                      <a:r>
                        <a:rPr lang="en-US" altLang="zh-CN" sz="1200" dirty="0">
                          <a:solidFill>
                            <a:srgbClr val="000000"/>
                          </a:solidFill>
                          <a:latin typeface="微软雅黑" panose="020B0503020204020204" pitchFamily="34" charset="-122"/>
                          <a:ea typeface="微软雅黑" panose="020B0503020204020204" pitchFamily="34" charset="-122"/>
                        </a:rPr>
                        <a:t>18</a:t>
                      </a:r>
                      <a:endParaRPr lang="zh-CN" altLang="zh-CN" sz="1200" dirty="0">
                        <a:solidFill>
                          <a:srgbClr val="000000"/>
                        </a:solidFill>
                        <a:latin typeface="微软雅黑" panose="020B0503020204020204" pitchFamily="34" charset="-122"/>
                        <a:ea typeface="微软雅黑" panose="020B0503020204020204" pitchFamily="34" charset="-122"/>
                      </a:endParaRPr>
                    </a:p>
                  </a:txBody>
                  <a:tcPr marL="68586" marR="68586"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lvl="0" algn="ctr" eaLnBrk="1" hangingPunct="1">
                        <a:buNone/>
                      </a:pP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714" marB="45714">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vMerge="1">
                  <a:txBody>
                    <a:bodyPr/>
                    <a:lstStyle/>
                    <a:p>
                      <a:endParaRPr lang="zh-CN"/>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vMerge="1">
                  <a:txBody>
                    <a:bodyPr/>
                    <a:lstStyle/>
                    <a:p>
                      <a:endParaRPr lang="zh-CN"/>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r>
              <a:tr h="342932">
                <a:tc>
                  <a:txBody>
                    <a:bodyPr/>
                    <a:lstStyle/>
                    <a:p>
                      <a:pPr lvl="0" algn="ctr" eaLnBrk="1" hangingPunct="1">
                        <a:buNone/>
                      </a:pPr>
                      <a:r>
                        <a:rPr lang="en-US" altLang="zh-CN" sz="1200" dirty="0">
                          <a:solidFill>
                            <a:srgbClr val="000000"/>
                          </a:solidFill>
                          <a:latin typeface="微软雅黑" panose="020B0503020204020204" pitchFamily="34" charset="-122"/>
                          <a:ea typeface="微软雅黑" panose="020B0503020204020204" pitchFamily="34" charset="-122"/>
                        </a:rPr>
                        <a:t>4</a:t>
                      </a: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714" marB="45714"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lvl="0" algn="just" eaLnBrk="1" hangingPunct="1">
                        <a:buNone/>
                      </a:pPr>
                      <a:r>
                        <a:rPr lang="zh-CN" altLang="en-US" sz="1200" b="1" dirty="0">
                          <a:solidFill>
                            <a:srgbClr val="000000"/>
                          </a:solidFill>
                          <a:latin typeface="微软雅黑" panose="020B0503020204020204" pitchFamily="34" charset="-122"/>
                          <a:ea typeface="微软雅黑" panose="020B0503020204020204" pitchFamily="34" charset="-122"/>
                        </a:rPr>
                        <a:t>考核指标</a:t>
                      </a:r>
                      <a:r>
                        <a:rPr lang="zh-CN" altLang="en-US" sz="1000" dirty="0">
                          <a:solidFill>
                            <a:srgbClr val="000000"/>
                          </a:solidFill>
                          <a:latin typeface="微软雅黑" panose="020B0503020204020204" pitchFamily="34" charset="-122"/>
                          <a:ea typeface="微软雅黑" panose="020B0503020204020204" pitchFamily="34" charset="-122"/>
                        </a:rPr>
                        <a:t>（技术和经济考核指标先进性与合理性、人才队伍建设的合理与可行性）</a:t>
                      </a:r>
                    </a:p>
                  </a:txBody>
                  <a:tcPr marL="68586" marR="68586"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lvl="0" algn="ctr" eaLnBrk="1" hangingPunct="1">
                        <a:buNone/>
                      </a:pPr>
                      <a:r>
                        <a:rPr lang="en-US" altLang="zh-CN" sz="1200" dirty="0">
                          <a:solidFill>
                            <a:srgbClr val="000000"/>
                          </a:solidFill>
                          <a:latin typeface="微软雅黑" panose="020B0503020204020204" pitchFamily="34" charset="-122"/>
                          <a:ea typeface="微软雅黑" panose="020B0503020204020204" pitchFamily="34" charset="-122"/>
                        </a:rPr>
                        <a:t>10</a:t>
                      </a:r>
                      <a:endParaRPr lang="zh-CN" altLang="zh-CN" sz="1200" dirty="0">
                        <a:solidFill>
                          <a:srgbClr val="000000"/>
                        </a:solidFill>
                        <a:latin typeface="微软雅黑" panose="020B0503020204020204" pitchFamily="34" charset="-122"/>
                        <a:ea typeface="微软雅黑" panose="020B0503020204020204" pitchFamily="34" charset="-122"/>
                      </a:endParaRPr>
                    </a:p>
                  </a:txBody>
                  <a:tcPr marL="68586" marR="68586"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lvl="0" algn="ctr" eaLnBrk="1" hangingPunct="1">
                        <a:buNone/>
                      </a:pP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714" marB="45714">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vMerge="1">
                  <a:txBody>
                    <a:bodyPr/>
                    <a:lstStyle/>
                    <a:p>
                      <a:endParaRPr lang="zh-CN"/>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vMerge="1">
                  <a:txBody>
                    <a:bodyPr/>
                    <a:lstStyle/>
                    <a:p>
                      <a:endParaRPr lang="zh-CN"/>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r>
              <a:tr h="503284">
                <a:tc>
                  <a:txBody>
                    <a:bodyPr/>
                    <a:lstStyle/>
                    <a:p>
                      <a:pPr lvl="0" algn="ctr" eaLnBrk="1" hangingPunct="1">
                        <a:buNone/>
                      </a:pPr>
                      <a:r>
                        <a:rPr lang="en-US" altLang="zh-CN" sz="1200" dirty="0">
                          <a:solidFill>
                            <a:srgbClr val="000000"/>
                          </a:solidFill>
                          <a:latin typeface="微软雅黑" panose="020B0503020204020204" pitchFamily="34" charset="-122"/>
                          <a:ea typeface="微软雅黑" panose="020B0503020204020204" pitchFamily="34" charset="-122"/>
                        </a:rPr>
                        <a:t>5</a:t>
                      </a: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714" marB="45714"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lvl="0" algn="just" eaLnBrk="1" hangingPunct="1">
                        <a:buNone/>
                      </a:pPr>
                      <a:r>
                        <a:rPr lang="zh-CN" altLang="en-US" sz="1200" b="1" dirty="0">
                          <a:solidFill>
                            <a:srgbClr val="000000"/>
                          </a:solidFill>
                          <a:latin typeface="微软雅黑" panose="020B0503020204020204" pitchFamily="34" charset="-122"/>
                          <a:ea typeface="微软雅黑" panose="020B0503020204020204" pitchFamily="34" charset="-122"/>
                        </a:rPr>
                        <a:t>基础条件</a:t>
                      </a:r>
                      <a:r>
                        <a:rPr lang="zh-CN" altLang="en-US" sz="1000" dirty="0">
                          <a:solidFill>
                            <a:srgbClr val="000000"/>
                          </a:solidFill>
                          <a:latin typeface="微软雅黑" panose="020B0503020204020204" pitchFamily="34" charset="-122"/>
                          <a:ea typeface="微软雅黑" panose="020B0503020204020204" pitchFamily="34" charset="-122"/>
                        </a:rPr>
                        <a:t>（技术成熟程度，承担和合作单位、项目负责人和相关成员的现有条件、基础、科研能力，对国内外研究现状的了解，欠缺条件的解决措施）</a:t>
                      </a:r>
                    </a:p>
                  </a:txBody>
                  <a:tcPr marL="68586" marR="68586"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lvl="0" algn="ctr" eaLnBrk="1" hangingPunct="1">
                        <a:buNone/>
                      </a:pPr>
                      <a:r>
                        <a:rPr lang="en-US" altLang="zh-CN" sz="1200" dirty="0">
                          <a:solidFill>
                            <a:srgbClr val="000000"/>
                          </a:solidFill>
                          <a:latin typeface="微软雅黑" panose="020B0503020204020204" pitchFamily="34" charset="-122"/>
                          <a:ea typeface="微软雅黑" panose="020B0503020204020204" pitchFamily="34" charset="-122"/>
                        </a:rPr>
                        <a:t>20</a:t>
                      </a:r>
                      <a:endParaRPr lang="zh-CN" altLang="zh-CN" sz="1200" dirty="0">
                        <a:solidFill>
                          <a:srgbClr val="000000"/>
                        </a:solidFill>
                        <a:latin typeface="微软雅黑" panose="020B0503020204020204" pitchFamily="34" charset="-122"/>
                        <a:ea typeface="微软雅黑" panose="020B0503020204020204" pitchFamily="34" charset="-122"/>
                      </a:endParaRPr>
                    </a:p>
                  </a:txBody>
                  <a:tcPr marL="68586" marR="68586"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lvl="0" algn="ctr" eaLnBrk="1" hangingPunct="1">
                        <a:buNone/>
                      </a:pP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714" marB="45714">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vMerge="1">
                  <a:txBody>
                    <a:bodyPr/>
                    <a:lstStyle/>
                    <a:p>
                      <a:endParaRPr lang="zh-CN"/>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vMerge="1">
                  <a:txBody>
                    <a:bodyPr/>
                    <a:lstStyle/>
                    <a:p>
                      <a:endParaRPr lang="zh-CN"/>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r>
              <a:tr h="274326">
                <a:tc>
                  <a:txBody>
                    <a:bodyPr/>
                    <a:lstStyle/>
                    <a:p>
                      <a:pPr lvl="0" algn="ctr" eaLnBrk="1" hangingPunct="1">
                        <a:buNone/>
                      </a:pPr>
                      <a:r>
                        <a:rPr lang="en-US" altLang="zh-CN" sz="1200" dirty="0">
                          <a:solidFill>
                            <a:srgbClr val="000000"/>
                          </a:solidFill>
                          <a:latin typeface="微软雅黑" panose="020B0503020204020204" pitchFamily="34" charset="-122"/>
                          <a:ea typeface="微软雅黑" panose="020B0503020204020204" pitchFamily="34" charset="-122"/>
                        </a:rPr>
                        <a:t>6</a:t>
                      </a: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714" marB="45714"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lvl="0" algn="just" eaLnBrk="1" hangingPunct="1">
                        <a:buNone/>
                      </a:pPr>
                      <a:r>
                        <a:rPr lang="zh-CN" altLang="en-US" sz="1200" b="1" dirty="0">
                          <a:solidFill>
                            <a:srgbClr val="000000"/>
                          </a:solidFill>
                          <a:latin typeface="微软雅黑" panose="020B0503020204020204" pitchFamily="34" charset="-122"/>
                          <a:ea typeface="微软雅黑" panose="020B0503020204020204" pitchFamily="34" charset="-122"/>
                        </a:rPr>
                        <a:t>知识产权分析</a:t>
                      </a: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68586" marR="68586"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lvl="0" algn="ctr" eaLnBrk="1" hangingPunct="1">
                        <a:buNone/>
                      </a:pPr>
                      <a:r>
                        <a:rPr lang="en-US" altLang="zh-CN" sz="1200" dirty="0">
                          <a:solidFill>
                            <a:srgbClr val="000000"/>
                          </a:solidFill>
                          <a:latin typeface="微软雅黑" panose="020B0503020204020204" pitchFamily="34" charset="-122"/>
                          <a:ea typeface="微软雅黑" panose="020B0503020204020204" pitchFamily="34" charset="-122"/>
                        </a:rPr>
                        <a:t>5</a:t>
                      </a:r>
                      <a:endParaRPr lang="zh-CN" altLang="zh-CN" sz="1200" dirty="0">
                        <a:solidFill>
                          <a:srgbClr val="000000"/>
                        </a:solidFill>
                        <a:latin typeface="微软雅黑" panose="020B0503020204020204" pitchFamily="34" charset="-122"/>
                        <a:ea typeface="微软雅黑" panose="020B0503020204020204" pitchFamily="34" charset="-122"/>
                      </a:endParaRPr>
                    </a:p>
                  </a:txBody>
                  <a:tcPr marL="68586" marR="68586"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lvl="0" algn="ctr" eaLnBrk="1" hangingPunct="1">
                        <a:buNone/>
                      </a:pP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714" marB="45714">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vMerge="1">
                  <a:txBody>
                    <a:bodyPr/>
                    <a:lstStyle/>
                    <a:p>
                      <a:endParaRPr lang="zh-CN"/>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vMerge="1">
                  <a:txBody>
                    <a:bodyPr/>
                    <a:lstStyle/>
                    <a:p>
                      <a:endParaRPr lang="zh-CN"/>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r>
              <a:tr h="342932">
                <a:tc>
                  <a:txBody>
                    <a:bodyPr/>
                    <a:lstStyle/>
                    <a:p>
                      <a:pPr lvl="0" algn="ctr" eaLnBrk="1" hangingPunct="1">
                        <a:buNone/>
                      </a:pPr>
                      <a:r>
                        <a:rPr lang="en-US" altLang="zh-CN" sz="1200" dirty="0">
                          <a:solidFill>
                            <a:srgbClr val="000000"/>
                          </a:solidFill>
                          <a:latin typeface="微软雅黑" panose="020B0503020204020204" pitchFamily="34" charset="-122"/>
                          <a:ea typeface="微软雅黑" panose="020B0503020204020204" pitchFamily="34" charset="-122"/>
                        </a:rPr>
                        <a:t>7</a:t>
                      </a: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714" marB="45714"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lvl="0" algn="just" eaLnBrk="1" hangingPunct="1">
                        <a:buNone/>
                      </a:pPr>
                      <a:r>
                        <a:rPr lang="zh-CN" altLang="en-US" sz="1200" b="1" dirty="0">
                          <a:solidFill>
                            <a:srgbClr val="000000"/>
                          </a:solidFill>
                          <a:latin typeface="微软雅黑" panose="020B0503020204020204" pitchFamily="34" charset="-122"/>
                          <a:ea typeface="微软雅黑" panose="020B0503020204020204" pitchFamily="34" charset="-122"/>
                        </a:rPr>
                        <a:t>经费预算</a:t>
                      </a:r>
                      <a:r>
                        <a:rPr lang="zh-CN" altLang="en-US" sz="1000" dirty="0">
                          <a:solidFill>
                            <a:srgbClr val="000000"/>
                          </a:solidFill>
                          <a:latin typeface="微软雅黑" panose="020B0503020204020204" pitchFamily="34" charset="-122"/>
                          <a:ea typeface="微软雅黑" panose="020B0503020204020204" pitchFamily="34" charset="-122"/>
                        </a:rPr>
                        <a:t>（投资总额及来源、科技经费申请额度、开支预算的科学性、合理性）</a:t>
                      </a:r>
                    </a:p>
                  </a:txBody>
                  <a:tcPr marL="68586" marR="68586"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lvl="0" algn="ctr" eaLnBrk="1" hangingPunct="1">
                        <a:buNone/>
                      </a:pPr>
                      <a:r>
                        <a:rPr lang="en-US" altLang="zh-CN" sz="1200" dirty="0">
                          <a:solidFill>
                            <a:srgbClr val="000000"/>
                          </a:solidFill>
                          <a:latin typeface="微软雅黑" panose="020B0503020204020204" pitchFamily="34" charset="-122"/>
                          <a:ea typeface="微软雅黑" panose="020B0503020204020204" pitchFamily="34" charset="-122"/>
                        </a:rPr>
                        <a:t>5</a:t>
                      </a:r>
                      <a:endParaRPr lang="zh-CN" altLang="zh-CN" sz="1200" dirty="0">
                        <a:solidFill>
                          <a:srgbClr val="000000"/>
                        </a:solidFill>
                        <a:latin typeface="微软雅黑" panose="020B0503020204020204" pitchFamily="34" charset="-122"/>
                        <a:ea typeface="微软雅黑" panose="020B0503020204020204" pitchFamily="34" charset="-122"/>
                      </a:endParaRPr>
                    </a:p>
                  </a:txBody>
                  <a:tcPr marL="68586" marR="68586"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lvl="0" algn="ctr" eaLnBrk="1" hangingPunct="1">
                        <a:buNone/>
                      </a:pP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714" marB="45714">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vMerge="1">
                  <a:txBody>
                    <a:bodyPr/>
                    <a:lstStyle/>
                    <a:p>
                      <a:endParaRPr lang="zh-CN"/>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vMerge="1">
                  <a:txBody>
                    <a:bodyPr/>
                    <a:lstStyle/>
                    <a:p>
                      <a:endParaRPr lang="zh-CN"/>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r>
              <a:tr h="342932">
                <a:tc>
                  <a:txBody>
                    <a:bodyPr/>
                    <a:lstStyle/>
                    <a:p>
                      <a:pPr lvl="0" algn="ctr" eaLnBrk="1" hangingPunct="1">
                        <a:buNone/>
                      </a:pPr>
                      <a:r>
                        <a:rPr lang="en-US" altLang="zh-CN" sz="1200" dirty="0">
                          <a:solidFill>
                            <a:srgbClr val="000000"/>
                          </a:solidFill>
                          <a:latin typeface="微软雅黑" panose="020B0503020204020204" pitchFamily="34" charset="-122"/>
                          <a:ea typeface="微软雅黑" panose="020B0503020204020204" pitchFamily="34" charset="-122"/>
                        </a:rPr>
                        <a:t>8</a:t>
                      </a: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714" marB="45714"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lvl="0" algn="just" eaLnBrk="1" hangingPunct="1">
                        <a:buNone/>
                      </a:pPr>
                      <a:r>
                        <a:rPr lang="zh-CN" altLang="en-US" sz="1200" b="1" dirty="0">
                          <a:solidFill>
                            <a:srgbClr val="000000"/>
                          </a:solidFill>
                          <a:latin typeface="微软雅黑" panose="020B0503020204020204" pitchFamily="34" charset="-122"/>
                          <a:ea typeface="微软雅黑" panose="020B0503020204020204" pitchFamily="34" charset="-122"/>
                        </a:rPr>
                        <a:t>组织实施</a:t>
                      </a:r>
                      <a:r>
                        <a:rPr lang="zh-CN" altLang="en-US" sz="1000" dirty="0">
                          <a:solidFill>
                            <a:srgbClr val="000000"/>
                          </a:solidFill>
                          <a:latin typeface="微软雅黑" panose="020B0503020204020204" pitchFamily="34" charset="-122"/>
                          <a:ea typeface="微软雅黑" panose="020B0503020204020204" pitchFamily="34" charset="-122"/>
                        </a:rPr>
                        <a:t>（组织管理措施，实施进度与阶段目标，节能、环保、安全等措施）</a:t>
                      </a:r>
                    </a:p>
                  </a:txBody>
                  <a:tcPr marL="68586" marR="68586"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lvl="0" algn="ctr" eaLnBrk="1" hangingPunct="1">
                        <a:buNone/>
                      </a:pPr>
                      <a:r>
                        <a:rPr lang="en-US" altLang="zh-CN" sz="1200" dirty="0">
                          <a:solidFill>
                            <a:srgbClr val="000000"/>
                          </a:solidFill>
                          <a:latin typeface="微软雅黑" panose="020B0503020204020204" pitchFamily="34" charset="-122"/>
                          <a:ea typeface="微软雅黑" panose="020B0503020204020204" pitchFamily="34" charset="-122"/>
                        </a:rPr>
                        <a:t>8</a:t>
                      </a:r>
                      <a:endParaRPr lang="zh-CN" altLang="zh-CN" sz="1200" dirty="0">
                        <a:solidFill>
                          <a:srgbClr val="000000"/>
                        </a:solidFill>
                        <a:latin typeface="微软雅黑" panose="020B0503020204020204" pitchFamily="34" charset="-122"/>
                        <a:ea typeface="微软雅黑" panose="020B0503020204020204" pitchFamily="34" charset="-122"/>
                      </a:endParaRPr>
                    </a:p>
                  </a:txBody>
                  <a:tcPr marL="68586" marR="68586"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lvl="0" algn="ctr" eaLnBrk="1" hangingPunct="1">
                        <a:buNone/>
                      </a:pP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714" marB="45714">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vMerge="1">
                  <a:txBody>
                    <a:bodyPr/>
                    <a:lstStyle/>
                    <a:p>
                      <a:endParaRPr lang="zh-CN"/>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vMerge="1">
                  <a:txBody>
                    <a:bodyPr/>
                    <a:lstStyle/>
                    <a:p>
                      <a:endParaRPr lang="zh-CN"/>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r>
              <a:tr h="342932">
                <a:tc>
                  <a:txBody>
                    <a:bodyPr/>
                    <a:lstStyle/>
                    <a:p>
                      <a:pPr lvl="0" algn="ctr" eaLnBrk="1" hangingPunct="1">
                        <a:buNone/>
                      </a:pPr>
                      <a:r>
                        <a:rPr lang="en-US" altLang="zh-CN" sz="1200" dirty="0">
                          <a:solidFill>
                            <a:srgbClr val="000000"/>
                          </a:solidFill>
                          <a:latin typeface="微软雅黑" panose="020B0503020204020204" pitchFamily="34" charset="-122"/>
                          <a:ea typeface="微软雅黑" panose="020B0503020204020204" pitchFamily="34" charset="-122"/>
                        </a:rPr>
                        <a:t>9</a:t>
                      </a: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714" marB="45714"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lvl="0" algn="just" eaLnBrk="1" hangingPunct="1">
                        <a:buNone/>
                      </a:pPr>
                      <a:r>
                        <a:rPr lang="zh-CN" altLang="en-US" sz="1200" b="1" dirty="0">
                          <a:solidFill>
                            <a:srgbClr val="000000"/>
                          </a:solidFill>
                          <a:latin typeface="微软雅黑" panose="020B0503020204020204" pitchFamily="34" charset="-122"/>
                          <a:ea typeface="微软雅黑" panose="020B0503020204020204" pitchFamily="34" charset="-122"/>
                        </a:rPr>
                        <a:t>预期成果及效益</a:t>
                      </a:r>
                      <a:r>
                        <a:rPr lang="zh-CN" altLang="en-US" sz="1000" dirty="0">
                          <a:solidFill>
                            <a:srgbClr val="000000"/>
                          </a:solidFill>
                          <a:latin typeface="微软雅黑" panose="020B0503020204020204" pitchFamily="34" charset="-122"/>
                          <a:ea typeface="微软雅黑" panose="020B0503020204020204" pitchFamily="34" charset="-122"/>
                        </a:rPr>
                        <a:t>（重点评价获得发明专利的可行性，预期成果应用前景，预期经济、社会、环境效益）</a:t>
                      </a:r>
                    </a:p>
                  </a:txBody>
                  <a:tcPr marL="68586" marR="68586"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lvl="0" algn="ctr" eaLnBrk="1" hangingPunct="1">
                        <a:buNone/>
                      </a:pPr>
                      <a:r>
                        <a:rPr lang="en-US" altLang="zh-CN" sz="1200" dirty="0">
                          <a:solidFill>
                            <a:srgbClr val="000000"/>
                          </a:solidFill>
                          <a:latin typeface="微软雅黑" panose="020B0503020204020204" pitchFamily="34" charset="-122"/>
                          <a:ea typeface="微软雅黑" panose="020B0503020204020204" pitchFamily="34" charset="-122"/>
                        </a:rPr>
                        <a:t>8</a:t>
                      </a:r>
                      <a:endParaRPr lang="zh-CN" altLang="zh-CN" sz="1200" dirty="0">
                        <a:solidFill>
                          <a:srgbClr val="000000"/>
                        </a:solidFill>
                        <a:latin typeface="微软雅黑" panose="020B0503020204020204" pitchFamily="34" charset="-122"/>
                        <a:ea typeface="微软雅黑" panose="020B0503020204020204" pitchFamily="34" charset="-122"/>
                      </a:endParaRPr>
                    </a:p>
                  </a:txBody>
                  <a:tcPr marL="68586" marR="68586"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lvl="0" algn="ctr" eaLnBrk="1" hangingPunct="1">
                        <a:buNone/>
                      </a:pP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714" marB="45714">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vMerge="1">
                  <a:txBody>
                    <a:bodyPr/>
                    <a:lstStyle/>
                    <a:p>
                      <a:endParaRPr lang="zh-CN"/>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vMerge="1">
                  <a:txBody>
                    <a:bodyPr/>
                    <a:lstStyle/>
                    <a:p>
                      <a:endParaRPr lang="zh-CN"/>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r>
              <a:tr h="274664">
                <a:tc>
                  <a:txBody>
                    <a:bodyPr/>
                    <a:lstStyle/>
                    <a:p>
                      <a:pPr lvl="0" algn="ctr" eaLnBrk="1" hangingPunct="1">
                        <a:buNone/>
                      </a:pPr>
                      <a:r>
                        <a:rPr lang="en-US" altLang="zh-CN" sz="1200" dirty="0">
                          <a:solidFill>
                            <a:srgbClr val="000000"/>
                          </a:solidFill>
                          <a:latin typeface="微软雅黑" panose="020B0503020204020204" pitchFamily="34" charset="-122"/>
                          <a:ea typeface="微软雅黑" panose="020B0503020204020204" pitchFamily="34" charset="-122"/>
                        </a:rPr>
                        <a:t>10</a:t>
                      </a: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714" marB="45714"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lvl="0" algn="just" eaLnBrk="1" hangingPunct="1">
                        <a:buNone/>
                      </a:pPr>
                      <a:r>
                        <a:rPr lang="zh-CN" altLang="en-US" sz="1200" b="1" dirty="0">
                          <a:solidFill>
                            <a:srgbClr val="000000"/>
                          </a:solidFill>
                          <a:latin typeface="微软雅黑" panose="020B0503020204020204" pitchFamily="34" charset="-122"/>
                          <a:ea typeface="微软雅黑" panose="020B0503020204020204" pitchFamily="34" charset="-122"/>
                        </a:rPr>
                        <a:t>风险分析与对策</a:t>
                      </a:r>
                      <a:r>
                        <a:rPr lang="zh-CN" altLang="en-US" sz="1000" dirty="0">
                          <a:solidFill>
                            <a:srgbClr val="000000"/>
                          </a:solidFill>
                          <a:latin typeface="微软雅黑" panose="020B0503020204020204" pitchFamily="34" charset="-122"/>
                          <a:ea typeface="微软雅黑" panose="020B0503020204020204" pitchFamily="34" charset="-122"/>
                        </a:rPr>
                        <a:t>（风险分析及规避措施）</a:t>
                      </a:r>
                    </a:p>
                  </a:txBody>
                  <a:tcPr marL="68586" marR="68586"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lvl="0" algn="ctr" eaLnBrk="1" hangingPunct="1">
                        <a:buNone/>
                      </a:pPr>
                      <a:r>
                        <a:rPr lang="en-US" altLang="zh-CN" sz="1200" dirty="0">
                          <a:solidFill>
                            <a:srgbClr val="000000"/>
                          </a:solidFill>
                          <a:latin typeface="微软雅黑" panose="020B0503020204020204" pitchFamily="34" charset="-122"/>
                          <a:ea typeface="微软雅黑" panose="020B0503020204020204" pitchFamily="34" charset="-122"/>
                        </a:rPr>
                        <a:t>2</a:t>
                      </a:r>
                      <a:endParaRPr lang="zh-CN" altLang="zh-CN" sz="1200" dirty="0">
                        <a:solidFill>
                          <a:srgbClr val="000000"/>
                        </a:solidFill>
                        <a:latin typeface="微软雅黑" panose="020B0503020204020204" pitchFamily="34" charset="-122"/>
                        <a:ea typeface="微软雅黑" panose="020B0503020204020204" pitchFamily="34" charset="-122"/>
                      </a:endParaRPr>
                    </a:p>
                  </a:txBody>
                  <a:tcPr marL="68586" marR="68586"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lvl="0" algn="ctr" eaLnBrk="1" hangingPunct="1">
                        <a:buNone/>
                      </a:pP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714" marB="45714">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vMerge="1">
                  <a:txBody>
                    <a:bodyPr/>
                    <a:lstStyle/>
                    <a:p>
                      <a:endParaRPr lang="zh-CN"/>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B w="12700" cap="flat" cmpd="sng">
                      <a:solidFill>
                        <a:schemeClr val="tx1"/>
                      </a:solidFill>
                      <a:prstDash val="solid"/>
                      <a:headEnd type="none" w="med" len="med"/>
                      <a:tailEnd type="none" w="med" len="med"/>
                    </a:lnB>
                  </a:tcPr>
                </a:tc>
                <a:tc vMerge="1">
                  <a:txBody>
                    <a:bodyPr/>
                    <a:lstStyle/>
                    <a:p>
                      <a:endParaRPr lang="zh-CN"/>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B w="12700" cap="flat" cmpd="sng">
                      <a:solidFill>
                        <a:schemeClr val="tx1"/>
                      </a:solidFill>
                      <a:prstDash val="solid"/>
                      <a:headEnd type="none" w="med" len="med"/>
                      <a:tailEnd type="none" w="med" len="med"/>
                    </a:lnB>
                  </a:tcPr>
                </a:tc>
              </a:tr>
            </a:tbl>
          </a:graphicData>
        </a:graphic>
      </p:graphicFrame>
    </p:spTree>
    <p:custDataLst>
      <p:tags r:id="rId1"/>
    </p:custDataLst>
  </p:cSld>
  <p:clrMapOvr>
    <a:masterClrMapping/>
  </p:clrMapOvr>
  <p:transition>
    <p:rand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530" name="Group 2"/>
          <p:cNvGrpSpPr>
            <a:grpSpLocks/>
          </p:cNvGrpSpPr>
          <p:nvPr/>
        </p:nvGrpSpPr>
        <p:grpSpPr bwMode="auto">
          <a:xfrm>
            <a:off x="736600" y="1050925"/>
            <a:ext cx="7505700" cy="3873500"/>
            <a:chOff x="0" y="0"/>
            <a:chExt cx="5122" cy="2644"/>
          </a:xfrm>
        </p:grpSpPr>
        <p:sp>
          <p:nvSpPr>
            <p:cNvPr id="22537" name="Freeform 3"/>
            <p:cNvSpPr>
              <a:spLocks/>
            </p:cNvSpPr>
            <p:nvPr/>
          </p:nvSpPr>
          <p:spPr bwMode="auto">
            <a:xfrm>
              <a:off x="0" y="359"/>
              <a:ext cx="5122" cy="2285"/>
            </a:xfrm>
            <a:custGeom>
              <a:avLst/>
              <a:gdLst>
                <a:gd name="T0" fmla="*/ 136351 w 4728"/>
                <a:gd name="T1" fmla="*/ 90521309 h 1686"/>
                <a:gd name="T2" fmla="*/ 18383 w 4728"/>
                <a:gd name="T3" fmla="*/ 2147483647 h 1686"/>
                <a:gd name="T4" fmla="*/ 104986 w 4728"/>
                <a:gd name="T5" fmla="*/ 2147483647 h 1686"/>
                <a:gd name="T6" fmla="*/ 228851 w 4728"/>
                <a:gd name="T7" fmla="*/ 2147483647 h 1686"/>
                <a:gd name="T8" fmla="*/ 351934 w 4728"/>
                <a:gd name="T9" fmla="*/ 2147483647 h 1686"/>
                <a:gd name="T10" fmla="*/ 433356 w 4728"/>
                <a:gd name="T11" fmla="*/ 2147483647 h 1686"/>
                <a:gd name="T12" fmla="*/ 315576 w 4728"/>
                <a:gd name="T13" fmla="*/ 912613637 h 1686"/>
                <a:gd name="T14" fmla="*/ 450783 w 4728"/>
                <a:gd name="T15" fmla="*/ 2147483647 h 1686"/>
                <a:gd name="T16" fmla="*/ 363998 w 4728"/>
                <a:gd name="T17" fmla="*/ 2147483647 h 1686"/>
                <a:gd name="T18" fmla="*/ 231156 w 4728"/>
                <a:gd name="T19" fmla="*/ 2147483647 h 1686"/>
                <a:gd name="T20" fmla="*/ 93254 w 4728"/>
                <a:gd name="T21" fmla="*/ 2147483647 h 1686"/>
                <a:gd name="T22" fmla="*/ 2296 w 4728"/>
                <a:gd name="T23" fmla="*/ 2147483647 h 1686"/>
                <a:gd name="T24" fmla="*/ 136351 w 4728"/>
                <a:gd name="T25" fmla="*/ 90521309 h 168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728"/>
                <a:gd name="T40" fmla="*/ 0 h 1686"/>
                <a:gd name="T41" fmla="*/ 4728 w 4728"/>
                <a:gd name="T42" fmla="*/ 1686 h 168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728" h="1686">
                  <a:moveTo>
                    <a:pt x="1422" y="3"/>
                  </a:moveTo>
                  <a:cubicBezTo>
                    <a:pt x="1450" y="0"/>
                    <a:pt x="252" y="159"/>
                    <a:pt x="192" y="705"/>
                  </a:cubicBezTo>
                  <a:cubicBezTo>
                    <a:pt x="222" y="1041"/>
                    <a:pt x="828" y="1203"/>
                    <a:pt x="1096" y="1292"/>
                  </a:cubicBezTo>
                  <a:cubicBezTo>
                    <a:pt x="1364" y="1381"/>
                    <a:pt x="1955" y="1428"/>
                    <a:pt x="2388" y="1428"/>
                  </a:cubicBezTo>
                  <a:cubicBezTo>
                    <a:pt x="2821" y="1428"/>
                    <a:pt x="3307" y="1379"/>
                    <a:pt x="3672" y="1275"/>
                  </a:cubicBezTo>
                  <a:cubicBezTo>
                    <a:pt x="4037" y="1171"/>
                    <a:pt x="4506" y="987"/>
                    <a:pt x="4524" y="705"/>
                  </a:cubicBezTo>
                  <a:cubicBezTo>
                    <a:pt x="4518" y="207"/>
                    <a:pt x="3269" y="50"/>
                    <a:pt x="3294" y="27"/>
                  </a:cubicBezTo>
                  <a:cubicBezTo>
                    <a:pt x="3324" y="29"/>
                    <a:pt x="4674" y="201"/>
                    <a:pt x="4704" y="717"/>
                  </a:cubicBezTo>
                  <a:cubicBezTo>
                    <a:pt x="4728" y="1077"/>
                    <a:pt x="4236" y="1365"/>
                    <a:pt x="3798" y="1488"/>
                  </a:cubicBezTo>
                  <a:cubicBezTo>
                    <a:pt x="3360" y="1611"/>
                    <a:pt x="2883" y="1680"/>
                    <a:pt x="2412" y="1683"/>
                  </a:cubicBezTo>
                  <a:cubicBezTo>
                    <a:pt x="1941" y="1686"/>
                    <a:pt x="1374" y="1644"/>
                    <a:pt x="972" y="1506"/>
                  </a:cubicBezTo>
                  <a:cubicBezTo>
                    <a:pt x="570" y="1368"/>
                    <a:pt x="0" y="1173"/>
                    <a:pt x="24" y="723"/>
                  </a:cubicBezTo>
                  <a:cubicBezTo>
                    <a:pt x="42" y="117"/>
                    <a:pt x="1394" y="6"/>
                    <a:pt x="1422" y="3"/>
                  </a:cubicBezTo>
                  <a:close/>
                </a:path>
              </a:pathLst>
            </a:custGeom>
            <a:gradFill rotWithShape="1">
              <a:gsLst>
                <a:gs pos="0">
                  <a:srgbClr val="336699"/>
                </a:gs>
                <a:gs pos="100000">
                  <a:srgbClr val="D8E2EB"/>
                </a:gs>
              </a:gsLst>
              <a:lin ang="5400000" scaled="1"/>
            </a:gradFill>
            <a:ln w="9525">
              <a:round/>
              <a:headEnd/>
              <a:tailEnd/>
            </a:ln>
            <a:scene3d>
              <a:camera prst="legacyObliqueBottom">
                <a:rot lat="21299994" lon="0" rev="0"/>
              </a:camera>
              <a:lightRig rig="legacyFlat3" dir="b"/>
            </a:scene3d>
            <a:sp3d extrusionH="100000" prstMaterial="legacyMatte">
              <a:bevelT w="13500" h="13500" prst="angle"/>
              <a:bevelB w="13500" h="13500" prst="angle"/>
              <a:extrusionClr>
                <a:srgbClr val="336699"/>
              </a:extrusionClr>
            </a:sp3d>
          </p:spPr>
          <p:txBody>
            <a:bodyPr>
              <a:flatTx/>
            </a:bodyPr>
            <a:lstStyle/>
            <a:p>
              <a:endParaRPr lang="zh-CN" altLang="en-US"/>
            </a:p>
          </p:txBody>
        </p:sp>
        <p:grpSp>
          <p:nvGrpSpPr>
            <p:cNvPr id="22538" name="Group 4"/>
            <p:cNvGrpSpPr>
              <a:grpSpLocks/>
            </p:cNvGrpSpPr>
            <p:nvPr/>
          </p:nvGrpSpPr>
          <p:grpSpPr bwMode="auto">
            <a:xfrm>
              <a:off x="975" y="1462"/>
              <a:ext cx="2990" cy="741"/>
              <a:chOff x="0" y="0"/>
              <a:chExt cx="2826" cy="596"/>
            </a:xfrm>
          </p:grpSpPr>
          <p:sp>
            <p:nvSpPr>
              <p:cNvPr id="22550" name="Oval 5"/>
              <p:cNvSpPr>
                <a:spLocks noChangeArrowheads="1"/>
              </p:cNvSpPr>
              <p:nvPr/>
            </p:nvSpPr>
            <p:spPr bwMode="auto">
              <a:xfrm>
                <a:off x="0" y="12"/>
                <a:ext cx="2824" cy="584"/>
              </a:xfrm>
              <a:prstGeom prst="ellipse">
                <a:avLst/>
              </a:prstGeom>
              <a:gradFill rotWithShape="1">
                <a:gsLst>
                  <a:gs pos="0">
                    <a:srgbClr val="006699"/>
                  </a:gs>
                  <a:gs pos="50000">
                    <a:srgbClr val="003955"/>
                  </a:gs>
                  <a:gs pos="100000">
                    <a:srgbClr val="006699"/>
                  </a:gs>
                </a:gsLst>
                <a:lin ang="0" scaled="1"/>
              </a:gradFill>
              <a:ln w="9525">
                <a:noFill/>
                <a:round/>
                <a:headEnd/>
                <a:tailEnd/>
              </a:ln>
            </p:spPr>
            <p:txBody>
              <a:bodyPr wrap="none" anchor="ctr"/>
              <a:lstStyle/>
              <a:p>
                <a:endParaRPr lang="zh-CN" altLang="en-US" sz="1600" b="1">
                  <a:solidFill>
                    <a:srgbClr val="000099"/>
                  </a:solidFill>
                  <a:latin typeface="宋体" pitchFamily="2" charset="-122"/>
                  <a:sym typeface="微软雅黑" pitchFamily="34" charset="-122"/>
                </a:endParaRPr>
              </a:p>
            </p:txBody>
          </p:sp>
          <p:sp>
            <p:nvSpPr>
              <p:cNvPr id="22551" name="Oval 6"/>
              <p:cNvSpPr>
                <a:spLocks noChangeArrowheads="1"/>
              </p:cNvSpPr>
              <p:nvPr/>
            </p:nvSpPr>
            <p:spPr bwMode="auto">
              <a:xfrm>
                <a:off x="0" y="2"/>
                <a:ext cx="2826" cy="553"/>
              </a:xfrm>
              <a:prstGeom prst="ellipse">
                <a:avLst/>
              </a:prstGeom>
              <a:gradFill rotWithShape="1">
                <a:gsLst>
                  <a:gs pos="0">
                    <a:srgbClr val="006699"/>
                  </a:gs>
                  <a:gs pos="100000">
                    <a:srgbClr val="A9CBDD"/>
                  </a:gs>
                </a:gsLst>
                <a:lin ang="5400000" scaled="1"/>
              </a:gradFill>
              <a:ln w="9525">
                <a:noFill/>
                <a:round/>
                <a:headEnd/>
                <a:tailEnd/>
              </a:ln>
            </p:spPr>
            <p:txBody>
              <a:bodyPr wrap="none" anchor="ctr"/>
              <a:lstStyle/>
              <a:p>
                <a:endParaRPr lang="zh-CN" altLang="en-US" sz="1600" b="1">
                  <a:solidFill>
                    <a:srgbClr val="000099"/>
                  </a:solidFill>
                  <a:latin typeface="宋体" pitchFamily="2" charset="-122"/>
                  <a:sym typeface="微软雅黑" pitchFamily="34" charset="-122"/>
                </a:endParaRPr>
              </a:p>
            </p:txBody>
          </p:sp>
          <p:grpSp>
            <p:nvGrpSpPr>
              <p:cNvPr id="22552" name="Group 7"/>
              <p:cNvGrpSpPr>
                <a:grpSpLocks/>
              </p:cNvGrpSpPr>
              <p:nvPr/>
            </p:nvGrpSpPr>
            <p:grpSpPr bwMode="auto">
              <a:xfrm>
                <a:off x="0" y="1"/>
                <a:ext cx="2809" cy="544"/>
                <a:chOff x="0" y="0"/>
                <a:chExt cx="4718304" cy="1072896"/>
              </a:xfrm>
            </p:grpSpPr>
            <p:pic>
              <p:nvPicPr>
                <p:cNvPr id="22553" name="Oval 7"/>
                <p:cNvPicPr>
                  <a:picLocks noChangeAspect="1" noChangeArrowheads="1"/>
                </p:cNvPicPr>
                <p:nvPr/>
              </p:nvPicPr>
              <p:blipFill>
                <a:blip r:embed="rId2" cstate="print"/>
                <a:srcRect/>
                <a:stretch>
                  <a:fillRect/>
                </a:stretch>
              </p:blipFill>
              <p:spPr bwMode="auto">
                <a:xfrm>
                  <a:off x="0" y="0"/>
                  <a:ext cx="4718304" cy="1072896"/>
                </a:xfrm>
                <a:prstGeom prst="rect">
                  <a:avLst/>
                </a:prstGeom>
                <a:noFill/>
                <a:ln w="9525">
                  <a:noFill/>
                  <a:miter lim="800000"/>
                  <a:headEnd/>
                  <a:tailEnd/>
                </a:ln>
              </p:spPr>
            </p:pic>
            <p:sp>
              <p:nvSpPr>
                <p:cNvPr id="22554" name="Text Box 9"/>
                <p:cNvSpPr txBox="1">
                  <a:spLocks noChangeArrowheads="1"/>
                </p:cNvSpPr>
                <p:nvPr/>
              </p:nvSpPr>
              <p:spPr bwMode="auto">
                <a:xfrm>
                  <a:off x="693111" y="155830"/>
                  <a:ext cx="3331400" cy="758048"/>
                </a:xfrm>
                <a:prstGeom prst="rect">
                  <a:avLst/>
                </a:prstGeom>
                <a:noFill/>
                <a:ln w="9525">
                  <a:noFill/>
                  <a:miter lim="800000"/>
                  <a:headEnd/>
                  <a:tailEnd/>
                </a:ln>
              </p:spPr>
              <p:txBody>
                <a:bodyPr wrap="none" anchor="ctr"/>
                <a:lstStyle/>
                <a:p>
                  <a:endParaRPr lang="zh-CN" altLang="en-US" sz="1600" b="1">
                    <a:solidFill>
                      <a:srgbClr val="000099"/>
                    </a:solidFill>
                    <a:latin typeface="宋体" pitchFamily="2" charset="-122"/>
                    <a:sym typeface="微软雅黑" pitchFamily="34" charset="-122"/>
                  </a:endParaRPr>
                </a:p>
              </p:txBody>
            </p:sp>
          </p:grpSp>
        </p:grpSp>
        <p:sp>
          <p:nvSpPr>
            <p:cNvPr id="22539" name="AutoShape 8"/>
            <p:cNvSpPr>
              <a:spLocks noChangeArrowheads="1"/>
            </p:cNvSpPr>
            <p:nvPr/>
          </p:nvSpPr>
          <p:spPr bwMode="auto">
            <a:xfrm>
              <a:off x="1353" y="1357"/>
              <a:ext cx="386" cy="439"/>
            </a:xfrm>
            <a:prstGeom prst="cube">
              <a:avLst>
                <a:gd name="adj" fmla="val 48171"/>
              </a:avLst>
            </a:prstGeom>
            <a:solidFill>
              <a:srgbClr val="FFFFFF"/>
            </a:solidFill>
            <a:ln w="9525">
              <a:noFill/>
              <a:miter lim="800000"/>
              <a:headEnd/>
              <a:tailEnd/>
            </a:ln>
            <a:effectLst>
              <a:prstShdw prst="shdw12">
                <a:srgbClr val="808080">
                  <a:alpha val="50000"/>
                </a:srgbClr>
              </a:prstShdw>
            </a:effectLst>
          </p:spPr>
          <p:txBody>
            <a:bodyPr wrap="none" anchor="ctr"/>
            <a:lstStyle/>
            <a:p>
              <a:endParaRPr lang="zh-CN" altLang="en-US" sz="1600" b="1">
                <a:solidFill>
                  <a:srgbClr val="000099"/>
                </a:solidFill>
                <a:latin typeface="宋体" pitchFamily="2" charset="-122"/>
                <a:sym typeface="微软雅黑" pitchFamily="34" charset="-122"/>
              </a:endParaRPr>
            </a:p>
          </p:txBody>
        </p:sp>
        <p:sp>
          <p:nvSpPr>
            <p:cNvPr id="22540" name="AutoShape 9"/>
            <p:cNvSpPr>
              <a:spLocks noChangeArrowheads="1"/>
            </p:cNvSpPr>
            <p:nvPr/>
          </p:nvSpPr>
          <p:spPr bwMode="auto">
            <a:xfrm>
              <a:off x="771" y="1028"/>
              <a:ext cx="1545" cy="449"/>
            </a:xfrm>
            <a:prstGeom prst="cube">
              <a:avLst>
                <a:gd name="adj" fmla="val 24338"/>
              </a:avLst>
            </a:prstGeom>
            <a:gradFill rotWithShape="1">
              <a:gsLst>
                <a:gs pos="0">
                  <a:srgbClr val="C29413"/>
                </a:gs>
                <a:gs pos="100000">
                  <a:srgbClr val="FFC319"/>
                </a:gs>
              </a:gsLst>
              <a:lin ang="5400000" scaled="1"/>
            </a:gradFill>
            <a:ln w="9525">
              <a:noFill/>
              <a:miter lim="800000"/>
              <a:headEnd/>
              <a:tailEnd/>
            </a:ln>
          </p:spPr>
          <p:txBody>
            <a:bodyPr wrap="none" anchor="ctr"/>
            <a:lstStyle/>
            <a:p>
              <a:endParaRPr lang="zh-CN" altLang="en-US" sz="1600" b="1">
                <a:solidFill>
                  <a:srgbClr val="000099"/>
                </a:solidFill>
                <a:latin typeface="宋体" pitchFamily="2" charset="-122"/>
                <a:sym typeface="微软雅黑" pitchFamily="34" charset="-122"/>
              </a:endParaRPr>
            </a:p>
          </p:txBody>
        </p:sp>
        <p:sp>
          <p:nvSpPr>
            <p:cNvPr id="22541" name="AutoShape 10"/>
            <p:cNvSpPr>
              <a:spLocks noChangeArrowheads="1"/>
            </p:cNvSpPr>
            <p:nvPr/>
          </p:nvSpPr>
          <p:spPr bwMode="auto">
            <a:xfrm>
              <a:off x="2333" y="928"/>
              <a:ext cx="390" cy="868"/>
            </a:xfrm>
            <a:prstGeom prst="cube">
              <a:avLst>
                <a:gd name="adj" fmla="val 48171"/>
              </a:avLst>
            </a:prstGeom>
            <a:solidFill>
              <a:srgbClr val="FFFFFF"/>
            </a:solidFill>
            <a:ln w="9525">
              <a:noFill/>
              <a:miter lim="800000"/>
              <a:headEnd/>
              <a:tailEnd/>
            </a:ln>
            <a:effectLst>
              <a:prstShdw prst="shdw12">
                <a:srgbClr val="808080">
                  <a:alpha val="50000"/>
                </a:srgbClr>
              </a:prstShdw>
            </a:effectLst>
          </p:spPr>
          <p:txBody>
            <a:bodyPr wrap="none" anchor="ctr"/>
            <a:lstStyle/>
            <a:p>
              <a:endParaRPr lang="zh-CN" altLang="en-US" sz="1600" b="1">
                <a:solidFill>
                  <a:srgbClr val="000099"/>
                </a:solidFill>
                <a:latin typeface="宋体" pitchFamily="2" charset="-122"/>
                <a:sym typeface="微软雅黑" pitchFamily="34" charset="-122"/>
              </a:endParaRPr>
            </a:p>
          </p:txBody>
        </p:sp>
        <p:sp>
          <p:nvSpPr>
            <p:cNvPr id="22542" name="AutoShape 11"/>
            <p:cNvSpPr>
              <a:spLocks noChangeArrowheads="1"/>
            </p:cNvSpPr>
            <p:nvPr/>
          </p:nvSpPr>
          <p:spPr bwMode="auto">
            <a:xfrm>
              <a:off x="1851" y="605"/>
              <a:ext cx="1545" cy="452"/>
            </a:xfrm>
            <a:prstGeom prst="cube">
              <a:avLst>
                <a:gd name="adj" fmla="val 24338"/>
              </a:avLst>
            </a:prstGeom>
            <a:solidFill>
              <a:srgbClr val="999999"/>
            </a:solidFill>
            <a:ln w="9525">
              <a:noFill/>
              <a:miter lim="800000"/>
              <a:headEnd/>
              <a:tailEnd/>
            </a:ln>
          </p:spPr>
          <p:txBody>
            <a:bodyPr wrap="none" anchor="ctr"/>
            <a:lstStyle/>
            <a:p>
              <a:endParaRPr lang="zh-CN" altLang="en-US" sz="1600" b="1">
                <a:solidFill>
                  <a:srgbClr val="000099"/>
                </a:solidFill>
                <a:latin typeface="宋体" pitchFamily="2" charset="-122"/>
                <a:sym typeface="微软雅黑" pitchFamily="34" charset="-122"/>
              </a:endParaRPr>
            </a:p>
          </p:txBody>
        </p:sp>
        <p:sp>
          <p:nvSpPr>
            <p:cNvPr id="22543" name="AutoShape 12"/>
            <p:cNvSpPr>
              <a:spLocks noChangeArrowheads="1"/>
            </p:cNvSpPr>
            <p:nvPr/>
          </p:nvSpPr>
          <p:spPr bwMode="auto">
            <a:xfrm>
              <a:off x="3119" y="1390"/>
              <a:ext cx="386" cy="403"/>
            </a:xfrm>
            <a:prstGeom prst="cube">
              <a:avLst>
                <a:gd name="adj" fmla="val 48171"/>
              </a:avLst>
            </a:prstGeom>
            <a:solidFill>
              <a:srgbClr val="FFFFFF"/>
            </a:solidFill>
            <a:ln w="9525">
              <a:noFill/>
              <a:miter lim="800000"/>
              <a:headEnd/>
              <a:tailEnd/>
            </a:ln>
            <a:effectLst>
              <a:prstShdw prst="shdw12">
                <a:srgbClr val="808080">
                  <a:alpha val="50000"/>
                </a:srgbClr>
              </a:prstShdw>
            </a:effectLst>
          </p:spPr>
          <p:txBody>
            <a:bodyPr wrap="none" anchor="ctr"/>
            <a:lstStyle/>
            <a:p>
              <a:endParaRPr lang="zh-CN" altLang="en-US" sz="1600" b="1">
                <a:solidFill>
                  <a:srgbClr val="000099"/>
                </a:solidFill>
                <a:latin typeface="宋体" pitchFamily="2" charset="-122"/>
                <a:sym typeface="微软雅黑" pitchFamily="34" charset="-122"/>
              </a:endParaRPr>
            </a:p>
          </p:txBody>
        </p:sp>
        <p:sp>
          <p:nvSpPr>
            <p:cNvPr id="22544" name="AutoShape 13"/>
            <p:cNvSpPr>
              <a:spLocks noChangeArrowheads="1"/>
            </p:cNvSpPr>
            <p:nvPr/>
          </p:nvSpPr>
          <p:spPr bwMode="auto">
            <a:xfrm>
              <a:off x="2725" y="1057"/>
              <a:ext cx="1546" cy="453"/>
            </a:xfrm>
            <a:prstGeom prst="cube">
              <a:avLst>
                <a:gd name="adj" fmla="val 24338"/>
              </a:avLst>
            </a:prstGeom>
            <a:gradFill rotWithShape="1">
              <a:gsLst>
                <a:gs pos="0">
                  <a:srgbClr val="DC5454"/>
                </a:gs>
                <a:gs pos="100000">
                  <a:srgbClr val="FF6161"/>
                </a:gs>
              </a:gsLst>
              <a:lin ang="5400000" scaled="1"/>
            </a:gradFill>
            <a:ln w="9525">
              <a:noFill/>
              <a:miter lim="800000"/>
              <a:headEnd/>
              <a:tailEnd/>
            </a:ln>
          </p:spPr>
          <p:txBody>
            <a:bodyPr wrap="none" anchor="ctr"/>
            <a:lstStyle/>
            <a:p>
              <a:endParaRPr lang="zh-CN" altLang="en-US" sz="1600" b="1">
                <a:solidFill>
                  <a:srgbClr val="000099"/>
                </a:solidFill>
                <a:latin typeface="宋体" pitchFamily="2" charset="-122"/>
                <a:sym typeface="微软雅黑" pitchFamily="34" charset="-122"/>
              </a:endParaRPr>
            </a:p>
          </p:txBody>
        </p:sp>
        <p:sp>
          <p:nvSpPr>
            <p:cNvPr id="22545" name="Rectangle 14"/>
            <p:cNvSpPr>
              <a:spLocks noChangeArrowheads="1"/>
            </p:cNvSpPr>
            <p:nvPr/>
          </p:nvSpPr>
          <p:spPr bwMode="auto">
            <a:xfrm>
              <a:off x="771" y="1174"/>
              <a:ext cx="1445" cy="238"/>
            </a:xfrm>
            <a:prstGeom prst="rect">
              <a:avLst/>
            </a:prstGeom>
            <a:noFill/>
            <a:ln w="9525">
              <a:noFill/>
              <a:miter lim="800000"/>
              <a:headEnd/>
              <a:tailEnd/>
            </a:ln>
          </p:spPr>
          <p:txBody>
            <a:bodyPr>
              <a:spAutoFit/>
            </a:bodyPr>
            <a:lstStyle/>
            <a:p>
              <a:pPr algn="ctr"/>
              <a:r>
                <a:rPr lang="zh-CN" altLang="en-US" sz="1600" b="1">
                  <a:solidFill>
                    <a:srgbClr val="000099"/>
                  </a:solidFill>
                  <a:latin typeface="宋体" pitchFamily="2" charset="-122"/>
                  <a:sym typeface="微软雅黑" pitchFamily="34" charset="-122"/>
                </a:rPr>
                <a:t>项目管理专业机构</a:t>
              </a:r>
              <a:endParaRPr lang="en-US" altLang="zh-CN" sz="1600" b="1">
                <a:solidFill>
                  <a:srgbClr val="000099"/>
                </a:solidFill>
                <a:latin typeface="宋体" pitchFamily="2" charset="-122"/>
                <a:sym typeface="微软雅黑" pitchFamily="34" charset="-122"/>
              </a:endParaRPr>
            </a:p>
          </p:txBody>
        </p:sp>
        <p:sp>
          <p:nvSpPr>
            <p:cNvPr id="22546" name="Rectangle 15"/>
            <p:cNvSpPr>
              <a:spLocks noChangeArrowheads="1"/>
            </p:cNvSpPr>
            <p:nvPr/>
          </p:nvSpPr>
          <p:spPr bwMode="auto">
            <a:xfrm>
              <a:off x="2645" y="1193"/>
              <a:ext cx="1612" cy="218"/>
            </a:xfrm>
            <a:prstGeom prst="rect">
              <a:avLst/>
            </a:prstGeom>
            <a:noFill/>
            <a:ln w="9525">
              <a:noFill/>
              <a:miter lim="800000"/>
              <a:headEnd/>
              <a:tailEnd/>
            </a:ln>
          </p:spPr>
          <p:txBody>
            <a:bodyPr>
              <a:spAutoFit/>
            </a:bodyPr>
            <a:lstStyle/>
            <a:p>
              <a:pPr algn="ctr"/>
              <a:r>
                <a:rPr lang="zh-CN" altLang="en-US" sz="1400" b="1">
                  <a:solidFill>
                    <a:srgbClr val="000099"/>
                  </a:solidFill>
                  <a:latin typeface="宋体" pitchFamily="2" charset="-122"/>
                  <a:sym typeface="微软雅黑" pitchFamily="34" charset="-122"/>
                </a:rPr>
                <a:t>评估监管和动态调整机制</a:t>
              </a:r>
              <a:endParaRPr lang="en-US" altLang="zh-CN" sz="1400" b="1">
                <a:solidFill>
                  <a:srgbClr val="000099"/>
                </a:solidFill>
                <a:latin typeface="宋体" pitchFamily="2" charset="-122"/>
                <a:sym typeface="微软雅黑" pitchFamily="34" charset="-122"/>
              </a:endParaRPr>
            </a:p>
          </p:txBody>
        </p:sp>
        <p:sp>
          <p:nvSpPr>
            <p:cNvPr id="22547" name="Rectangle 16"/>
            <p:cNvSpPr>
              <a:spLocks noChangeArrowheads="1"/>
            </p:cNvSpPr>
            <p:nvPr/>
          </p:nvSpPr>
          <p:spPr bwMode="auto">
            <a:xfrm>
              <a:off x="1856" y="673"/>
              <a:ext cx="1310" cy="412"/>
            </a:xfrm>
            <a:prstGeom prst="rect">
              <a:avLst/>
            </a:prstGeom>
            <a:noFill/>
            <a:ln w="9525">
              <a:noFill/>
              <a:miter lim="800000"/>
              <a:headEnd/>
              <a:tailEnd/>
            </a:ln>
          </p:spPr>
          <p:txBody>
            <a:bodyPr>
              <a:spAutoFit/>
            </a:bodyPr>
            <a:lstStyle/>
            <a:p>
              <a:pPr algn="ctr"/>
              <a:r>
                <a:rPr lang="zh-CN" altLang="en-US" sz="1600" b="1">
                  <a:solidFill>
                    <a:srgbClr val="000099"/>
                  </a:solidFill>
                  <a:latin typeface="宋体" pitchFamily="2" charset="-122"/>
                  <a:sym typeface="微软雅黑" pitchFamily="34" charset="-122"/>
                </a:rPr>
                <a:t>战略咨询与综合</a:t>
              </a:r>
              <a:endParaRPr lang="en-US" altLang="zh-CN" sz="1600" b="1">
                <a:solidFill>
                  <a:srgbClr val="000099"/>
                </a:solidFill>
                <a:latin typeface="宋体" pitchFamily="2" charset="-122"/>
                <a:sym typeface="微软雅黑" pitchFamily="34" charset="-122"/>
              </a:endParaRPr>
            </a:p>
            <a:p>
              <a:pPr algn="ctr"/>
              <a:r>
                <a:rPr lang="zh-CN" altLang="en-US" sz="1600" b="1">
                  <a:solidFill>
                    <a:srgbClr val="000099"/>
                  </a:solidFill>
                  <a:latin typeface="宋体" pitchFamily="2" charset="-122"/>
                  <a:sym typeface="微软雅黑" pitchFamily="34" charset="-122"/>
                </a:rPr>
                <a:t>评审委员会</a:t>
              </a:r>
              <a:endParaRPr lang="en-US" altLang="zh-CN" sz="1600" b="1">
                <a:solidFill>
                  <a:srgbClr val="000099"/>
                </a:solidFill>
                <a:latin typeface="宋体" pitchFamily="2" charset="-122"/>
                <a:sym typeface="微软雅黑" pitchFamily="34" charset="-122"/>
              </a:endParaRPr>
            </a:p>
          </p:txBody>
        </p:sp>
        <p:sp>
          <p:nvSpPr>
            <p:cNvPr id="22548" name="Rectangle 17"/>
            <p:cNvSpPr>
              <a:spLocks noChangeArrowheads="1"/>
            </p:cNvSpPr>
            <p:nvPr/>
          </p:nvSpPr>
          <p:spPr bwMode="auto">
            <a:xfrm>
              <a:off x="379" y="2262"/>
              <a:ext cx="4320" cy="233"/>
            </a:xfrm>
            <a:prstGeom prst="rect">
              <a:avLst/>
            </a:prstGeom>
            <a:noFill/>
            <a:ln w="9525">
              <a:noFill/>
              <a:miter lim="800000"/>
              <a:headEnd/>
              <a:tailEnd/>
            </a:ln>
          </p:spPr>
          <p:txBody>
            <a:bodyPr>
              <a:spAutoFit/>
            </a:bodyPr>
            <a:lstStyle/>
            <a:p>
              <a:pPr algn="ctr"/>
              <a:r>
                <a:rPr lang="zh-CN" altLang="en-US" sz="1600" b="1">
                  <a:solidFill>
                    <a:srgbClr val="000099"/>
                  </a:solidFill>
                  <a:latin typeface="宋体" pitchFamily="2" charset="-122"/>
                  <a:sym typeface="微软雅黑" pitchFamily="34" charset="-122"/>
                </a:rPr>
                <a:t>国家科技管理信息系统和科技报告系统</a:t>
              </a:r>
              <a:endParaRPr lang="en-US" altLang="zh-CN" sz="1600" b="1">
                <a:solidFill>
                  <a:srgbClr val="000099"/>
                </a:solidFill>
                <a:latin typeface="宋体" pitchFamily="2" charset="-122"/>
                <a:sym typeface="微软雅黑" pitchFamily="34" charset="-122"/>
              </a:endParaRPr>
            </a:p>
          </p:txBody>
        </p:sp>
        <p:sp>
          <p:nvSpPr>
            <p:cNvPr id="8213" name="Rectangle 19"/>
            <p:cNvSpPr>
              <a:spLocks noChangeArrowheads="1"/>
            </p:cNvSpPr>
            <p:nvPr/>
          </p:nvSpPr>
          <p:spPr bwMode="auto">
            <a:xfrm>
              <a:off x="959" y="0"/>
              <a:ext cx="3291" cy="528"/>
            </a:xfrm>
            <a:prstGeom prst="rect">
              <a:avLst/>
            </a:prstGeom>
            <a:noFill/>
            <a:ln>
              <a:noFill/>
            </a:ln>
          </p:spPr>
          <p:txBody>
            <a:bodyPr>
              <a:spAutoFit/>
            </a:bodyPr>
            <a:lstStyle>
              <a:lvl1pPr>
                <a:defRPr sz="2400">
                  <a:solidFill>
                    <a:srgbClr val="FF0000"/>
                  </a:solidFill>
                  <a:latin typeface="黑体" panose="02010609060101010101" pitchFamily="49" charset="-122"/>
                  <a:ea typeface="黑体" panose="02010609060101010101" pitchFamily="49" charset="-122"/>
                  <a:sym typeface="微软雅黑" panose="020B0503020204020204" pitchFamily="34" charset="-122"/>
                </a:defRPr>
              </a:lvl1pPr>
              <a:lvl2pPr marL="742950" indent="-285750">
                <a:defRPr sz="2400">
                  <a:solidFill>
                    <a:srgbClr val="FF0000"/>
                  </a:solidFill>
                  <a:latin typeface="黑体" panose="02010609060101010101" pitchFamily="49" charset="-122"/>
                  <a:ea typeface="黑体" panose="02010609060101010101" pitchFamily="49" charset="-122"/>
                  <a:sym typeface="微软雅黑" panose="020B0503020204020204" pitchFamily="34" charset="-122"/>
                </a:defRPr>
              </a:lvl2pPr>
              <a:lvl3pPr marL="1143000" indent="-228600">
                <a:defRPr sz="2400">
                  <a:solidFill>
                    <a:srgbClr val="FF0000"/>
                  </a:solidFill>
                  <a:latin typeface="黑体" panose="02010609060101010101" pitchFamily="49" charset="-122"/>
                  <a:ea typeface="黑体" panose="02010609060101010101" pitchFamily="49" charset="-122"/>
                  <a:sym typeface="微软雅黑" panose="020B0503020204020204" pitchFamily="34" charset="-122"/>
                </a:defRPr>
              </a:lvl3pPr>
              <a:lvl4pPr marL="1600200" indent="-228600">
                <a:defRPr sz="2400">
                  <a:solidFill>
                    <a:srgbClr val="FF0000"/>
                  </a:solidFill>
                  <a:latin typeface="黑体" panose="02010609060101010101" pitchFamily="49" charset="-122"/>
                  <a:ea typeface="黑体" panose="02010609060101010101" pitchFamily="49" charset="-122"/>
                  <a:sym typeface="微软雅黑" panose="020B0503020204020204" pitchFamily="34" charset="-122"/>
                </a:defRPr>
              </a:lvl4pPr>
              <a:lvl5pPr marL="2057400" indent="-228600">
                <a:defRPr sz="2400">
                  <a:solidFill>
                    <a:srgbClr val="FF0000"/>
                  </a:solidFill>
                  <a:latin typeface="黑体" panose="02010609060101010101" pitchFamily="49" charset="-122"/>
                  <a:ea typeface="黑体" panose="02010609060101010101" pitchFamily="49" charset="-122"/>
                  <a:sym typeface="微软雅黑" panose="020B0503020204020204" pitchFamily="34" charset="-122"/>
                </a:defRPr>
              </a:lvl5pPr>
              <a:lvl6pPr marL="2514600" indent="-228600" eaLnBrk="0" fontAlgn="base" hangingPunct="0">
                <a:spcBef>
                  <a:spcPct val="0"/>
                </a:spcBef>
                <a:spcAft>
                  <a:spcPct val="0"/>
                </a:spcAft>
                <a:defRPr sz="2400">
                  <a:solidFill>
                    <a:srgbClr val="FF0000"/>
                  </a:solidFill>
                  <a:latin typeface="黑体" panose="02010609060101010101" pitchFamily="49" charset="-122"/>
                  <a:ea typeface="黑体" panose="02010609060101010101" pitchFamily="49" charset="-122"/>
                  <a:sym typeface="微软雅黑" panose="020B0503020204020204" pitchFamily="34" charset="-122"/>
                </a:defRPr>
              </a:lvl6pPr>
              <a:lvl7pPr marL="2971800" indent="-228600" eaLnBrk="0" fontAlgn="base" hangingPunct="0">
                <a:spcBef>
                  <a:spcPct val="0"/>
                </a:spcBef>
                <a:spcAft>
                  <a:spcPct val="0"/>
                </a:spcAft>
                <a:defRPr sz="2400">
                  <a:solidFill>
                    <a:srgbClr val="FF0000"/>
                  </a:solidFill>
                  <a:latin typeface="黑体" panose="02010609060101010101" pitchFamily="49" charset="-122"/>
                  <a:ea typeface="黑体" panose="02010609060101010101" pitchFamily="49" charset="-122"/>
                  <a:sym typeface="微软雅黑" panose="020B0503020204020204" pitchFamily="34" charset="-122"/>
                </a:defRPr>
              </a:lvl7pPr>
              <a:lvl8pPr marL="3429000" indent="-228600" eaLnBrk="0" fontAlgn="base" hangingPunct="0">
                <a:spcBef>
                  <a:spcPct val="0"/>
                </a:spcBef>
                <a:spcAft>
                  <a:spcPct val="0"/>
                </a:spcAft>
                <a:defRPr sz="2400">
                  <a:solidFill>
                    <a:srgbClr val="FF0000"/>
                  </a:solidFill>
                  <a:latin typeface="黑体" panose="02010609060101010101" pitchFamily="49" charset="-122"/>
                  <a:ea typeface="黑体" panose="02010609060101010101" pitchFamily="49" charset="-122"/>
                  <a:sym typeface="微软雅黑" panose="020B0503020204020204" pitchFamily="34" charset="-122"/>
                </a:defRPr>
              </a:lvl8pPr>
              <a:lvl9pPr marL="3886200" indent="-228600" eaLnBrk="0" fontAlgn="base" hangingPunct="0">
                <a:spcBef>
                  <a:spcPct val="0"/>
                </a:spcBef>
                <a:spcAft>
                  <a:spcPct val="0"/>
                </a:spcAft>
                <a:defRPr sz="2400">
                  <a:solidFill>
                    <a:srgbClr val="FF0000"/>
                  </a:solidFill>
                  <a:latin typeface="黑体" panose="02010609060101010101" pitchFamily="49" charset="-122"/>
                  <a:ea typeface="黑体" panose="02010609060101010101" pitchFamily="49" charset="-122"/>
                  <a:sym typeface="微软雅黑" panose="020B0503020204020204" pitchFamily="34" charset="-122"/>
                </a:defRPr>
              </a:lvl9pPr>
            </a:lstStyle>
            <a:p>
              <a:pPr algn="ctr">
                <a:buFont typeface="Wingdings" panose="05000000000000000000" pitchFamily="2" charset="2"/>
                <a:buNone/>
                <a:defRPr/>
              </a:pPr>
              <a:r>
                <a:rPr lang="zh-CN" altLang="en-US" sz="2215" b="1" dirty="0">
                  <a:solidFill>
                    <a:srgbClr val="000099"/>
                  </a:solidFill>
                  <a:latin typeface="宋体" panose="02010600030101010101" pitchFamily="2" charset="-122"/>
                  <a:ea typeface="宋体" panose="02010600030101010101" pitchFamily="2" charset="-122"/>
                </a:rPr>
                <a:t>科技计划（专项、基金等）管理</a:t>
              </a:r>
              <a:endParaRPr lang="en-US" altLang="zh-CN" sz="2215" b="1" dirty="0">
                <a:solidFill>
                  <a:srgbClr val="000099"/>
                </a:solidFill>
                <a:latin typeface="宋体" panose="02010600030101010101" pitchFamily="2" charset="-122"/>
                <a:ea typeface="宋体" panose="02010600030101010101" pitchFamily="2" charset="-122"/>
              </a:endParaRPr>
            </a:p>
            <a:p>
              <a:pPr algn="ctr">
                <a:buFont typeface="Wingdings" panose="05000000000000000000" pitchFamily="2" charset="2"/>
                <a:buNone/>
                <a:defRPr/>
              </a:pPr>
              <a:r>
                <a:rPr lang="zh-CN" altLang="en-US" sz="2215" b="1" dirty="0">
                  <a:solidFill>
                    <a:srgbClr val="000099"/>
                  </a:solidFill>
                  <a:latin typeface="宋体" panose="02010600030101010101" pitchFamily="2" charset="-122"/>
                  <a:ea typeface="宋体" panose="02010600030101010101" pitchFamily="2" charset="-122"/>
                </a:rPr>
                <a:t>部际联席会议</a:t>
              </a:r>
              <a:endParaRPr lang="en-US" altLang="zh-CN" sz="2215" b="1" dirty="0">
                <a:solidFill>
                  <a:srgbClr val="000099"/>
                </a:solidFill>
                <a:latin typeface="宋体" panose="02010600030101010101" pitchFamily="2" charset="-122"/>
                <a:ea typeface="宋体" panose="02010600030101010101" pitchFamily="2" charset="-122"/>
              </a:endParaRPr>
            </a:p>
          </p:txBody>
        </p:sp>
      </p:grpSp>
      <p:sp>
        <p:nvSpPr>
          <p:cNvPr id="8195" name="Rectangle 3"/>
          <p:cNvSpPr>
            <a:spLocks noChangeArrowheads="1"/>
          </p:cNvSpPr>
          <p:nvPr/>
        </p:nvSpPr>
        <p:spPr bwMode="auto">
          <a:xfrm>
            <a:off x="690563" y="5086350"/>
            <a:ext cx="7727950" cy="963613"/>
          </a:xfrm>
          <a:prstGeom prst="rect">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18900000" scaled="1"/>
          </a:gradFill>
          <a:ln w="9525">
            <a:solidFill>
              <a:srgbClr val="969696"/>
            </a:solidFill>
            <a:miter lim="800000"/>
          </a:ln>
          <a:effectLst>
            <a:outerShdw blurRad="63500" dist="99190" dir="2388334" algn="ctr" rotWithShape="0">
              <a:srgbClr val="969696">
                <a:alpha val="50000"/>
              </a:srgbClr>
            </a:outerShdw>
          </a:effectLst>
        </p:spPr>
        <p:txBody>
          <a:bodyPr wrap="none" anchor="ctr"/>
          <a:lstStyle>
            <a:lvl1pPr algn="just">
              <a:lnSpc>
                <a:spcPct val="110000"/>
              </a:lnSpc>
              <a:spcBef>
                <a:spcPts val="1800"/>
              </a:spcBef>
              <a:buClr>
                <a:schemeClr val="accent1"/>
              </a:buClr>
              <a:buSzPct val="130000"/>
              <a:buBlip>
                <a:blip r:embed="rId3"/>
              </a:buBlip>
              <a:defRPr sz="2400">
                <a:solidFill>
                  <a:srgbClr val="303030"/>
                </a:solidFill>
                <a:latin typeface="Arial" panose="020B0604020202020204" pitchFamily="34" charset="0"/>
                <a:ea typeface="黑体" panose="02010609060101010101" pitchFamily="49" charset="-122"/>
              </a:defRPr>
            </a:lvl1pPr>
            <a:lvl2pPr marL="742950" indent="-285750" algn="just" defTabSz="0">
              <a:lnSpc>
                <a:spcPct val="110000"/>
              </a:lnSpc>
              <a:buClr>
                <a:srgbClr val="303030"/>
              </a:buClr>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2pPr>
            <a:lvl3pPr marL="11430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3pPr>
            <a:lvl4pPr marL="16002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4pPr>
            <a:lvl5pPr marL="2057400" indent="-228600" defTabSz="0">
              <a:lnSpc>
                <a:spcPct val="90000"/>
              </a:lnSpc>
              <a:spcBef>
                <a:spcPts val="500"/>
              </a:spcBef>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5pPr>
            <a:lvl6pPr marL="25146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6pPr>
            <a:lvl7pPr marL="29718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7pPr>
            <a:lvl8pPr marL="34290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8pPr>
            <a:lvl9pPr marL="3886200" indent="-228600" defTabSz="0" eaLnBrk="0" fontAlgn="base" hangingPunct="0">
              <a:lnSpc>
                <a:spcPct val="90000"/>
              </a:lnSpc>
              <a:spcBef>
                <a:spcPts val="500"/>
              </a:spcBef>
              <a:spcAft>
                <a:spcPct val="0"/>
              </a:spcAft>
              <a:buFont typeface="Arial" panose="020B0604020202020204" pitchFamily="34" charset="0"/>
              <a:buChar char="•"/>
              <a:tabLst>
                <a:tab pos="715645" algn="l"/>
              </a:tabLst>
              <a:defRPr sz="2000">
                <a:solidFill>
                  <a:srgbClr val="303030"/>
                </a:solidFill>
                <a:latin typeface="Arial" panose="020B0604020202020204" pitchFamily="34" charset="0"/>
                <a:ea typeface="黑体" panose="02010609060101010101" pitchFamily="49" charset="-122"/>
              </a:defRPr>
            </a:lvl9pPr>
          </a:lstStyle>
          <a:p>
            <a:pPr algn="ctr">
              <a:lnSpc>
                <a:spcPct val="100000"/>
              </a:lnSpc>
              <a:spcBef>
                <a:spcPct val="0"/>
              </a:spcBef>
              <a:buClrTx/>
              <a:buSzTx/>
              <a:buFontTx/>
              <a:buNone/>
              <a:defRPr/>
            </a:pPr>
            <a:endParaRPr lang="zh-CN" altLang="en-US" sz="1600" b="1" smtClean="0">
              <a:solidFill>
                <a:schemeClr val="tx1"/>
              </a:solidFill>
              <a:latin typeface="仿宋" panose="02010609060101010101" pitchFamily="49" charset="-122"/>
              <a:ea typeface="仿宋" panose="02010609060101010101" pitchFamily="49" charset="-122"/>
            </a:endParaRPr>
          </a:p>
        </p:txBody>
      </p:sp>
      <p:grpSp>
        <p:nvGrpSpPr>
          <p:cNvPr id="22532" name="Group 22"/>
          <p:cNvGrpSpPr>
            <a:grpSpLocks/>
          </p:cNvGrpSpPr>
          <p:nvPr/>
        </p:nvGrpSpPr>
        <p:grpSpPr bwMode="auto">
          <a:xfrm>
            <a:off x="720725" y="5157788"/>
            <a:ext cx="7753350" cy="933450"/>
            <a:chOff x="0" y="0"/>
            <a:chExt cx="5291" cy="637"/>
          </a:xfrm>
        </p:grpSpPr>
        <p:pic>
          <p:nvPicPr>
            <p:cNvPr id="22535" name="Text Box 5"/>
            <p:cNvPicPr>
              <a:picLocks noChangeAspect="1" noChangeArrowheads="1"/>
            </p:cNvPicPr>
            <p:nvPr/>
          </p:nvPicPr>
          <p:blipFill>
            <a:blip r:embed="rId4" cstate="print"/>
            <a:srcRect/>
            <a:stretch>
              <a:fillRect/>
            </a:stretch>
          </p:blipFill>
          <p:spPr bwMode="auto">
            <a:xfrm>
              <a:off x="0" y="0"/>
              <a:ext cx="5291" cy="637"/>
            </a:xfrm>
            <a:prstGeom prst="rect">
              <a:avLst/>
            </a:prstGeom>
            <a:noFill/>
            <a:ln w="9525">
              <a:noFill/>
              <a:miter lim="800000"/>
              <a:headEnd/>
              <a:tailEnd/>
            </a:ln>
          </p:spPr>
        </p:pic>
        <p:sp>
          <p:nvSpPr>
            <p:cNvPr id="22536" name="Text Box 24"/>
            <p:cNvSpPr txBox="1">
              <a:spLocks noChangeArrowheads="1"/>
            </p:cNvSpPr>
            <p:nvPr/>
          </p:nvSpPr>
          <p:spPr bwMode="auto">
            <a:xfrm>
              <a:off x="52" y="22"/>
              <a:ext cx="5174" cy="531"/>
            </a:xfrm>
            <a:prstGeom prst="rect">
              <a:avLst/>
            </a:prstGeom>
            <a:noFill/>
            <a:ln w="9525">
              <a:noFill/>
              <a:miter lim="800000"/>
              <a:headEnd/>
              <a:tailEnd/>
            </a:ln>
          </p:spPr>
          <p:txBody>
            <a:bodyPr>
              <a:spAutoFit/>
            </a:bodyPr>
            <a:lstStyle/>
            <a:p>
              <a:pPr indent="631825" algn="just"/>
              <a:r>
                <a:rPr lang="zh-CN" altLang="en-US" sz="2200" b="1">
                  <a:solidFill>
                    <a:srgbClr val="FFFFFF"/>
                  </a:solidFill>
                  <a:latin typeface="仿宋" pitchFamily="49" charset="-122"/>
                  <a:ea typeface="仿宋" pitchFamily="49" charset="-122"/>
                  <a:sym typeface="微软雅黑" pitchFamily="34" charset="-122"/>
                </a:rPr>
                <a:t>中央财政科技计划（专项、基金等）全部纳入统一国家科技管理平台管理，按照新的管理方式和组织机制实施</a:t>
              </a:r>
            </a:p>
          </p:txBody>
        </p:sp>
      </p:grpSp>
      <p:sp>
        <p:nvSpPr>
          <p:cNvPr id="22533" name="灯片编号占位符 2"/>
          <p:cNvSpPr txBox="1">
            <a:spLocks noGrp="1"/>
          </p:cNvSpPr>
          <p:nvPr/>
        </p:nvSpPr>
        <p:spPr bwMode="auto">
          <a:xfrm>
            <a:off x="6686550" y="6524625"/>
            <a:ext cx="2133600" cy="338138"/>
          </a:xfrm>
          <a:prstGeom prst="rect">
            <a:avLst/>
          </a:prstGeom>
          <a:noFill/>
          <a:ln w="9525">
            <a:noFill/>
            <a:miter lim="800000"/>
            <a:headEnd/>
            <a:tailEnd/>
          </a:ln>
        </p:spPr>
        <p:txBody>
          <a:bodyPr anchor="ctr"/>
          <a:lstStyle/>
          <a:p>
            <a:pPr algn="r"/>
            <a:fld id="{F8358CA5-D765-4FAD-AE37-E4C32740BB1B}" type="slidenum">
              <a:rPr lang="zh-CN" altLang="en-US" sz="1600" b="1">
                <a:solidFill>
                  <a:schemeClr val="bg1"/>
                </a:solidFill>
                <a:latin typeface="仿宋" pitchFamily="49" charset="-122"/>
                <a:ea typeface="仿宋" pitchFamily="49" charset="-122"/>
                <a:sym typeface="微软雅黑" pitchFamily="34" charset="-122"/>
              </a:rPr>
              <a:pPr algn="r"/>
              <a:t>9</a:t>
            </a:fld>
            <a:endParaRPr lang="zh-CN" altLang="en-US" sz="1600" b="1">
              <a:solidFill>
                <a:schemeClr val="bg1"/>
              </a:solidFill>
              <a:latin typeface="仿宋" pitchFamily="49" charset="-122"/>
              <a:ea typeface="仿宋" pitchFamily="49" charset="-122"/>
              <a:sym typeface="微软雅黑" pitchFamily="34" charset="-122"/>
            </a:endParaRPr>
          </a:p>
        </p:txBody>
      </p:sp>
      <p:sp>
        <p:nvSpPr>
          <p:cNvPr id="29702" name="标题 1"/>
          <p:cNvSpPr txBox="1">
            <a:spLocks noChangeArrowheads="1"/>
          </p:cNvSpPr>
          <p:nvPr/>
        </p:nvSpPr>
        <p:spPr bwMode="auto">
          <a:xfrm>
            <a:off x="34925" y="44450"/>
            <a:ext cx="9109075" cy="1055688"/>
          </a:xfrm>
          <a:prstGeom prst="rect">
            <a:avLst/>
          </a:prstGeom>
          <a:noFill/>
          <a:ln w="9525">
            <a:noFill/>
            <a:miter lim="800000"/>
          </a:ln>
        </p:spPr>
        <p:txBody>
          <a:bodyPr lIns="88375" tIns="44189" rIns="88375" bIns="44189" anchor="ctr"/>
          <a:lstStyle/>
          <a:p>
            <a:pPr algn="ctr" defTabSz="956945">
              <a:defRPr/>
            </a:pPr>
            <a:r>
              <a:rPr lang="zh-CN" altLang="en-US" sz="4000" b="1" dirty="0">
                <a:solidFill>
                  <a:srgbClr val="000099"/>
                </a:solidFill>
                <a:latin typeface="+mj-ea"/>
                <a:ea typeface="+mj-ea"/>
                <a:sym typeface="微软雅黑" panose="020B0503020204020204" pitchFamily="34" charset="-122"/>
              </a:rPr>
              <a:t> </a:t>
            </a:r>
            <a:r>
              <a:rPr lang="zh-CN" altLang="en-US" sz="3600" b="1" dirty="0">
                <a:solidFill>
                  <a:srgbClr val="000099"/>
                </a:solidFill>
                <a:latin typeface="+mj-ea"/>
                <a:ea typeface="+mj-ea"/>
                <a:sym typeface="微软雅黑" panose="020B0503020204020204" pitchFamily="34" charset="-122"/>
              </a:rPr>
              <a:t>建立公开统一的国家科技管理平台</a:t>
            </a:r>
          </a:p>
        </p:txBody>
      </p:sp>
    </p:spTree>
  </p:cSld>
  <p:clrMapOvr>
    <a:masterClrMapping/>
  </p:clrMapOvr>
  <p:transition>
    <p:wipe dir="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bg>
      <p:bgPr>
        <a:gradFill>
          <a:gsLst>
            <a:gs pos="53578">
              <a:srgbClr val="C9ECBC"/>
            </a:gs>
            <a:gs pos="53156">
              <a:srgbClr val="C9ECBC"/>
            </a:gs>
            <a:gs pos="52312">
              <a:srgbClr val="C8ECBB"/>
            </a:gs>
            <a:gs pos="50625">
              <a:srgbClr val="C7ECBA"/>
            </a:gs>
            <a:gs pos="47250">
              <a:srgbClr val="C5EBB7"/>
            </a:gs>
            <a:gs pos="40500">
              <a:srgbClr val="C1EAB1"/>
            </a:gs>
            <a:gs pos="27000">
              <a:srgbClr val="B8E8A5"/>
            </a:gs>
            <a:gs pos="0">
              <a:schemeClr val="accent1">
                <a:tint val="66000"/>
                <a:satMod val="160000"/>
              </a:schemeClr>
            </a:gs>
            <a:gs pos="54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1488898" name="矩形 1488897"/>
          <p:cNvSpPr/>
          <p:nvPr/>
        </p:nvSpPr>
        <p:spPr>
          <a:xfrm>
            <a:off x="539750" y="260350"/>
            <a:ext cx="8135938" cy="1495425"/>
          </a:xfrm>
          <a:prstGeom prst="rect">
            <a:avLst/>
          </a:prstGeom>
          <a:noFill/>
          <a:ln w="9525">
            <a:noFill/>
            <a:miter/>
          </a:ln>
        </p:spPr>
        <p:txBody>
          <a:bodyPr>
            <a:spAutoFit/>
          </a:bodyPr>
          <a:lstStyle/>
          <a:p>
            <a:pPr algn="ctr" eaLnBrk="0" hangingPunct="0">
              <a:lnSpc>
                <a:spcPct val="120000"/>
              </a:lnSpc>
              <a:buFont typeface="Arial" panose="020B0604020202020204" pitchFamily="34" charset="0"/>
              <a:buNone/>
              <a:defRPr/>
            </a:pPr>
            <a:r>
              <a:rPr lang="en-US" altLang="en-US" b="1" noProof="1">
                <a:solidFill>
                  <a:srgbClr val="C00000"/>
                </a:solidFill>
                <a:effectLst>
                  <a:outerShdw blurRad="38100" dist="38100" dir="2700000">
                    <a:srgbClr val="FFFFFF"/>
                  </a:outerShdw>
                </a:effectLst>
                <a:latin typeface="黑体" panose="02010609060101010101" pitchFamily="49" charset="-122"/>
                <a:ea typeface="黑体" panose="02010609060101010101" pitchFamily="49" charset="-122"/>
                <a:cs typeface="+mn-ea"/>
              </a:rPr>
              <a:t>2016</a:t>
            </a:r>
            <a:r>
              <a:rPr lang="zh-CN" altLang="en-US" b="1" noProof="1">
                <a:solidFill>
                  <a:srgbClr val="C00000"/>
                </a:solidFill>
                <a:effectLst>
                  <a:outerShdw blurRad="38100" dist="38100" dir="2700000">
                    <a:srgbClr val="FFFFFF"/>
                  </a:outerShdw>
                </a:effectLst>
                <a:latin typeface="黑体" panose="02010609060101010101" pitchFamily="49" charset="-122"/>
                <a:ea typeface="黑体" panose="02010609060101010101" pitchFamily="49" charset="-122"/>
                <a:cs typeface="+mn-ea"/>
              </a:rPr>
              <a:t>年广西重点研发计划项目专家评估表</a:t>
            </a:r>
            <a:endParaRPr lang="en-US" altLang="zh-CN" b="1" noProof="1">
              <a:solidFill>
                <a:srgbClr val="C00000"/>
              </a:solidFill>
              <a:effectLst>
                <a:outerShdw blurRad="38100" dist="38100" dir="2700000">
                  <a:srgbClr val="FFFFFF"/>
                </a:outerShdw>
              </a:effectLst>
              <a:latin typeface="黑体" panose="02010609060101010101" pitchFamily="49" charset="-122"/>
              <a:ea typeface="黑体" panose="02010609060101010101" pitchFamily="49" charset="-122"/>
              <a:cs typeface="+mn-ea"/>
            </a:endParaRPr>
          </a:p>
          <a:p>
            <a:pPr algn="ctr" eaLnBrk="0" hangingPunct="0">
              <a:lnSpc>
                <a:spcPct val="120000"/>
              </a:lnSpc>
              <a:buFont typeface="Arial" panose="020B0604020202020204" pitchFamily="34" charset="0"/>
              <a:buNone/>
              <a:defRPr/>
            </a:pPr>
            <a:r>
              <a:rPr lang="zh-CN" altLang="en-US" sz="1200" dirty="0">
                <a:solidFill>
                  <a:srgbClr val="000000"/>
                </a:solidFill>
                <a:ea typeface="黑体" panose="02010609060101010101" pitchFamily="49" charset="-122"/>
              </a:rPr>
              <a:t>（适用项目：科技合作研究与开发</a:t>
            </a:r>
            <a:r>
              <a:rPr lang="en-US" sz="1200" dirty="0">
                <a:solidFill>
                  <a:srgbClr val="000000"/>
                </a:solidFill>
                <a:ea typeface="黑体" panose="02010609060101010101" pitchFamily="49" charset="-122"/>
              </a:rPr>
              <a:t>-</a:t>
            </a:r>
            <a:r>
              <a:rPr lang="zh-CN" altLang="en-US" sz="1200" dirty="0">
                <a:solidFill>
                  <a:srgbClr val="000000"/>
                </a:solidFill>
                <a:ea typeface="黑体" panose="02010609060101010101" pitchFamily="49" charset="-122"/>
              </a:rPr>
              <a:t>指南方向</a:t>
            </a:r>
            <a:r>
              <a:rPr lang="en-US" sz="1200" dirty="0">
                <a:solidFill>
                  <a:srgbClr val="000000"/>
                </a:solidFill>
                <a:ea typeface="黑体" panose="02010609060101010101" pitchFamily="49" charset="-122"/>
              </a:rPr>
              <a:t>1 </a:t>
            </a:r>
            <a:r>
              <a:rPr lang="zh-CN" altLang="en-US" sz="1200" dirty="0">
                <a:solidFill>
                  <a:srgbClr val="000000"/>
                </a:solidFill>
                <a:ea typeface="黑体" panose="02010609060101010101" pitchFamily="49" charset="-122"/>
              </a:rPr>
              <a:t>）</a:t>
            </a:r>
            <a:endParaRPr lang="en-US" altLang="zh-CN" sz="1200" b="1" noProof="1">
              <a:solidFill>
                <a:srgbClr val="000000"/>
              </a:solidFill>
              <a:effectLst>
                <a:outerShdw blurRad="38100" dist="38100" dir="2700000">
                  <a:srgbClr val="FFFFFF"/>
                </a:outerShdw>
              </a:effectLst>
              <a:latin typeface="黑体" panose="02010609060101010101" pitchFamily="49" charset="-122"/>
              <a:ea typeface="黑体" panose="02010609060101010101" pitchFamily="49" charset="-122"/>
              <a:cs typeface="+mn-ea"/>
            </a:endParaRPr>
          </a:p>
          <a:p>
            <a:pPr algn="ctr" eaLnBrk="0" hangingPunct="0">
              <a:lnSpc>
                <a:spcPct val="120000"/>
              </a:lnSpc>
              <a:buFont typeface="Arial" panose="020B0604020202020204" pitchFamily="34" charset="0"/>
              <a:buNone/>
              <a:defRPr/>
            </a:pPr>
            <a:endParaRPr lang="zh-CN" altLang="en-US" b="1" noProof="1">
              <a:solidFill>
                <a:srgbClr val="C00000"/>
              </a:solidFill>
              <a:effectLst>
                <a:outerShdw blurRad="38100" dist="38100" dir="2700000">
                  <a:srgbClr val="FFFFFF"/>
                </a:outerShdw>
              </a:effectLst>
              <a:latin typeface="黑体" panose="02010609060101010101" pitchFamily="49" charset="-122"/>
              <a:ea typeface="黑体" panose="02010609060101010101" pitchFamily="49" charset="-122"/>
              <a:cs typeface="+mn-ea"/>
            </a:endParaRPr>
          </a:p>
        </p:txBody>
      </p:sp>
      <p:sp>
        <p:nvSpPr>
          <p:cNvPr id="111619" name="TextBox 3"/>
          <p:cNvSpPr txBox="1">
            <a:spLocks noChangeArrowheads="1"/>
          </p:cNvSpPr>
          <p:nvPr/>
        </p:nvSpPr>
        <p:spPr bwMode="auto">
          <a:xfrm>
            <a:off x="611188" y="1268413"/>
            <a:ext cx="7705725" cy="341312"/>
          </a:xfrm>
          <a:prstGeom prst="rect">
            <a:avLst/>
          </a:prstGeom>
          <a:noFill/>
          <a:ln w="9525">
            <a:noFill/>
            <a:miter lim="800000"/>
            <a:headEnd/>
            <a:tailEnd/>
          </a:ln>
        </p:spPr>
        <p:txBody>
          <a:bodyPr>
            <a:spAutoFit/>
          </a:bodyPr>
          <a:lstStyle/>
          <a:p>
            <a:pPr>
              <a:lnSpc>
                <a:spcPct val="130000"/>
              </a:lnSpc>
            </a:pPr>
            <a:r>
              <a:rPr lang="zh-CN" altLang="en-US" sz="1400" b="1">
                <a:solidFill>
                  <a:srgbClr val="000000"/>
                </a:solidFill>
                <a:ea typeface="黑体" pitchFamily="49" charset="-122"/>
              </a:rPr>
              <a:t>一、一票否决指标</a:t>
            </a:r>
            <a:r>
              <a:rPr lang="zh-CN" altLang="en-US" sz="1400">
                <a:solidFill>
                  <a:srgbClr val="000000"/>
                </a:solidFill>
                <a:ea typeface="黑体" pitchFamily="49" charset="-122"/>
              </a:rPr>
              <a:t>（不符合申报指南和申报须知要求时项目评分为</a:t>
            </a:r>
            <a:r>
              <a:rPr lang="en-US" altLang="zh-CN" sz="1400">
                <a:solidFill>
                  <a:srgbClr val="000000"/>
                </a:solidFill>
                <a:ea typeface="黑体" pitchFamily="49" charset="-122"/>
              </a:rPr>
              <a:t>0</a:t>
            </a:r>
            <a:r>
              <a:rPr lang="zh-CN" altLang="en-US" sz="1400">
                <a:solidFill>
                  <a:srgbClr val="000000"/>
                </a:solidFill>
                <a:ea typeface="黑体" pitchFamily="49" charset="-122"/>
              </a:rPr>
              <a:t>分）</a:t>
            </a:r>
            <a:endParaRPr lang="zh-CN" altLang="en-US" sz="1400">
              <a:solidFill>
                <a:srgbClr val="000000"/>
              </a:solidFill>
              <a:ea typeface="微软雅黑" pitchFamily="34" charset="-122"/>
            </a:endParaRPr>
          </a:p>
        </p:txBody>
      </p:sp>
      <p:sp>
        <p:nvSpPr>
          <p:cNvPr id="111620" name="TextBox 4"/>
          <p:cNvSpPr txBox="1">
            <a:spLocks noChangeArrowheads="1"/>
          </p:cNvSpPr>
          <p:nvPr/>
        </p:nvSpPr>
        <p:spPr bwMode="auto">
          <a:xfrm>
            <a:off x="1331913" y="1039813"/>
            <a:ext cx="5976937" cy="344487"/>
          </a:xfrm>
          <a:prstGeom prst="rect">
            <a:avLst/>
          </a:prstGeom>
          <a:noFill/>
          <a:ln w="9525">
            <a:noFill/>
            <a:miter lim="800000"/>
            <a:headEnd/>
            <a:tailEnd/>
          </a:ln>
        </p:spPr>
        <p:txBody>
          <a:bodyPr>
            <a:spAutoFit/>
          </a:bodyPr>
          <a:lstStyle/>
          <a:p>
            <a:pPr>
              <a:lnSpc>
                <a:spcPct val="130000"/>
              </a:lnSpc>
            </a:pPr>
            <a:r>
              <a:rPr lang="zh-CN" altLang="en-US" sz="1400" b="1">
                <a:solidFill>
                  <a:srgbClr val="000000"/>
                </a:solidFill>
                <a:ea typeface="微软雅黑" pitchFamily="34" charset="-122"/>
              </a:rPr>
              <a:t>项目名称：                                                                                项目编号：</a:t>
            </a:r>
            <a:endParaRPr lang="zh-CN" altLang="en-US" sz="1400">
              <a:solidFill>
                <a:srgbClr val="000000"/>
              </a:solidFill>
              <a:ea typeface="微软雅黑" pitchFamily="34" charset="-122"/>
            </a:endParaRPr>
          </a:p>
        </p:txBody>
      </p:sp>
      <p:graphicFrame>
        <p:nvGraphicFramePr>
          <p:cNvPr id="7" name="表格 6"/>
          <p:cNvGraphicFramePr>
            <a:graphicFrameLocks noGrp="1"/>
          </p:cNvGraphicFramePr>
          <p:nvPr/>
        </p:nvGraphicFramePr>
        <p:xfrm>
          <a:off x="468313" y="1557338"/>
          <a:ext cx="8207375" cy="457200"/>
        </p:xfrm>
        <a:graphic>
          <a:graphicData uri="http://schemas.openxmlformats.org/drawingml/2006/table">
            <a:tbl>
              <a:tblPr firstRow="1" bandRow="1">
                <a:tableStyleId>{5940675A-B579-460E-94D1-54222C63F5DA}</a:tableStyleId>
              </a:tblPr>
              <a:tblGrid>
                <a:gridCol w="1583879"/>
                <a:gridCol w="395315"/>
                <a:gridCol w="4716296"/>
                <a:gridCol w="1511885"/>
              </a:tblGrid>
              <a:tr h="0">
                <a:tc>
                  <a:txBody>
                    <a:bodyPr/>
                    <a:lstStyle/>
                    <a:p>
                      <a:pPr marL="0" algn="l" defTabSz="914400" rtl="0" eaLnBrk="1" latinLnBrk="0" hangingPunct="1">
                        <a:spcAft>
                          <a:spcPts val="0"/>
                        </a:spcAft>
                      </a:pPr>
                      <a:r>
                        <a:rPr lang="zh-CN" altLang="en-US" sz="1200" kern="100" dirty="0" smtClean="0">
                          <a:solidFill>
                            <a:srgbClr val="000000"/>
                          </a:solidFill>
                          <a:latin typeface="微软雅黑" panose="020B0503020204020204" pitchFamily="34" charset="-122"/>
                          <a:ea typeface="微软雅黑" panose="020B0503020204020204" pitchFamily="34" charset="-122"/>
                          <a:cs typeface="宋体" panose="02010600030101010101" pitchFamily="2" charset="-122"/>
                        </a:rPr>
                        <a:t>是否符合年度申报指南和申报须知要求</a:t>
                      </a:r>
                      <a:endParaRPr lang="zh-CN" altLang="en-US" sz="1200"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txBody>
                  <a:tcPr marL="91423" marR="91423"/>
                </a:tc>
                <a:tc>
                  <a:txBody>
                    <a:bodyPr/>
                    <a:lstStyle/>
                    <a:p>
                      <a:endParaRPr lang="zh-CN" altLang="en-US" dirty="0"/>
                    </a:p>
                  </a:txBody>
                  <a:tcPr marL="91423" marR="91423"/>
                </a:tc>
                <a:tc>
                  <a:txBody>
                    <a:bodyPr/>
                    <a:lstStyle/>
                    <a:p>
                      <a:pPr marL="0" algn="ctr" defTabSz="914400" rtl="0" eaLnBrk="1" latinLnBrk="0" hangingPunct="1">
                        <a:spcAft>
                          <a:spcPts val="0"/>
                        </a:spcAft>
                      </a:pPr>
                      <a:r>
                        <a:rPr lang="zh-CN" altLang="en-US" sz="1200" kern="100" dirty="0" smtClean="0">
                          <a:solidFill>
                            <a:srgbClr val="000000"/>
                          </a:solidFill>
                          <a:latin typeface="微软雅黑" panose="020B0503020204020204" pitchFamily="34" charset="-122"/>
                          <a:ea typeface="微软雅黑" panose="020B0503020204020204" pitchFamily="34" charset="-122"/>
                          <a:cs typeface="宋体" panose="02010600030101010101" pitchFamily="2" charset="-122"/>
                        </a:rPr>
                        <a:t>如不符合请说明理由（如：未与合作外方签订有效的国际科技合作协议，或属于基础建设、单纯设备购置、偏重理论的基础研究等）</a:t>
                      </a:r>
                    </a:p>
                  </a:txBody>
                  <a:tcPr marL="91423" marR="91423"/>
                </a:tc>
                <a:tc>
                  <a:txBody>
                    <a:bodyPr/>
                    <a:lstStyle/>
                    <a:p>
                      <a:endParaRPr lang="zh-CN" altLang="en-US" dirty="0"/>
                    </a:p>
                  </a:txBody>
                  <a:tcPr marL="91423" marR="91423"/>
                </a:tc>
              </a:tr>
            </a:tbl>
          </a:graphicData>
        </a:graphic>
      </p:graphicFrame>
      <p:sp>
        <p:nvSpPr>
          <p:cNvPr id="111633" name="TextBox 7"/>
          <p:cNvSpPr txBox="1">
            <a:spLocks noChangeArrowheads="1"/>
          </p:cNvSpPr>
          <p:nvPr/>
        </p:nvSpPr>
        <p:spPr bwMode="auto">
          <a:xfrm>
            <a:off x="611188" y="1989138"/>
            <a:ext cx="7705725" cy="341312"/>
          </a:xfrm>
          <a:prstGeom prst="rect">
            <a:avLst/>
          </a:prstGeom>
          <a:noFill/>
          <a:ln w="9525">
            <a:noFill/>
            <a:miter lim="800000"/>
            <a:headEnd/>
            <a:tailEnd/>
          </a:ln>
        </p:spPr>
        <p:txBody>
          <a:bodyPr>
            <a:spAutoFit/>
          </a:bodyPr>
          <a:lstStyle/>
          <a:p>
            <a:pPr>
              <a:lnSpc>
                <a:spcPct val="130000"/>
              </a:lnSpc>
            </a:pPr>
            <a:r>
              <a:rPr lang="zh-CN" altLang="en-US" sz="1400" b="1">
                <a:solidFill>
                  <a:srgbClr val="000000"/>
                </a:solidFill>
                <a:ea typeface="黑体" pitchFamily="49" charset="-122"/>
              </a:rPr>
              <a:t>二、优选性指标</a:t>
            </a:r>
            <a:r>
              <a:rPr lang="zh-CN" altLang="en-US" sz="1400">
                <a:solidFill>
                  <a:srgbClr val="000000"/>
                </a:solidFill>
                <a:ea typeface="黑体" pitchFamily="49" charset="-122"/>
              </a:rPr>
              <a:t>（不符合申报指南和申报须知要求时项目评分为</a:t>
            </a:r>
            <a:r>
              <a:rPr lang="en-US" altLang="zh-CN" sz="1400">
                <a:solidFill>
                  <a:srgbClr val="000000"/>
                </a:solidFill>
                <a:ea typeface="黑体" pitchFamily="49" charset="-122"/>
              </a:rPr>
              <a:t>0</a:t>
            </a:r>
            <a:r>
              <a:rPr lang="zh-CN" altLang="en-US" sz="1400">
                <a:solidFill>
                  <a:srgbClr val="000000"/>
                </a:solidFill>
                <a:ea typeface="黑体" pitchFamily="49" charset="-122"/>
              </a:rPr>
              <a:t>分）</a:t>
            </a:r>
            <a:endParaRPr lang="zh-CN" altLang="en-US" sz="1400">
              <a:solidFill>
                <a:srgbClr val="000000"/>
              </a:solidFill>
              <a:ea typeface="微软雅黑" pitchFamily="34" charset="-122"/>
            </a:endParaRPr>
          </a:p>
        </p:txBody>
      </p:sp>
      <p:graphicFrame>
        <p:nvGraphicFramePr>
          <p:cNvPr id="9" name="表格 8"/>
          <p:cNvGraphicFramePr>
            <a:graphicFrameLocks noGrp="1"/>
          </p:cNvGraphicFramePr>
          <p:nvPr/>
        </p:nvGraphicFramePr>
        <p:xfrm>
          <a:off x="468313" y="2420938"/>
          <a:ext cx="8207375" cy="4170388"/>
        </p:xfrm>
        <a:graphic>
          <a:graphicData uri="http://schemas.openxmlformats.org/drawingml/2006/table">
            <a:tbl>
              <a:tblPr firstRow="1" bandRow="1">
                <a:tableStyleId>{5940675A-B579-460E-94D1-54222C63F5DA}</a:tableStyleId>
              </a:tblPr>
              <a:tblGrid>
                <a:gridCol w="513125"/>
                <a:gridCol w="4670479"/>
                <a:gridCol w="503962"/>
                <a:gridCol w="503962"/>
                <a:gridCol w="503962"/>
                <a:gridCol w="1511885"/>
              </a:tblGrid>
              <a:tr h="238468">
                <a:tc>
                  <a:txBody>
                    <a:bodyPr/>
                    <a:lstStyle/>
                    <a:p>
                      <a:pPr algn="ctr">
                        <a:spcAft>
                          <a:spcPts val="0"/>
                        </a:spcAft>
                      </a:pPr>
                      <a:r>
                        <a:rPr lang="zh-CN" sz="1200"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序号</a:t>
                      </a:r>
                      <a:endPar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67" marR="68567" marT="0" marB="0" anchor="ctr"/>
                </a:tc>
                <a:tc>
                  <a:txBody>
                    <a:bodyPr/>
                    <a:lstStyle/>
                    <a:p>
                      <a:pPr algn="ctr">
                        <a:spcAft>
                          <a:spcPts val="0"/>
                        </a:spcAft>
                      </a:pPr>
                      <a:r>
                        <a:rPr lang="zh-CN" sz="1200"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评价内容</a:t>
                      </a:r>
                      <a:endPar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67" marR="68567" marT="0" marB="0" anchor="ctr"/>
                </a:tc>
                <a:tc>
                  <a:txBody>
                    <a:bodyPr/>
                    <a:lstStyle/>
                    <a:p>
                      <a:pPr algn="ctr">
                        <a:spcAft>
                          <a:spcPts val="0"/>
                        </a:spcAft>
                      </a:pPr>
                      <a:r>
                        <a:rPr lang="zh-CN" sz="1200"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标准</a:t>
                      </a:r>
                      <a:endPar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67" marR="68567" marT="0" marB="0" anchor="ctr"/>
                </a:tc>
                <a:tc>
                  <a:txBody>
                    <a:bodyPr/>
                    <a:lstStyle/>
                    <a:p>
                      <a:pPr algn="ctr">
                        <a:spcAft>
                          <a:spcPts val="0"/>
                        </a:spcAft>
                      </a:pPr>
                      <a:r>
                        <a:rPr lang="zh-CN" sz="1200"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评分</a:t>
                      </a:r>
                      <a:endPar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67" marR="68567" marT="0" marB="0" anchor="ctr"/>
                </a:tc>
                <a:tc>
                  <a:txBody>
                    <a:bodyPr/>
                    <a:lstStyle/>
                    <a:p>
                      <a:pPr algn="ctr">
                        <a:spcAft>
                          <a:spcPts val="0"/>
                        </a:spcAft>
                      </a:pPr>
                      <a:r>
                        <a:rPr lang="zh-CN" sz="1200"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总分</a:t>
                      </a:r>
                      <a:endPar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67" marR="68567" marT="0" marB="0" anchor="ctr"/>
                </a:tc>
                <a:tc>
                  <a:txBody>
                    <a:bodyPr/>
                    <a:lstStyle/>
                    <a:p>
                      <a:pPr algn="ctr">
                        <a:spcAft>
                          <a:spcPts val="0"/>
                        </a:spcAft>
                      </a:pPr>
                      <a:r>
                        <a:rPr lang="zh-CN" sz="1200"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主要扣分项扣分理由</a:t>
                      </a:r>
                      <a:endPar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67" marR="68567" marT="0" marB="0" anchor="ctr"/>
                </a:tc>
              </a:tr>
              <a:tr h="914394">
                <a:tc>
                  <a:txBody>
                    <a:bodyPr/>
                    <a:lstStyle/>
                    <a:p>
                      <a:pPr algn="ctr"/>
                      <a:r>
                        <a:rPr lang="en-US" altLang="zh-CN" sz="1200" dirty="0" smtClean="0">
                          <a:solidFill>
                            <a:srgbClr val="000000"/>
                          </a:solidFill>
                          <a:latin typeface="微软雅黑" panose="020B0503020204020204" pitchFamily="34" charset="-122"/>
                          <a:ea typeface="微软雅黑" panose="020B0503020204020204" pitchFamily="34" charset="-122"/>
                        </a:rPr>
                        <a:t>1</a:t>
                      </a: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23" marR="91423" anchor="ctr"/>
                </a:tc>
                <a:tc>
                  <a:txBody>
                    <a:bodyPr/>
                    <a:lstStyle/>
                    <a:p>
                      <a:pPr algn="just">
                        <a:spcAft>
                          <a:spcPts val="0"/>
                        </a:spcAft>
                      </a:pPr>
                      <a:r>
                        <a:rPr lang="zh-CN" sz="1000" b="1"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申请理由：</a:t>
                      </a:r>
                      <a:r>
                        <a:rPr lang="zh-CN" sz="1000" kern="0" dirty="0">
                          <a:solidFill>
                            <a:srgbClr val="000000"/>
                          </a:solidFill>
                          <a:latin typeface="微软雅黑" panose="020B0503020204020204" pitchFamily="34" charset="-122"/>
                          <a:ea typeface="微软雅黑" panose="020B0503020204020204" pitchFamily="34" charset="-122"/>
                          <a:cs typeface="Arial" panose="020B0604020202020204"/>
                        </a:rPr>
                        <a:t>（</a:t>
                      </a:r>
                      <a:r>
                        <a:rPr lang="en-US" sz="1000" kern="0" dirty="0">
                          <a:solidFill>
                            <a:srgbClr val="000000"/>
                          </a:solidFill>
                          <a:latin typeface="微软雅黑" panose="020B0503020204020204" pitchFamily="34" charset="-122"/>
                          <a:ea typeface="微软雅黑" panose="020B0503020204020204" pitchFamily="34" charset="-122"/>
                          <a:cs typeface="Times New Roman" panose="02020603050405020304"/>
                        </a:rPr>
                        <a:t>1</a:t>
                      </a:r>
                      <a:r>
                        <a:rPr lang="zh-CN" sz="1000" kern="0" dirty="0">
                          <a:solidFill>
                            <a:srgbClr val="000000"/>
                          </a:solidFill>
                          <a:latin typeface="微软雅黑" panose="020B0503020204020204" pitchFamily="34" charset="-122"/>
                          <a:ea typeface="微软雅黑" panose="020B0503020204020204" pitchFamily="34" charset="-122"/>
                          <a:cs typeface="Arial" panose="020B0604020202020204"/>
                        </a:rPr>
                        <a:t>）战略重要性（拟开展的合作项目是否能解决我区千亿元产业、战略性新兴产业和社会发展的战略需求问题）；（</a:t>
                      </a:r>
                      <a:r>
                        <a:rPr lang="en-US" sz="1000" kern="0" dirty="0">
                          <a:solidFill>
                            <a:srgbClr val="000000"/>
                          </a:solidFill>
                          <a:latin typeface="微软雅黑" panose="020B0503020204020204" pitchFamily="34" charset="-122"/>
                          <a:ea typeface="微软雅黑" panose="020B0503020204020204" pitchFamily="34" charset="-122"/>
                          <a:cs typeface="Times New Roman" panose="02020603050405020304"/>
                        </a:rPr>
                        <a:t>2</a:t>
                      </a:r>
                      <a:r>
                        <a:rPr lang="zh-CN" sz="1000" kern="0" dirty="0">
                          <a:solidFill>
                            <a:srgbClr val="000000"/>
                          </a:solidFill>
                          <a:latin typeface="微软雅黑" panose="020B0503020204020204" pitchFamily="34" charset="-122"/>
                          <a:ea typeface="微软雅黑" panose="020B0503020204020204" pitchFamily="34" charset="-122"/>
                          <a:cs typeface="Arial" panose="020B0604020202020204"/>
                        </a:rPr>
                        <a:t>）合作必要性和紧迫性（能否促进解决我区优势资源开发、特色产业培育及社会发展相关的重大关键技术和瓶颈技术问题，是否必须通过国际合作来解决，合作外方是否本项目合适的选择对象）；（</a:t>
                      </a:r>
                      <a:r>
                        <a:rPr lang="en-US" sz="1000" kern="0" dirty="0">
                          <a:solidFill>
                            <a:srgbClr val="000000"/>
                          </a:solidFill>
                          <a:latin typeface="微软雅黑" panose="020B0503020204020204" pitchFamily="34" charset="-122"/>
                          <a:ea typeface="微软雅黑" panose="020B0503020204020204" pitchFamily="34" charset="-122"/>
                          <a:cs typeface="Times New Roman" panose="02020603050405020304"/>
                        </a:rPr>
                        <a:t>3</a:t>
                      </a:r>
                      <a:r>
                        <a:rPr lang="zh-CN" sz="1000" kern="0" dirty="0">
                          <a:solidFill>
                            <a:srgbClr val="000000"/>
                          </a:solidFill>
                          <a:latin typeface="微软雅黑" panose="020B0503020204020204" pitchFamily="34" charset="-122"/>
                          <a:ea typeface="微软雅黑" panose="020B0503020204020204" pitchFamily="34" charset="-122"/>
                          <a:cs typeface="Arial" panose="020B0604020202020204"/>
                        </a:rPr>
                        <a:t>）优势互补性（是否具有高层次、高水平的特点，列示出的合作双方技术优势的互补性是否强，中方拟通过合作解决的问题或目的是否明确）</a:t>
                      </a:r>
                      <a:endParaRPr lang="zh-CN" sz="1000" kern="100" dirty="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67" marR="68567" marT="0" marB="0" anchor="ctr"/>
                </a:tc>
                <a:tc>
                  <a:txBody>
                    <a:bodyPr/>
                    <a:lstStyle/>
                    <a:p>
                      <a:pPr algn="ctr">
                        <a:spcAft>
                          <a:spcPts val="0"/>
                        </a:spcAft>
                      </a:pPr>
                      <a:r>
                        <a:rPr lang="en-US" sz="1200" kern="100" spc="-5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15</a:t>
                      </a:r>
                      <a:endPar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67" marR="68567" marT="0" marB="0" anchor="ctr"/>
                </a:tc>
                <a:tc>
                  <a:txBody>
                    <a:bodyPr/>
                    <a:lstStyle/>
                    <a:p>
                      <a:pPr algn="ct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23" marR="91423"/>
                </a:tc>
                <a:tc rowSpan="10">
                  <a:txBody>
                    <a:bodyPr/>
                    <a:lstStyle/>
                    <a:p>
                      <a:pPr algn="ct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23" marR="91423"/>
                </a:tc>
                <a:tc rowSpan="10">
                  <a:txBody>
                    <a:bodyPr/>
                    <a:lstStyle/>
                    <a:p>
                      <a:pPr algn="ct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23" marR="91423"/>
                </a:tc>
              </a:tr>
              <a:tr h="304798">
                <a:tc>
                  <a:txBody>
                    <a:bodyPr/>
                    <a:lstStyle/>
                    <a:p>
                      <a:pPr algn="ctr"/>
                      <a:r>
                        <a:rPr lang="en-US" altLang="zh-CN" sz="1200" dirty="0" smtClean="0">
                          <a:solidFill>
                            <a:srgbClr val="000000"/>
                          </a:solidFill>
                          <a:latin typeface="微软雅黑" panose="020B0503020204020204" pitchFamily="34" charset="-122"/>
                          <a:ea typeface="微软雅黑" panose="020B0503020204020204" pitchFamily="34" charset="-122"/>
                        </a:rPr>
                        <a:t>2</a:t>
                      </a: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23" marR="91423" anchor="ctr"/>
                </a:tc>
                <a:tc>
                  <a:txBody>
                    <a:bodyPr/>
                    <a:lstStyle/>
                    <a:p>
                      <a:pPr algn="just">
                        <a:spcAft>
                          <a:spcPts val="0"/>
                        </a:spcAft>
                      </a:pPr>
                      <a:r>
                        <a:rPr lang="zh-CN" sz="1000" b="1"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总体目标</a:t>
                      </a:r>
                      <a:r>
                        <a:rPr lang="zh-CN" sz="1000" kern="0" dirty="0">
                          <a:solidFill>
                            <a:srgbClr val="000000"/>
                          </a:solidFill>
                          <a:latin typeface="微软雅黑" panose="020B0503020204020204" pitchFamily="34" charset="-122"/>
                          <a:ea typeface="微软雅黑" panose="020B0503020204020204" pitchFamily="34" charset="-122"/>
                          <a:cs typeface="Arial" panose="020B0604020202020204"/>
                        </a:rPr>
                        <a:t>（解决的关键技术或瓶颈难题目标是否明确，目标设置的先进性、合理性、可行性、准确性）</a:t>
                      </a:r>
                      <a:endParaRPr lang="zh-CN" sz="1000" kern="100" dirty="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67" marR="68567" marT="0" marB="0" anchor="ctr"/>
                </a:tc>
                <a:tc>
                  <a:txBody>
                    <a:bodyPr/>
                    <a:lstStyle/>
                    <a:p>
                      <a:pPr algn="ctr">
                        <a:spcAft>
                          <a:spcPts val="0"/>
                        </a:spcAft>
                      </a:pPr>
                      <a:r>
                        <a:rPr lang="en-US" sz="1200" kern="100" spc="-50">
                          <a:solidFill>
                            <a:srgbClr val="000000"/>
                          </a:solidFill>
                          <a:latin typeface="微软雅黑" panose="020B0503020204020204" pitchFamily="34" charset="-122"/>
                          <a:ea typeface="微软雅黑" panose="020B0503020204020204" pitchFamily="34" charset="-122"/>
                          <a:cs typeface="宋体" panose="02010600030101010101" pitchFamily="2" charset="-122"/>
                        </a:rPr>
                        <a:t>12</a:t>
                      </a:r>
                      <a:endParaRPr lang="zh-CN" sz="1200"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67" marR="68567" marT="0" marB="0" anchor="ctr"/>
                </a:tc>
                <a:tc>
                  <a:txBody>
                    <a:bodyPr/>
                    <a:lstStyle/>
                    <a:p>
                      <a:pPr algn="ct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23" marR="91423"/>
                </a:tc>
                <a:tc vMerge="1">
                  <a:txBody>
                    <a:bodyPr/>
                    <a:lstStyle/>
                    <a:p>
                      <a:endParaRPr lang="zh-CN"/>
                    </a:p>
                  </a:txBody>
                  <a:tcPr/>
                </a:tc>
                <a:tc vMerge="1">
                  <a:txBody>
                    <a:bodyPr/>
                    <a:lstStyle/>
                    <a:p>
                      <a:endParaRPr lang="zh-CN"/>
                    </a:p>
                  </a:txBody>
                  <a:tcPr/>
                </a:tc>
              </a:tr>
              <a:tr h="274318">
                <a:tc>
                  <a:txBody>
                    <a:bodyPr/>
                    <a:lstStyle/>
                    <a:p>
                      <a:pPr algn="ctr"/>
                      <a:r>
                        <a:rPr lang="en-US" altLang="zh-CN" sz="1200" dirty="0" smtClean="0">
                          <a:solidFill>
                            <a:srgbClr val="000000"/>
                          </a:solidFill>
                          <a:latin typeface="微软雅黑" panose="020B0503020204020204" pitchFamily="34" charset="-122"/>
                          <a:ea typeface="微软雅黑" panose="020B0503020204020204" pitchFamily="34" charset="-122"/>
                        </a:rPr>
                        <a:t>3</a:t>
                      </a: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23" marR="91423" anchor="ctr"/>
                </a:tc>
                <a:tc>
                  <a:txBody>
                    <a:bodyPr/>
                    <a:lstStyle/>
                    <a:p>
                      <a:pPr algn="just">
                        <a:spcAft>
                          <a:spcPts val="0"/>
                        </a:spcAft>
                      </a:pPr>
                      <a:r>
                        <a:rPr lang="zh-CN" sz="1000" b="1"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研究（建设）内容</a:t>
                      </a:r>
                      <a:r>
                        <a:rPr lang="zh-CN" sz="1000" kern="0" dirty="0">
                          <a:solidFill>
                            <a:srgbClr val="000000"/>
                          </a:solidFill>
                          <a:latin typeface="微软雅黑" panose="020B0503020204020204" pitchFamily="34" charset="-122"/>
                          <a:ea typeface="微软雅黑" panose="020B0503020204020204" pitchFamily="34" charset="-122"/>
                          <a:cs typeface="Arial" panose="020B0604020202020204"/>
                        </a:rPr>
                        <a:t>（研究方法、技术路线、拟解决的关键技术问题、创新点）</a:t>
                      </a:r>
                      <a:endParaRPr lang="zh-CN" sz="1000" kern="100" dirty="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67" marR="68567" marT="0" marB="0" anchor="ctr"/>
                </a:tc>
                <a:tc>
                  <a:txBody>
                    <a:bodyPr/>
                    <a:lstStyle/>
                    <a:p>
                      <a:pPr algn="ctr">
                        <a:spcAft>
                          <a:spcPts val="0"/>
                        </a:spcAft>
                      </a:pPr>
                      <a:r>
                        <a:rPr lang="en-US" sz="1200" kern="100" spc="-50">
                          <a:solidFill>
                            <a:srgbClr val="000000"/>
                          </a:solidFill>
                          <a:latin typeface="微软雅黑" panose="020B0503020204020204" pitchFamily="34" charset="-122"/>
                          <a:ea typeface="微软雅黑" panose="020B0503020204020204" pitchFamily="34" charset="-122"/>
                          <a:cs typeface="宋体" panose="02010600030101010101" pitchFamily="2" charset="-122"/>
                        </a:rPr>
                        <a:t>12</a:t>
                      </a:r>
                      <a:endParaRPr lang="zh-CN" sz="1200"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67" marR="68567" marT="0" marB="0" anchor="ctr"/>
                </a:tc>
                <a:tc>
                  <a:txBody>
                    <a:bodyPr/>
                    <a:lstStyle/>
                    <a:p>
                      <a:pPr algn="ct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23" marR="91423"/>
                </a:tc>
                <a:tc vMerge="1">
                  <a:txBody>
                    <a:bodyPr/>
                    <a:lstStyle/>
                    <a:p>
                      <a:endParaRPr lang="zh-CN"/>
                    </a:p>
                  </a:txBody>
                  <a:tcPr/>
                </a:tc>
                <a:tc vMerge="1">
                  <a:txBody>
                    <a:bodyPr/>
                    <a:lstStyle/>
                    <a:p>
                      <a:endParaRPr lang="zh-CN"/>
                    </a:p>
                  </a:txBody>
                  <a:tcPr/>
                </a:tc>
              </a:tr>
              <a:tr h="274318">
                <a:tc>
                  <a:txBody>
                    <a:bodyPr/>
                    <a:lstStyle/>
                    <a:p>
                      <a:pPr algn="ctr"/>
                      <a:r>
                        <a:rPr lang="en-US" altLang="zh-CN" sz="1200" dirty="0" smtClean="0">
                          <a:solidFill>
                            <a:srgbClr val="000000"/>
                          </a:solidFill>
                          <a:latin typeface="微软雅黑" panose="020B0503020204020204" pitchFamily="34" charset="-122"/>
                          <a:ea typeface="微软雅黑" panose="020B0503020204020204" pitchFamily="34" charset="-122"/>
                        </a:rPr>
                        <a:t>4</a:t>
                      </a: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23" marR="91423" anchor="ctr"/>
                </a:tc>
                <a:tc>
                  <a:txBody>
                    <a:bodyPr/>
                    <a:lstStyle/>
                    <a:p>
                      <a:pPr algn="just">
                        <a:spcAft>
                          <a:spcPts val="0"/>
                        </a:spcAft>
                      </a:pPr>
                      <a:r>
                        <a:rPr lang="zh-CN" sz="1000" b="1" kern="100" dirty="0">
                          <a:solidFill>
                            <a:srgbClr val="000000"/>
                          </a:solidFill>
                          <a:latin typeface="微软雅黑" panose="020B0503020204020204" pitchFamily="34" charset="-122"/>
                          <a:ea typeface="微软雅黑" panose="020B0503020204020204" pitchFamily="34" charset="-122"/>
                          <a:cs typeface="Times New Roman" panose="02020603050405020304"/>
                        </a:rPr>
                        <a:t>考核指标</a:t>
                      </a:r>
                      <a:r>
                        <a:rPr lang="zh-CN" sz="1000" kern="0" dirty="0">
                          <a:solidFill>
                            <a:srgbClr val="000000"/>
                          </a:solidFill>
                          <a:latin typeface="微软雅黑" panose="020B0503020204020204" pitchFamily="34" charset="-122"/>
                          <a:ea typeface="微软雅黑" panose="020B0503020204020204" pitchFamily="34" charset="-122"/>
                          <a:cs typeface="Arial" panose="020B0604020202020204"/>
                        </a:rPr>
                        <a:t>（技术、经济、知识产权、人才队伍建设等考核指标是否合理与可考核）</a:t>
                      </a:r>
                      <a:endParaRPr lang="zh-CN" sz="1000" kern="100" dirty="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67" marR="68567" marT="0" marB="0" anchor="ctr"/>
                </a:tc>
                <a:tc>
                  <a:txBody>
                    <a:bodyPr/>
                    <a:lstStyle/>
                    <a:p>
                      <a:pPr algn="ctr">
                        <a:spcAft>
                          <a:spcPts val="0"/>
                        </a:spcAft>
                      </a:pPr>
                      <a:r>
                        <a:rPr lang="en-US" sz="1200" kern="100" spc="-50">
                          <a:solidFill>
                            <a:srgbClr val="000000"/>
                          </a:solidFill>
                          <a:latin typeface="微软雅黑" panose="020B0503020204020204" pitchFamily="34" charset="-122"/>
                          <a:ea typeface="微软雅黑" panose="020B0503020204020204" pitchFamily="34" charset="-122"/>
                          <a:cs typeface="宋体" panose="02010600030101010101" pitchFamily="2" charset="-122"/>
                        </a:rPr>
                        <a:t>10</a:t>
                      </a:r>
                      <a:endParaRPr lang="zh-CN" sz="1200"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67" marR="68567" marT="0" marB="0" anchor="ctr"/>
                </a:tc>
                <a:tc>
                  <a:txBody>
                    <a:bodyPr/>
                    <a:lstStyle/>
                    <a:p>
                      <a:pPr algn="ct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23" marR="91423"/>
                </a:tc>
                <a:tc vMerge="1">
                  <a:txBody>
                    <a:bodyPr/>
                    <a:lstStyle/>
                    <a:p>
                      <a:endParaRPr lang="zh-CN"/>
                    </a:p>
                  </a:txBody>
                  <a:tcPr/>
                </a:tc>
                <a:tc vMerge="1">
                  <a:txBody>
                    <a:bodyPr/>
                    <a:lstStyle/>
                    <a:p>
                      <a:endParaRPr lang="zh-CN"/>
                    </a:p>
                  </a:txBody>
                  <a:tcPr/>
                </a:tc>
              </a:tr>
              <a:tr h="761995">
                <a:tc>
                  <a:txBody>
                    <a:bodyPr/>
                    <a:lstStyle/>
                    <a:p>
                      <a:pPr algn="ctr"/>
                      <a:r>
                        <a:rPr lang="en-US" altLang="zh-CN" sz="1200" dirty="0" smtClean="0">
                          <a:solidFill>
                            <a:srgbClr val="000000"/>
                          </a:solidFill>
                          <a:latin typeface="微软雅黑" panose="020B0503020204020204" pitchFamily="34" charset="-122"/>
                          <a:ea typeface="微软雅黑" panose="020B0503020204020204" pitchFamily="34" charset="-122"/>
                        </a:rPr>
                        <a:t>5</a:t>
                      </a: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23" marR="91423" anchor="ctr"/>
                </a:tc>
                <a:tc>
                  <a:txBody>
                    <a:bodyPr/>
                    <a:lstStyle/>
                    <a:p>
                      <a:pPr algn="just">
                        <a:spcAft>
                          <a:spcPts val="0"/>
                        </a:spcAft>
                      </a:pPr>
                      <a:r>
                        <a:rPr lang="zh-CN" sz="1000" b="1"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基础条件</a:t>
                      </a:r>
                      <a:r>
                        <a:rPr lang="zh-CN" sz="1000" kern="0" dirty="0">
                          <a:solidFill>
                            <a:srgbClr val="000000"/>
                          </a:solidFill>
                          <a:latin typeface="微软雅黑" panose="020B0503020204020204" pitchFamily="34" charset="-122"/>
                          <a:ea typeface="微软雅黑" panose="020B0503020204020204" pitchFamily="34" charset="-122"/>
                          <a:cs typeface="Arial" panose="020B0604020202020204"/>
                        </a:rPr>
                        <a:t>（技术成熟程度，承担和合作单位、项目负责人和相关成员的现有条件、基础、平台、科研能力；对国内外研究现状的了解；合作双方是否有良好的合作互信和合作渠道，是否具有稳定的国内外合作环境、合作条件和交流机制；所签署科技合作协议或备忘录的内容与本项目的相关性，是否已开展有效的实质性合作；欠缺条件的解决措施）</a:t>
                      </a:r>
                      <a:endParaRPr lang="zh-CN" sz="1000" kern="100" dirty="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67" marR="68567" marT="0" marB="0" anchor="ctr"/>
                </a:tc>
                <a:tc>
                  <a:txBody>
                    <a:bodyPr/>
                    <a:lstStyle/>
                    <a:p>
                      <a:pPr algn="ctr">
                        <a:spcAft>
                          <a:spcPts val="0"/>
                        </a:spcAft>
                      </a:pPr>
                      <a:r>
                        <a:rPr lang="en-US" sz="1200" kern="100">
                          <a:solidFill>
                            <a:srgbClr val="000000"/>
                          </a:solidFill>
                          <a:latin typeface="微软雅黑" panose="020B0503020204020204" pitchFamily="34" charset="-122"/>
                          <a:ea typeface="微软雅黑" panose="020B0503020204020204" pitchFamily="34" charset="-122"/>
                          <a:cs typeface="宋体" panose="02010600030101010101" pitchFamily="2" charset="-122"/>
                        </a:rPr>
                        <a:t>20</a:t>
                      </a:r>
                      <a:endParaRPr lang="zh-CN" sz="1200"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67" marR="68567" marT="0" marB="0" anchor="ctr"/>
                </a:tc>
                <a:tc>
                  <a:txBody>
                    <a:bodyPr/>
                    <a:lstStyle/>
                    <a:p>
                      <a:pPr algn="ct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23" marR="91423"/>
                </a:tc>
                <a:tc vMerge="1">
                  <a:txBody>
                    <a:bodyPr/>
                    <a:lstStyle/>
                    <a:p>
                      <a:endParaRPr lang="zh-CN"/>
                    </a:p>
                  </a:txBody>
                  <a:tcPr/>
                </a:tc>
                <a:tc vMerge="1">
                  <a:txBody>
                    <a:bodyPr/>
                    <a:lstStyle/>
                    <a:p>
                      <a:endParaRPr lang="zh-CN"/>
                    </a:p>
                  </a:txBody>
                  <a:tcPr/>
                </a:tc>
              </a:tr>
              <a:tr h="274318">
                <a:tc>
                  <a:txBody>
                    <a:bodyPr/>
                    <a:lstStyle/>
                    <a:p>
                      <a:pPr algn="ctr"/>
                      <a:r>
                        <a:rPr lang="en-US" altLang="zh-CN" sz="1200" dirty="0" smtClean="0">
                          <a:solidFill>
                            <a:srgbClr val="000000"/>
                          </a:solidFill>
                          <a:latin typeface="微软雅黑" panose="020B0503020204020204" pitchFamily="34" charset="-122"/>
                          <a:ea typeface="微软雅黑" panose="020B0503020204020204" pitchFamily="34" charset="-122"/>
                        </a:rPr>
                        <a:t>6</a:t>
                      </a: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23" marR="91423" anchor="ctr"/>
                </a:tc>
                <a:tc>
                  <a:txBody>
                    <a:bodyPr/>
                    <a:lstStyle/>
                    <a:p>
                      <a:pPr algn="just">
                        <a:spcAft>
                          <a:spcPts val="0"/>
                        </a:spcAft>
                      </a:pPr>
                      <a:r>
                        <a:rPr lang="zh-CN" sz="1000" b="1" kern="100" dirty="0">
                          <a:solidFill>
                            <a:srgbClr val="000000"/>
                          </a:solidFill>
                          <a:latin typeface="微软雅黑" panose="020B0503020204020204" pitchFamily="34" charset="-122"/>
                          <a:ea typeface="微软雅黑" panose="020B0503020204020204" pitchFamily="34" charset="-122"/>
                          <a:cs typeface="Times New Roman" panose="02020603050405020304"/>
                        </a:rPr>
                        <a:t>知识产权分析</a:t>
                      </a:r>
                      <a:r>
                        <a:rPr lang="zh-CN" sz="1000" kern="0" dirty="0">
                          <a:solidFill>
                            <a:srgbClr val="000000"/>
                          </a:solidFill>
                          <a:latin typeface="微软雅黑" panose="020B0503020204020204" pitchFamily="34" charset="-122"/>
                          <a:ea typeface="微软雅黑" panose="020B0503020204020204" pitchFamily="34" charset="-122"/>
                          <a:cs typeface="Arial" panose="020B0604020202020204"/>
                        </a:rPr>
                        <a:t>（所签署科技合作协议或备忘录中是否有知识产权条款等）</a:t>
                      </a:r>
                      <a:endParaRPr lang="zh-CN" sz="1000" kern="100" dirty="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67" marR="68567" marT="0" marB="0" anchor="ctr"/>
                </a:tc>
                <a:tc>
                  <a:txBody>
                    <a:bodyPr/>
                    <a:lstStyle/>
                    <a:p>
                      <a:pPr algn="ctr">
                        <a:spcAft>
                          <a:spcPts val="0"/>
                        </a:spcAft>
                      </a:pPr>
                      <a:r>
                        <a:rPr lang="en-US" sz="1200" kern="100" spc="-50">
                          <a:solidFill>
                            <a:srgbClr val="000000"/>
                          </a:solidFill>
                          <a:latin typeface="微软雅黑" panose="020B0503020204020204" pitchFamily="34" charset="-122"/>
                          <a:ea typeface="微软雅黑" panose="020B0503020204020204" pitchFamily="34" charset="-122"/>
                          <a:cs typeface="宋体" panose="02010600030101010101" pitchFamily="2" charset="-122"/>
                        </a:rPr>
                        <a:t>5</a:t>
                      </a:r>
                      <a:endParaRPr lang="zh-CN" sz="1200"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67" marR="68567" marT="0" marB="0" anchor="ctr"/>
                </a:tc>
                <a:tc>
                  <a:txBody>
                    <a:bodyPr/>
                    <a:lstStyle/>
                    <a:p>
                      <a:pPr algn="ct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23" marR="91423"/>
                </a:tc>
                <a:tc vMerge="1">
                  <a:txBody>
                    <a:bodyPr/>
                    <a:lstStyle/>
                    <a:p>
                      <a:endParaRPr lang="zh-CN"/>
                    </a:p>
                  </a:txBody>
                  <a:tcPr/>
                </a:tc>
                <a:tc vMerge="1">
                  <a:txBody>
                    <a:bodyPr/>
                    <a:lstStyle/>
                    <a:p>
                      <a:endParaRPr lang="zh-CN"/>
                    </a:p>
                  </a:txBody>
                  <a:tcPr/>
                </a:tc>
              </a:tr>
              <a:tr h="274318">
                <a:tc>
                  <a:txBody>
                    <a:bodyPr/>
                    <a:lstStyle/>
                    <a:p>
                      <a:pPr algn="ctr"/>
                      <a:r>
                        <a:rPr lang="en-US" altLang="zh-CN" sz="1200" dirty="0" smtClean="0">
                          <a:solidFill>
                            <a:srgbClr val="000000"/>
                          </a:solidFill>
                          <a:latin typeface="微软雅黑" panose="020B0503020204020204" pitchFamily="34" charset="-122"/>
                          <a:ea typeface="微软雅黑" panose="020B0503020204020204" pitchFamily="34" charset="-122"/>
                        </a:rPr>
                        <a:t>7</a:t>
                      </a: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23" marR="91423" anchor="ctr"/>
                </a:tc>
                <a:tc>
                  <a:txBody>
                    <a:bodyPr/>
                    <a:lstStyle/>
                    <a:p>
                      <a:pPr algn="just">
                        <a:spcAft>
                          <a:spcPts val="0"/>
                        </a:spcAft>
                      </a:pPr>
                      <a:r>
                        <a:rPr lang="zh-CN" sz="1000" b="1"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经费预算</a:t>
                      </a:r>
                      <a:r>
                        <a:rPr lang="zh-CN" sz="1000" kern="0" dirty="0">
                          <a:solidFill>
                            <a:srgbClr val="000000"/>
                          </a:solidFill>
                          <a:latin typeface="微软雅黑" panose="020B0503020204020204" pitchFamily="34" charset="-122"/>
                          <a:ea typeface="微软雅黑" panose="020B0503020204020204" pitchFamily="34" charset="-122"/>
                          <a:cs typeface="Arial" panose="020B0604020202020204"/>
                        </a:rPr>
                        <a:t>（投资总额及来源、科技经费申请额度、开支预算的科学性、合理性）</a:t>
                      </a:r>
                      <a:endParaRPr lang="zh-CN" sz="1000" kern="100" dirty="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67" marR="68567" marT="0" marB="0" anchor="ctr"/>
                </a:tc>
                <a:tc>
                  <a:txBody>
                    <a:bodyPr/>
                    <a:lstStyle/>
                    <a:p>
                      <a:pPr algn="ctr">
                        <a:spcAft>
                          <a:spcPts val="0"/>
                        </a:spcAft>
                      </a:pPr>
                      <a:r>
                        <a:rPr lang="en-US" sz="1200" kern="100" spc="-50">
                          <a:solidFill>
                            <a:srgbClr val="000000"/>
                          </a:solidFill>
                          <a:latin typeface="微软雅黑" panose="020B0503020204020204" pitchFamily="34" charset="-122"/>
                          <a:ea typeface="微软雅黑" panose="020B0503020204020204" pitchFamily="34" charset="-122"/>
                          <a:cs typeface="宋体" panose="02010600030101010101" pitchFamily="2" charset="-122"/>
                        </a:rPr>
                        <a:t>5</a:t>
                      </a:r>
                      <a:endParaRPr lang="zh-CN" sz="1200"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67" marR="68567" marT="0" marB="0" anchor="ctr"/>
                </a:tc>
                <a:tc>
                  <a:txBody>
                    <a:bodyPr/>
                    <a:lstStyle/>
                    <a:p>
                      <a:pPr algn="ct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23" marR="91423"/>
                </a:tc>
                <a:tc vMerge="1">
                  <a:txBody>
                    <a:bodyPr/>
                    <a:lstStyle/>
                    <a:p>
                      <a:endParaRPr lang="zh-CN"/>
                    </a:p>
                  </a:txBody>
                  <a:tcPr/>
                </a:tc>
                <a:tc vMerge="1">
                  <a:txBody>
                    <a:bodyPr/>
                    <a:lstStyle/>
                    <a:p>
                      <a:endParaRPr lang="zh-CN"/>
                    </a:p>
                  </a:txBody>
                  <a:tcPr/>
                </a:tc>
              </a:tr>
              <a:tr h="274318">
                <a:tc>
                  <a:txBody>
                    <a:bodyPr/>
                    <a:lstStyle/>
                    <a:p>
                      <a:pPr algn="ctr"/>
                      <a:r>
                        <a:rPr lang="en-US" altLang="zh-CN" sz="1200" dirty="0" smtClean="0">
                          <a:solidFill>
                            <a:srgbClr val="000000"/>
                          </a:solidFill>
                          <a:latin typeface="微软雅黑" panose="020B0503020204020204" pitchFamily="34" charset="-122"/>
                          <a:ea typeface="微软雅黑" panose="020B0503020204020204" pitchFamily="34" charset="-122"/>
                        </a:rPr>
                        <a:t>8</a:t>
                      </a: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23" marR="91423" anchor="ctr"/>
                </a:tc>
                <a:tc>
                  <a:txBody>
                    <a:bodyPr/>
                    <a:lstStyle/>
                    <a:p>
                      <a:pPr algn="just">
                        <a:spcAft>
                          <a:spcPts val="0"/>
                        </a:spcAft>
                      </a:pPr>
                      <a:r>
                        <a:rPr lang="zh-CN" sz="1000" b="1"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组织实施</a:t>
                      </a:r>
                      <a:r>
                        <a:rPr lang="zh-CN" sz="1000" kern="0" dirty="0">
                          <a:solidFill>
                            <a:srgbClr val="000000"/>
                          </a:solidFill>
                          <a:latin typeface="微软雅黑" panose="020B0503020204020204" pitchFamily="34" charset="-122"/>
                          <a:ea typeface="微软雅黑" panose="020B0503020204020204" pitchFamily="34" charset="-122"/>
                          <a:cs typeface="Arial" panose="020B0604020202020204"/>
                        </a:rPr>
                        <a:t>（组织管理措施，实施进度与阶段目标，节能、环保、安全等措施）</a:t>
                      </a:r>
                      <a:endParaRPr lang="zh-CN" sz="1000" kern="100" dirty="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67" marR="68567" marT="0" marB="0" anchor="ctr"/>
                </a:tc>
                <a:tc>
                  <a:txBody>
                    <a:bodyPr/>
                    <a:lstStyle/>
                    <a:p>
                      <a:pPr algn="ctr">
                        <a:spcAft>
                          <a:spcPts val="0"/>
                        </a:spcAft>
                      </a:pPr>
                      <a:r>
                        <a:rPr lang="en-US" sz="1200" kern="100" spc="-5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8</a:t>
                      </a:r>
                      <a:endPar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67" marR="68567" marT="0" marB="0" anchor="ctr"/>
                </a:tc>
                <a:tc>
                  <a:txBody>
                    <a:bodyPr/>
                    <a:lstStyle/>
                    <a:p>
                      <a:pPr algn="ct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23" marR="91423"/>
                </a:tc>
                <a:tc vMerge="1">
                  <a:txBody>
                    <a:bodyPr/>
                    <a:lstStyle/>
                    <a:p>
                      <a:endParaRPr lang="zh-CN"/>
                    </a:p>
                  </a:txBody>
                  <a:tcPr/>
                </a:tc>
                <a:tc vMerge="1">
                  <a:txBody>
                    <a:bodyPr/>
                    <a:lstStyle/>
                    <a:p>
                      <a:endParaRPr lang="zh-CN"/>
                    </a:p>
                  </a:txBody>
                  <a:tcPr/>
                </a:tc>
              </a:tr>
              <a:tr h="304798">
                <a:tc>
                  <a:txBody>
                    <a:bodyPr/>
                    <a:lstStyle/>
                    <a:p>
                      <a:pPr algn="ctr"/>
                      <a:r>
                        <a:rPr lang="en-US" altLang="zh-CN" sz="1200" dirty="0" smtClean="0">
                          <a:solidFill>
                            <a:srgbClr val="000000"/>
                          </a:solidFill>
                          <a:latin typeface="微软雅黑" panose="020B0503020204020204" pitchFamily="34" charset="-122"/>
                          <a:ea typeface="微软雅黑" panose="020B0503020204020204" pitchFamily="34" charset="-122"/>
                        </a:rPr>
                        <a:t>9</a:t>
                      </a: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23" marR="91423" anchor="ctr"/>
                </a:tc>
                <a:tc>
                  <a:txBody>
                    <a:bodyPr/>
                    <a:lstStyle/>
                    <a:p>
                      <a:pPr algn="just">
                        <a:spcAft>
                          <a:spcPts val="0"/>
                        </a:spcAft>
                      </a:pPr>
                      <a:r>
                        <a:rPr lang="zh-CN" sz="1000" b="1"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预期成果及效益</a:t>
                      </a:r>
                      <a:r>
                        <a:rPr lang="zh-CN" sz="1000" kern="0" dirty="0">
                          <a:solidFill>
                            <a:srgbClr val="000000"/>
                          </a:solidFill>
                          <a:latin typeface="微软雅黑" panose="020B0503020204020204" pitchFamily="34" charset="-122"/>
                          <a:ea typeface="微软雅黑" panose="020B0503020204020204" pitchFamily="34" charset="-122"/>
                          <a:cs typeface="Arial" panose="020B0604020202020204"/>
                        </a:rPr>
                        <a:t>（重点评价获得发明专利的可行性，预期成果水平和应用前景，预期经济、社会、环境效益）</a:t>
                      </a:r>
                      <a:endParaRPr lang="zh-CN" sz="1000" kern="100" dirty="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67" marR="68567" marT="0" marB="0" anchor="ctr"/>
                </a:tc>
                <a:tc>
                  <a:txBody>
                    <a:bodyPr/>
                    <a:lstStyle/>
                    <a:p>
                      <a:pPr algn="ctr">
                        <a:spcAft>
                          <a:spcPts val="0"/>
                        </a:spcAft>
                      </a:pPr>
                      <a:r>
                        <a:rPr lang="en-US" sz="1200" kern="100" spc="-50">
                          <a:solidFill>
                            <a:srgbClr val="000000"/>
                          </a:solidFill>
                          <a:latin typeface="微软雅黑" panose="020B0503020204020204" pitchFamily="34" charset="-122"/>
                          <a:ea typeface="微软雅黑" panose="020B0503020204020204" pitchFamily="34" charset="-122"/>
                          <a:cs typeface="宋体" panose="02010600030101010101" pitchFamily="2" charset="-122"/>
                        </a:rPr>
                        <a:t>8</a:t>
                      </a:r>
                      <a:endParaRPr lang="zh-CN" sz="1200"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67" marR="68567" marT="0" marB="0" anchor="ctr"/>
                </a:tc>
                <a:tc>
                  <a:txBody>
                    <a:bodyPr/>
                    <a:lstStyle/>
                    <a:p>
                      <a:pPr algn="ct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23" marR="91423"/>
                </a:tc>
                <a:tc vMerge="1">
                  <a:txBody>
                    <a:bodyPr/>
                    <a:lstStyle/>
                    <a:p>
                      <a:endParaRPr lang="zh-CN"/>
                    </a:p>
                  </a:txBody>
                  <a:tcPr/>
                </a:tc>
                <a:tc vMerge="1">
                  <a:txBody>
                    <a:bodyPr/>
                    <a:lstStyle/>
                    <a:p>
                      <a:endParaRPr lang="zh-CN"/>
                    </a:p>
                  </a:txBody>
                  <a:tcPr/>
                </a:tc>
              </a:tr>
              <a:tr h="274318">
                <a:tc>
                  <a:txBody>
                    <a:bodyPr/>
                    <a:lstStyle/>
                    <a:p>
                      <a:pPr algn="ctr"/>
                      <a:r>
                        <a:rPr lang="en-US" altLang="zh-CN" sz="1200" dirty="0" smtClean="0">
                          <a:solidFill>
                            <a:srgbClr val="000000"/>
                          </a:solidFill>
                          <a:latin typeface="微软雅黑" panose="020B0503020204020204" pitchFamily="34" charset="-122"/>
                          <a:ea typeface="微软雅黑" panose="020B0503020204020204" pitchFamily="34" charset="-122"/>
                        </a:rPr>
                        <a:t>10</a:t>
                      </a: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23" marR="91423" anchor="ctr"/>
                </a:tc>
                <a:tc>
                  <a:txBody>
                    <a:bodyPr/>
                    <a:lstStyle/>
                    <a:p>
                      <a:pPr algn="just">
                        <a:spcAft>
                          <a:spcPts val="0"/>
                        </a:spcAft>
                      </a:pPr>
                      <a:r>
                        <a:rPr lang="zh-CN" sz="1000" b="1"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风险分析与对策</a:t>
                      </a:r>
                      <a:r>
                        <a:rPr lang="zh-CN" sz="1000" kern="0" dirty="0">
                          <a:solidFill>
                            <a:srgbClr val="000000"/>
                          </a:solidFill>
                          <a:latin typeface="微软雅黑" panose="020B0503020204020204" pitchFamily="34" charset="-122"/>
                          <a:ea typeface="微软雅黑" panose="020B0503020204020204" pitchFamily="34" charset="-122"/>
                          <a:cs typeface="Arial" panose="020B0604020202020204"/>
                        </a:rPr>
                        <a:t>（实施项目的政治、经济、技术等风险分析及规避措施）</a:t>
                      </a:r>
                      <a:endParaRPr lang="zh-CN" sz="1000" kern="100" dirty="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67" marR="68567" marT="0" marB="0" anchor="ctr"/>
                </a:tc>
                <a:tc>
                  <a:txBody>
                    <a:bodyPr/>
                    <a:lstStyle/>
                    <a:p>
                      <a:pPr algn="ctr">
                        <a:spcAft>
                          <a:spcPts val="0"/>
                        </a:spcAft>
                      </a:pPr>
                      <a:r>
                        <a:rPr lang="en-US" sz="1200" kern="100" spc="-5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5</a:t>
                      </a:r>
                      <a:endPar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67" marR="68567" marT="0" marB="0" anchor="ctr"/>
                </a:tc>
                <a:tc>
                  <a:txBody>
                    <a:bodyPr/>
                    <a:lstStyle/>
                    <a:p>
                      <a:pPr algn="ct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23" marR="91423"/>
                </a:tc>
                <a:tc vMerge="1">
                  <a:txBody>
                    <a:bodyPr/>
                    <a:lstStyle/>
                    <a:p>
                      <a:endParaRPr lang="zh-CN"/>
                    </a:p>
                  </a:txBody>
                  <a:tcPr/>
                </a:tc>
                <a:tc vMerge="1">
                  <a:txBody>
                    <a:bodyPr/>
                    <a:lstStyle/>
                    <a:p>
                      <a:endParaRPr lang="zh-CN"/>
                    </a:p>
                  </a:txBody>
                  <a:tcPr/>
                </a:tc>
              </a:tr>
            </a:tbl>
          </a:graphicData>
        </a:graphic>
      </p:graphicFrame>
    </p:spTree>
    <p:custDataLst>
      <p:tags r:id="rId1"/>
    </p:custDataLst>
  </p:cSld>
  <p:clrMapOvr>
    <a:masterClrMapping/>
  </p:clrMapOvr>
  <p:transition>
    <p:random/>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88898" name="矩形 1488897"/>
          <p:cNvSpPr/>
          <p:nvPr/>
        </p:nvSpPr>
        <p:spPr>
          <a:xfrm>
            <a:off x="539750" y="404813"/>
            <a:ext cx="8135938" cy="1495425"/>
          </a:xfrm>
          <a:prstGeom prst="rect">
            <a:avLst/>
          </a:prstGeom>
          <a:noFill/>
          <a:ln w="9525">
            <a:noFill/>
            <a:miter/>
          </a:ln>
        </p:spPr>
        <p:txBody>
          <a:bodyPr>
            <a:spAutoFit/>
          </a:bodyPr>
          <a:lstStyle/>
          <a:p>
            <a:pPr algn="ctr" eaLnBrk="0" hangingPunct="0">
              <a:lnSpc>
                <a:spcPct val="120000"/>
              </a:lnSpc>
              <a:buFont typeface="Arial" panose="020B0604020202020204" pitchFamily="34" charset="0"/>
              <a:buNone/>
              <a:defRPr/>
            </a:pPr>
            <a:r>
              <a:rPr lang="en-US" altLang="en-US" b="1" noProof="1">
                <a:solidFill>
                  <a:srgbClr val="C00000"/>
                </a:solidFill>
                <a:effectLst>
                  <a:outerShdw blurRad="38100" dist="38100" dir="2700000">
                    <a:srgbClr val="FFFFFF"/>
                  </a:outerShdw>
                </a:effectLst>
                <a:latin typeface="黑体" panose="02010609060101010101" pitchFamily="49" charset="-122"/>
                <a:ea typeface="黑体" panose="02010609060101010101" pitchFamily="49" charset="-122"/>
                <a:cs typeface="+mn-ea"/>
              </a:rPr>
              <a:t>2016</a:t>
            </a:r>
            <a:r>
              <a:rPr lang="zh-CN" altLang="en-US" b="1" noProof="1">
                <a:solidFill>
                  <a:srgbClr val="C00000"/>
                </a:solidFill>
                <a:effectLst>
                  <a:outerShdw blurRad="38100" dist="38100" dir="2700000">
                    <a:srgbClr val="FFFFFF"/>
                  </a:outerShdw>
                </a:effectLst>
                <a:latin typeface="黑体" panose="02010609060101010101" pitchFamily="49" charset="-122"/>
                <a:ea typeface="黑体" panose="02010609060101010101" pitchFamily="49" charset="-122"/>
                <a:cs typeface="+mn-ea"/>
              </a:rPr>
              <a:t>年广西重点研发计划项目专家评估表</a:t>
            </a:r>
            <a:endParaRPr lang="en-US" altLang="zh-CN" b="1" noProof="1">
              <a:solidFill>
                <a:srgbClr val="C00000"/>
              </a:solidFill>
              <a:effectLst>
                <a:outerShdw blurRad="38100" dist="38100" dir="2700000">
                  <a:srgbClr val="FFFFFF"/>
                </a:outerShdw>
              </a:effectLst>
              <a:latin typeface="黑体" panose="02010609060101010101" pitchFamily="49" charset="-122"/>
              <a:ea typeface="黑体" panose="02010609060101010101" pitchFamily="49" charset="-122"/>
              <a:cs typeface="+mn-ea"/>
            </a:endParaRPr>
          </a:p>
          <a:p>
            <a:pPr algn="ctr" eaLnBrk="0" hangingPunct="0">
              <a:lnSpc>
                <a:spcPct val="120000"/>
              </a:lnSpc>
              <a:buFont typeface="Arial" panose="020B0604020202020204" pitchFamily="34" charset="0"/>
              <a:buNone/>
              <a:defRPr/>
            </a:pPr>
            <a:r>
              <a:rPr lang="zh-CN" altLang="en-US" sz="1200" dirty="0">
                <a:solidFill>
                  <a:srgbClr val="000000"/>
                </a:solidFill>
                <a:ea typeface="黑体" panose="02010609060101010101" pitchFamily="49" charset="-122"/>
              </a:rPr>
              <a:t>（适用项目：</a:t>
            </a:r>
            <a:r>
              <a:rPr lang="zh-CN" altLang="en-US" sz="1100" dirty="0">
                <a:solidFill>
                  <a:srgbClr val="000000"/>
                </a:solidFill>
                <a:ea typeface="黑体" panose="02010609060101010101" pitchFamily="49" charset="-122"/>
              </a:rPr>
              <a:t>现代服务业与文化产业科技创新示范</a:t>
            </a:r>
            <a:r>
              <a:rPr lang="en-US" sz="1100" dirty="0">
                <a:solidFill>
                  <a:srgbClr val="000000"/>
                </a:solidFill>
                <a:ea typeface="黑体" panose="02010609060101010101" pitchFamily="49" charset="-122"/>
              </a:rPr>
              <a:t>-</a:t>
            </a:r>
            <a:r>
              <a:rPr lang="zh-CN" altLang="en-US" sz="1100" dirty="0">
                <a:solidFill>
                  <a:srgbClr val="000000"/>
                </a:solidFill>
                <a:ea typeface="黑体" panose="02010609060101010101" pitchFamily="49" charset="-122"/>
              </a:rPr>
              <a:t>指南方向</a:t>
            </a:r>
            <a:r>
              <a:rPr lang="en-US" sz="1100" dirty="0">
                <a:solidFill>
                  <a:srgbClr val="000000"/>
                </a:solidFill>
                <a:ea typeface="黑体" panose="02010609060101010101" pitchFamily="49" charset="-122"/>
              </a:rPr>
              <a:t>3 </a:t>
            </a:r>
            <a:r>
              <a:rPr lang="zh-CN" altLang="en-US" sz="1100" kern="0" dirty="0">
                <a:solidFill>
                  <a:srgbClr val="000000"/>
                </a:solidFill>
                <a:latin typeface="微软雅黑" panose="020B0503020204020204" pitchFamily="34" charset="-122"/>
                <a:ea typeface="微软雅黑" panose="020B0503020204020204" pitchFamily="34" charset="-122"/>
                <a:cs typeface="Arial" panose="020B0604020202020204"/>
              </a:rPr>
              <a:t>）</a:t>
            </a:r>
            <a:endParaRPr lang="en-US" altLang="zh-CN" sz="1100" kern="0" noProof="1">
              <a:solidFill>
                <a:srgbClr val="000000"/>
              </a:solidFill>
              <a:latin typeface="微软雅黑" panose="020B0503020204020204" pitchFamily="34" charset="-122"/>
              <a:ea typeface="微软雅黑" panose="020B0503020204020204" pitchFamily="34" charset="-122"/>
              <a:cs typeface="Arial" panose="020B0604020202020204"/>
            </a:endParaRPr>
          </a:p>
          <a:p>
            <a:pPr algn="ctr" eaLnBrk="0" hangingPunct="0">
              <a:lnSpc>
                <a:spcPct val="120000"/>
              </a:lnSpc>
              <a:buFont typeface="Arial" panose="020B0604020202020204" pitchFamily="34" charset="0"/>
              <a:buNone/>
              <a:defRPr/>
            </a:pPr>
            <a:endParaRPr lang="zh-CN" altLang="en-US" b="1" noProof="1">
              <a:solidFill>
                <a:srgbClr val="C00000"/>
              </a:solidFill>
              <a:effectLst>
                <a:outerShdw blurRad="38100" dist="38100" dir="2700000">
                  <a:srgbClr val="FFFFFF"/>
                </a:outerShdw>
              </a:effectLst>
              <a:latin typeface="黑体" panose="02010609060101010101" pitchFamily="49" charset="-122"/>
              <a:ea typeface="黑体" panose="02010609060101010101" pitchFamily="49" charset="-122"/>
              <a:cs typeface="+mn-ea"/>
            </a:endParaRPr>
          </a:p>
        </p:txBody>
      </p:sp>
      <p:sp>
        <p:nvSpPr>
          <p:cNvPr id="112643" name="TextBox 3"/>
          <p:cNvSpPr txBox="1">
            <a:spLocks noChangeArrowheads="1"/>
          </p:cNvSpPr>
          <p:nvPr/>
        </p:nvSpPr>
        <p:spPr bwMode="auto">
          <a:xfrm>
            <a:off x="611188" y="1700213"/>
            <a:ext cx="7705725" cy="373062"/>
          </a:xfrm>
          <a:prstGeom prst="rect">
            <a:avLst/>
          </a:prstGeom>
          <a:noFill/>
          <a:ln w="9525">
            <a:noFill/>
            <a:miter lim="800000"/>
            <a:headEnd/>
            <a:tailEnd/>
          </a:ln>
        </p:spPr>
        <p:txBody>
          <a:bodyPr>
            <a:spAutoFit/>
          </a:bodyPr>
          <a:lstStyle/>
          <a:p>
            <a:pPr>
              <a:lnSpc>
                <a:spcPct val="130000"/>
              </a:lnSpc>
            </a:pPr>
            <a:r>
              <a:rPr lang="zh-CN" altLang="en-US" sz="1400" b="1">
                <a:solidFill>
                  <a:srgbClr val="000000"/>
                </a:solidFill>
                <a:ea typeface="黑体" pitchFamily="49" charset="-122"/>
              </a:rPr>
              <a:t>一、一票否决指标</a:t>
            </a:r>
            <a:r>
              <a:rPr lang="zh-CN" altLang="en-US" sz="1400">
                <a:solidFill>
                  <a:srgbClr val="000000"/>
                </a:solidFill>
                <a:ea typeface="黑体" pitchFamily="49" charset="-122"/>
              </a:rPr>
              <a:t>（不符合申报指南和申报须知要求时项目评分为</a:t>
            </a:r>
            <a:r>
              <a:rPr lang="en-US" altLang="zh-CN" sz="1400">
                <a:solidFill>
                  <a:srgbClr val="000000"/>
                </a:solidFill>
                <a:ea typeface="黑体" pitchFamily="49" charset="-122"/>
              </a:rPr>
              <a:t>0</a:t>
            </a:r>
            <a:r>
              <a:rPr lang="zh-CN" altLang="en-US" sz="1400">
                <a:solidFill>
                  <a:srgbClr val="000000"/>
                </a:solidFill>
                <a:ea typeface="黑体" pitchFamily="49" charset="-122"/>
              </a:rPr>
              <a:t>分）</a:t>
            </a:r>
            <a:endParaRPr lang="zh-CN" altLang="en-US" sz="1400">
              <a:solidFill>
                <a:srgbClr val="000000"/>
              </a:solidFill>
              <a:ea typeface="微软雅黑" pitchFamily="34" charset="-122"/>
            </a:endParaRPr>
          </a:p>
        </p:txBody>
      </p:sp>
      <p:sp>
        <p:nvSpPr>
          <p:cNvPr id="112644" name="TextBox 4"/>
          <p:cNvSpPr txBox="1">
            <a:spLocks noChangeArrowheads="1"/>
          </p:cNvSpPr>
          <p:nvPr/>
        </p:nvSpPr>
        <p:spPr bwMode="auto">
          <a:xfrm>
            <a:off x="1331913" y="1196975"/>
            <a:ext cx="5976937" cy="344488"/>
          </a:xfrm>
          <a:prstGeom prst="rect">
            <a:avLst/>
          </a:prstGeom>
          <a:noFill/>
          <a:ln w="9525">
            <a:noFill/>
            <a:miter lim="800000"/>
            <a:headEnd/>
            <a:tailEnd/>
          </a:ln>
        </p:spPr>
        <p:txBody>
          <a:bodyPr>
            <a:spAutoFit/>
          </a:bodyPr>
          <a:lstStyle/>
          <a:p>
            <a:pPr>
              <a:lnSpc>
                <a:spcPct val="130000"/>
              </a:lnSpc>
            </a:pPr>
            <a:r>
              <a:rPr lang="zh-CN" altLang="en-US" sz="1400" b="1">
                <a:solidFill>
                  <a:srgbClr val="000000"/>
                </a:solidFill>
                <a:ea typeface="微软雅黑" pitchFamily="34" charset="-122"/>
              </a:rPr>
              <a:t>项目名称：                                                                                项目编号：</a:t>
            </a:r>
            <a:endParaRPr lang="zh-CN" altLang="en-US" sz="1400">
              <a:solidFill>
                <a:srgbClr val="000000"/>
              </a:solidFill>
              <a:ea typeface="微软雅黑" pitchFamily="34" charset="-122"/>
            </a:endParaRPr>
          </a:p>
        </p:txBody>
      </p:sp>
      <p:graphicFrame>
        <p:nvGraphicFramePr>
          <p:cNvPr id="7" name="表格 6"/>
          <p:cNvGraphicFramePr>
            <a:graphicFrameLocks noGrp="1"/>
          </p:cNvGraphicFramePr>
          <p:nvPr/>
        </p:nvGraphicFramePr>
        <p:xfrm>
          <a:off x="684213" y="2049463"/>
          <a:ext cx="7921625" cy="371475"/>
        </p:xfrm>
        <a:graphic>
          <a:graphicData uri="http://schemas.openxmlformats.org/drawingml/2006/table">
            <a:tbl>
              <a:tblPr firstRow="1" bandRow="1">
                <a:tableStyleId>{5940675A-B579-460E-94D1-54222C63F5DA}</a:tableStyleId>
              </a:tblPr>
              <a:tblGrid>
                <a:gridCol w="3240665"/>
                <a:gridCol w="1008207"/>
                <a:gridCol w="1800369"/>
                <a:gridCol w="1872384"/>
              </a:tblGrid>
              <a:tr h="371475">
                <a:tc>
                  <a:txBody>
                    <a:bodyPr/>
                    <a:lstStyle/>
                    <a:p>
                      <a:r>
                        <a:rPr lang="zh-CN" altLang="en-US" sz="1400" kern="1200" dirty="0" smtClean="0">
                          <a:solidFill>
                            <a:srgbClr val="000000"/>
                          </a:solidFill>
                          <a:latin typeface="Arial" panose="020B0604020202020204" pitchFamily="34" charset="0"/>
                          <a:ea typeface="黑体" panose="02010609060101010101" pitchFamily="49" charset="-122"/>
                          <a:cs typeface="+mn-cs"/>
                        </a:rPr>
                        <a:t>是否符合年度申报指南和申报须知要求</a:t>
                      </a:r>
                      <a:endParaRPr lang="zh-CN" altLang="en-US" sz="1400" kern="1200" dirty="0">
                        <a:solidFill>
                          <a:srgbClr val="000000"/>
                        </a:solidFill>
                        <a:latin typeface="Arial" panose="020B0604020202020204" pitchFamily="34" charset="0"/>
                        <a:ea typeface="黑体" panose="02010609060101010101" pitchFamily="49" charset="-122"/>
                        <a:cs typeface="+mn-cs"/>
                      </a:endParaRPr>
                    </a:p>
                  </a:txBody>
                  <a:tcPr marL="91449" marR="91449" marT="45798" marB="45798"/>
                </a:tc>
                <a:tc>
                  <a:txBody>
                    <a:bodyPr/>
                    <a:lstStyle/>
                    <a:p>
                      <a:endParaRPr lang="zh-CN" altLang="en-US" sz="1800" dirty="0"/>
                    </a:p>
                  </a:txBody>
                  <a:tcPr marL="91449" marR="91449" marT="45798" marB="45798"/>
                </a:tc>
                <a:tc>
                  <a:txBody>
                    <a:bodyPr/>
                    <a:lstStyle/>
                    <a:p>
                      <a:pPr marL="0" algn="l" defTabSz="914400" rtl="0" eaLnBrk="1" latinLnBrk="0" hangingPunct="1"/>
                      <a:r>
                        <a:rPr lang="zh-CN" altLang="en-US" sz="1400" kern="1200" dirty="0" smtClean="0">
                          <a:solidFill>
                            <a:srgbClr val="000000"/>
                          </a:solidFill>
                          <a:latin typeface="Arial" panose="020B0604020202020204" pitchFamily="34" charset="0"/>
                          <a:ea typeface="黑体" panose="02010609060101010101" pitchFamily="49" charset="-122"/>
                          <a:cs typeface="+mn-cs"/>
                        </a:rPr>
                        <a:t>如不符合请说明理由</a:t>
                      </a:r>
                    </a:p>
                  </a:txBody>
                  <a:tcPr marL="91449" marR="91449" marT="45798" marB="45798"/>
                </a:tc>
                <a:tc>
                  <a:txBody>
                    <a:bodyPr/>
                    <a:lstStyle/>
                    <a:p>
                      <a:endParaRPr lang="zh-CN" altLang="en-US" sz="1800" dirty="0"/>
                    </a:p>
                  </a:txBody>
                  <a:tcPr marL="91449" marR="91449" marT="45798" marB="45798"/>
                </a:tc>
              </a:tr>
            </a:tbl>
          </a:graphicData>
        </a:graphic>
      </p:graphicFrame>
      <p:sp>
        <p:nvSpPr>
          <p:cNvPr id="112657" name="TextBox 7"/>
          <p:cNvSpPr txBox="1">
            <a:spLocks noChangeArrowheads="1"/>
          </p:cNvSpPr>
          <p:nvPr/>
        </p:nvSpPr>
        <p:spPr bwMode="auto">
          <a:xfrm>
            <a:off x="611188" y="2420938"/>
            <a:ext cx="7705725" cy="341312"/>
          </a:xfrm>
          <a:prstGeom prst="rect">
            <a:avLst/>
          </a:prstGeom>
          <a:noFill/>
          <a:ln w="9525">
            <a:noFill/>
            <a:miter lim="800000"/>
            <a:headEnd/>
            <a:tailEnd/>
          </a:ln>
        </p:spPr>
        <p:txBody>
          <a:bodyPr>
            <a:spAutoFit/>
          </a:bodyPr>
          <a:lstStyle/>
          <a:p>
            <a:pPr>
              <a:lnSpc>
                <a:spcPct val="130000"/>
              </a:lnSpc>
            </a:pPr>
            <a:r>
              <a:rPr lang="zh-CN" altLang="en-US" sz="1400" b="1">
                <a:solidFill>
                  <a:srgbClr val="000000"/>
                </a:solidFill>
                <a:ea typeface="黑体" pitchFamily="49" charset="-122"/>
              </a:rPr>
              <a:t>二、优选性指标</a:t>
            </a:r>
            <a:r>
              <a:rPr lang="zh-CN" altLang="en-US" sz="1400">
                <a:solidFill>
                  <a:srgbClr val="000000"/>
                </a:solidFill>
                <a:ea typeface="黑体" pitchFamily="49" charset="-122"/>
              </a:rPr>
              <a:t>（不符合申报指南和申报须知要求时项目评分为</a:t>
            </a:r>
            <a:r>
              <a:rPr lang="en-US" altLang="zh-CN" sz="1400">
                <a:solidFill>
                  <a:srgbClr val="000000"/>
                </a:solidFill>
                <a:ea typeface="黑体" pitchFamily="49" charset="-122"/>
              </a:rPr>
              <a:t>0</a:t>
            </a:r>
            <a:r>
              <a:rPr lang="zh-CN" altLang="en-US" sz="1400">
                <a:solidFill>
                  <a:srgbClr val="000000"/>
                </a:solidFill>
                <a:ea typeface="黑体" pitchFamily="49" charset="-122"/>
              </a:rPr>
              <a:t>分）</a:t>
            </a:r>
            <a:endParaRPr lang="zh-CN" altLang="en-US" sz="1400">
              <a:solidFill>
                <a:srgbClr val="000000"/>
              </a:solidFill>
              <a:ea typeface="微软雅黑" pitchFamily="34" charset="-122"/>
            </a:endParaRPr>
          </a:p>
        </p:txBody>
      </p:sp>
      <p:graphicFrame>
        <p:nvGraphicFramePr>
          <p:cNvPr id="9" name="表格 8"/>
          <p:cNvGraphicFramePr>
            <a:graphicFrameLocks noGrp="1"/>
          </p:cNvGraphicFramePr>
          <p:nvPr/>
        </p:nvGraphicFramePr>
        <p:xfrm>
          <a:off x="684213" y="2835275"/>
          <a:ext cx="7921624" cy="3591022"/>
        </p:xfrm>
        <a:graphic>
          <a:graphicData uri="http://schemas.openxmlformats.org/drawingml/2006/table">
            <a:tbl>
              <a:tblPr firstRow="1" bandRow="1">
                <a:tableStyleId>{5940675A-B579-460E-94D1-54222C63F5DA}</a:tableStyleId>
              </a:tblPr>
              <a:tblGrid>
                <a:gridCol w="504103"/>
                <a:gridCol w="3744768"/>
                <a:gridCol w="648133"/>
                <a:gridCol w="576118"/>
                <a:gridCol w="576118"/>
                <a:gridCol w="1872384"/>
              </a:tblGrid>
              <a:tr h="238382">
                <a:tc>
                  <a:txBody>
                    <a:bodyPr/>
                    <a:lstStyle/>
                    <a:p>
                      <a:pPr algn="ctr">
                        <a:spcAft>
                          <a:spcPts val="0"/>
                        </a:spcAft>
                      </a:pPr>
                      <a:r>
                        <a:rPr lang="zh-CN" sz="1200"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序号</a:t>
                      </a:r>
                      <a:endPar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86" marR="68586" marT="0" marB="0" anchor="ctr"/>
                </a:tc>
                <a:tc>
                  <a:txBody>
                    <a:bodyPr/>
                    <a:lstStyle/>
                    <a:p>
                      <a:pPr algn="ctr">
                        <a:spcAft>
                          <a:spcPts val="0"/>
                        </a:spcAft>
                      </a:pPr>
                      <a:r>
                        <a:rPr lang="zh-CN" sz="1200"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评价内容</a:t>
                      </a:r>
                      <a:endPar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86" marR="68586" marT="0" marB="0" anchor="ctr"/>
                </a:tc>
                <a:tc>
                  <a:txBody>
                    <a:bodyPr/>
                    <a:lstStyle/>
                    <a:p>
                      <a:pPr algn="ctr">
                        <a:spcAft>
                          <a:spcPts val="0"/>
                        </a:spcAft>
                      </a:pPr>
                      <a:r>
                        <a:rPr lang="zh-CN" sz="1200"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标准</a:t>
                      </a:r>
                      <a:endPar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86" marR="68586" marT="0" marB="0" anchor="ctr"/>
                </a:tc>
                <a:tc>
                  <a:txBody>
                    <a:bodyPr/>
                    <a:lstStyle/>
                    <a:p>
                      <a:pPr algn="ctr">
                        <a:spcAft>
                          <a:spcPts val="0"/>
                        </a:spcAft>
                      </a:pPr>
                      <a:r>
                        <a:rPr lang="zh-CN" sz="1200"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评分</a:t>
                      </a:r>
                      <a:endPar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86" marR="68586" marT="0" marB="0" anchor="ctr"/>
                </a:tc>
                <a:tc>
                  <a:txBody>
                    <a:bodyPr/>
                    <a:lstStyle/>
                    <a:p>
                      <a:pPr algn="ctr">
                        <a:spcAft>
                          <a:spcPts val="0"/>
                        </a:spcAft>
                      </a:pPr>
                      <a:r>
                        <a:rPr lang="zh-CN" sz="1200"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总分</a:t>
                      </a:r>
                      <a:endPar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86" marR="68586" marT="0" marB="0" anchor="ctr"/>
                </a:tc>
                <a:tc>
                  <a:txBody>
                    <a:bodyPr/>
                    <a:lstStyle/>
                    <a:p>
                      <a:pPr algn="ctr">
                        <a:spcAft>
                          <a:spcPts val="0"/>
                        </a:spcAft>
                      </a:pPr>
                      <a:r>
                        <a:rPr lang="zh-CN" sz="1200"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主要扣分项扣分理由</a:t>
                      </a:r>
                      <a:endPar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86" marR="68586" marT="0" marB="0" anchor="ctr"/>
                </a:tc>
              </a:tr>
              <a:tr h="518144">
                <a:tc>
                  <a:txBody>
                    <a:bodyPr/>
                    <a:lstStyle/>
                    <a:p>
                      <a:pPr algn="ctr"/>
                      <a:r>
                        <a:rPr lang="en-US" altLang="zh-CN" sz="1200" dirty="0" smtClean="0">
                          <a:solidFill>
                            <a:srgbClr val="000000"/>
                          </a:solidFill>
                          <a:latin typeface="微软雅黑" panose="020B0503020204020204" pitchFamily="34" charset="-122"/>
                          <a:ea typeface="微软雅黑" panose="020B0503020204020204" pitchFamily="34" charset="-122"/>
                        </a:rPr>
                        <a:t>1</a:t>
                      </a: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700" marB="45700"/>
                </a:tc>
                <a:tc>
                  <a:txBody>
                    <a:bodyPr/>
                    <a:lstStyle/>
                    <a:p>
                      <a:pPr algn="just">
                        <a:spcAft>
                          <a:spcPts val="0"/>
                        </a:spcAft>
                      </a:pPr>
                      <a:r>
                        <a:rPr lang="zh-CN" sz="1200" b="1"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申请理由</a:t>
                      </a:r>
                      <a:r>
                        <a:rPr lang="zh-CN" sz="1100" kern="0" dirty="0">
                          <a:solidFill>
                            <a:srgbClr val="000000"/>
                          </a:solidFill>
                          <a:latin typeface="微软雅黑" panose="020B0503020204020204" pitchFamily="34" charset="-122"/>
                          <a:ea typeface="微软雅黑" panose="020B0503020204020204" pitchFamily="34" charset="-122"/>
                          <a:cs typeface="Arial" panose="020B0604020202020204"/>
                        </a:rPr>
                        <a:t>（科普内容与党政中心工作、时代热点的衔接，受众是否面向基层，对促进我区科技发展、产业发展和市场需求的意义、必要性）</a:t>
                      </a:r>
                      <a:endParaRPr lang="zh-CN" sz="1100" kern="100" dirty="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86" marR="68586" marT="0" marB="0" anchor="ctr"/>
                </a:tc>
                <a:tc>
                  <a:txBody>
                    <a:bodyPr/>
                    <a:lstStyle/>
                    <a:p>
                      <a:pPr algn="ctr">
                        <a:spcAft>
                          <a:spcPts val="0"/>
                        </a:spcAft>
                      </a:pPr>
                      <a:r>
                        <a:rPr lang="en-US" sz="1200" kern="100" spc="-50">
                          <a:solidFill>
                            <a:srgbClr val="000000"/>
                          </a:solidFill>
                          <a:latin typeface="微软雅黑" panose="020B0503020204020204" pitchFamily="34" charset="-122"/>
                          <a:ea typeface="微软雅黑" panose="020B0503020204020204" pitchFamily="34" charset="-122"/>
                          <a:cs typeface="宋体" panose="02010600030101010101" pitchFamily="2" charset="-122"/>
                        </a:rPr>
                        <a:t>5</a:t>
                      </a:r>
                      <a:endParaRPr lang="zh-CN" sz="1200"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86" marR="68586" marT="0" marB="0" anchor="ctr"/>
                </a:tc>
                <a:tc>
                  <a:txBody>
                    <a:bodyPr/>
                    <a:lstStyle/>
                    <a:p>
                      <a:pPr algn="ct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700" marB="45700"/>
                </a:tc>
                <a:tc rowSpan="9">
                  <a:txBody>
                    <a:bodyPr/>
                    <a:lstStyle/>
                    <a:p>
                      <a:pPr algn="ct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700" marB="45700"/>
                </a:tc>
                <a:tc rowSpan="9">
                  <a:txBody>
                    <a:bodyPr/>
                    <a:lstStyle/>
                    <a:p>
                      <a:pPr algn="ct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700" marB="45700"/>
                </a:tc>
              </a:tr>
              <a:tr h="274273">
                <a:tc>
                  <a:txBody>
                    <a:bodyPr/>
                    <a:lstStyle/>
                    <a:p>
                      <a:pPr algn="ctr"/>
                      <a:r>
                        <a:rPr lang="en-US" altLang="zh-CN" sz="1200" dirty="0" smtClean="0">
                          <a:solidFill>
                            <a:srgbClr val="000000"/>
                          </a:solidFill>
                          <a:latin typeface="微软雅黑" panose="020B0503020204020204" pitchFamily="34" charset="-122"/>
                          <a:ea typeface="微软雅黑" panose="020B0503020204020204" pitchFamily="34" charset="-122"/>
                        </a:rPr>
                        <a:t>2</a:t>
                      </a: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700" marB="45700"/>
                </a:tc>
                <a:tc>
                  <a:txBody>
                    <a:bodyPr/>
                    <a:lstStyle/>
                    <a:p>
                      <a:pPr algn="just">
                        <a:spcAft>
                          <a:spcPts val="0"/>
                        </a:spcAft>
                      </a:pPr>
                      <a:r>
                        <a:rPr lang="zh-CN" sz="1200" b="1"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总体目标</a:t>
                      </a:r>
                      <a:r>
                        <a:rPr lang="zh-CN" sz="1100" kern="0" dirty="0">
                          <a:solidFill>
                            <a:srgbClr val="000000"/>
                          </a:solidFill>
                          <a:latin typeface="微软雅黑" panose="020B0503020204020204" pitchFamily="34" charset="-122"/>
                          <a:ea typeface="微软雅黑" panose="020B0503020204020204" pitchFamily="34" charset="-122"/>
                          <a:cs typeface="Arial" panose="020B0604020202020204"/>
                        </a:rPr>
                        <a:t>（目标设置的先进性、合理性、可行性、准确性）</a:t>
                      </a:r>
                    </a:p>
                  </a:txBody>
                  <a:tcPr marL="68586" marR="68586" marT="0" marB="0" anchor="ctr"/>
                </a:tc>
                <a:tc>
                  <a:txBody>
                    <a:bodyPr/>
                    <a:lstStyle/>
                    <a:p>
                      <a:pPr algn="ctr">
                        <a:spcAft>
                          <a:spcPts val="0"/>
                        </a:spcAft>
                      </a:pPr>
                      <a:r>
                        <a:rPr lang="en-US" sz="1200" kern="100" spc="-50">
                          <a:solidFill>
                            <a:srgbClr val="000000"/>
                          </a:solidFill>
                          <a:latin typeface="微软雅黑" panose="020B0503020204020204" pitchFamily="34" charset="-122"/>
                          <a:ea typeface="微软雅黑" panose="020B0503020204020204" pitchFamily="34" charset="-122"/>
                          <a:cs typeface="宋体" panose="02010600030101010101" pitchFamily="2" charset="-122"/>
                        </a:rPr>
                        <a:t>5</a:t>
                      </a:r>
                      <a:endParaRPr lang="zh-CN" sz="1200"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86" marR="68586" marT="0" marB="0" anchor="ctr"/>
                </a:tc>
                <a:tc>
                  <a:txBody>
                    <a:bodyPr/>
                    <a:lstStyle/>
                    <a:p>
                      <a:pPr algn="ctr"/>
                      <a:endParaRPr lang="zh-CN" altLang="en-US" sz="1200">
                        <a:solidFill>
                          <a:srgbClr val="000000"/>
                        </a:solidFill>
                        <a:latin typeface="微软雅黑" panose="020B0503020204020204" pitchFamily="34" charset="-122"/>
                        <a:ea typeface="微软雅黑" panose="020B0503020204020204" pitchFamily="34" charset="-122"/>
                      </a:endParaRPr>
                    </a:p>
                  </a:txBody>
                  <a:tcPr marL="91449" marR="91449" marT="45700" marB="45700"/>
                </a:tc>
                <a:tc vMerge="1">
                  <a:txBody>
                    <a:bodyPr/>
                    <a:lstStyle/>
                    <a:p>
                      <a:endParaRPr lang="zh-CN"/>
                    </a:p>
                  </a:txBody>
                  <a:tcPr/>
                </a:tc>
                <a:tc vMerge="1">
                  <a:txBody>
                    <a:bodyPr/>
                    <a:lstStyle/>
                    <a:p>
                      <a:endParaRPr lang="zh-CN"/>
                    </a:p>
                  </a:txBody>
                  <a:tcPr/>
                </a:tc>
              </a:tr>
              <a:tr h="518144">
                <a:tc>
                  <a:txBody>
                    <a:bodyPr/>
                    <a:lstStyle/>
                    <a:p>
                      <a:pPr algn="ctr"/>
                      <a:r>
                        <a:rPr lang="en-US" altLang="zh-CN" sz="1200" dirty="0" smtClean="0">
                          <a:solidFill>
                            <a:srgbClr val="000000"/>
                          </a:solidFill>
                          <a:latin typeface="微软雅黑" panose="020B0503020204020204" pitchFamily="34" charset="-122"/>
                          <a:ea typeface="微软雅黑" panose="020B0503020204020204" pitchFamily="34" charset="-122"/>
                        </a:rPr>
                        <a:t>3</a:t>
                      </a: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700" marB="45700"/>
                </a:tc>
                <a:tc>
                  <a:txBody>
                    <a:bodyPr/>
                    <a:lstStyle/>
                    <a:p>
                      <a:pPr algn="just">
                        <a:spcAft>
                          <a:spcPts val="0"/>
                        </a:spcAft>
                      </a:pPr>
                      <a:r>
                        <a:rPr lang="zh-CN" sz="1200" b="1"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研究开发内容</a:t>
                      </a:r>
                      <a:r>
                        <a:rPr lang="zh-CN" sz="1100" kern="0" dirty="0">
                          <a:solidFill>
                            <a:srgbClr val="000000"/>
                          </a:solidFill>
                          <a:latin typeface="微软雅黑" panose="020B0503020204020204" pitchFamily="34" charset="-122"/>
                          <a:ea typeface="微软雅黑" panose="020B0503020204020204" pitchFamily="34" charset="-122"/>
                          <a:cs typeface="Arial" panose="020B0604020202020204"/>
                        </a:rPr>
                        <a:t>（科普形式和载体的创新性，包含子活动的整合性，实施方案的完整性，本项目是否建设科普基地（点）和培养科普团队）</a:t>
                      </a:r>
                    </a:p>
                  </a:txBody>
                  <a:tcPr marL="68586" marR="68586" marT="0" marB="0" anchor="ctr"/>
                </a:tc>
                <a:tc>
                  <a:txBody>
                    <a:bodyPr/>
                    <a:lstStyle/>
                    <a:p>
                      <a:pPr algn="ctr">
                        <a:spcAft>
                          <a:spcPts val="0"/>
                        </a:spcAft>
                      </a:pPr>
                      <a:r>
                        <a:rPr lang="en-US" sz="1200" kern="100" spc="-50">
                          <a:solidFill>
                            <a:srgbClr val="000000"/>
                          </a:solidFill>
                          <a:latin typeface="微软雅黑" panose="020B0503020204020204" pitchFamily="34" charset="-122"/>
                          <a:ea typeface="微软雅黑" panose="020B0503020204020204" pitchFamily="34" charset="-122"/>
                          <a:cs typeface="宋体" panose="02010600030101010101" pitchFamily="2" charset="-122"/>
                        </a:rPr>
                        <a:t>25</a:t>
                      </a:r>
                      <a:endParaRPr lang="zh-CN" sz="1200"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86" marR="68586" marT="0" marB="0" anchor="ctr"/>
                </a:tc>
                <a:tc>
                  <a:txBody>
                    <a:bodyPr/>
                    <a:lstStyle/>
                    <a:p>
                      <a:pPr algn="ct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700" marB="45700"/>
                </a:tc>
                <a:tc vMerge="1">
                  <a:txBody>
                    <a:bodyPr/>
                    <a:lstStyle/>
                    <a:p>
                      <a:endParaRPr lang="zh-CN"/>
                    </a:p>
                  </a:txBody>
                  <a:tcPr/>
                </a:tc>
                <a:tc vMerge="1">
                  <a:txBody>
                    <a:bodyPr/>
                    <a:lstStyle/>
                    <a:p>
                      <a:endParaRPr lang="zh-CN"/>
                    </a:p>
                  </a:txBody>
                  <a:tcPr/>
                </a:tc>
              </a:tr>
              <a:tr h="274273">
                <a:tc>
                  <a:txBody>
                    <a:bodyPr/>
                    <a:lstStyle/>
                    <a:p>
                      <a:pPr algn="ctr"/>
                      <a:r>
                        <a:rPr lang="en-US" altLang="zh-CN" sz="1200" dirty="0" smtClean="0">
                          <a:solidFill>
                            <a:srgbClr val="000000"/>
                          </a:solidFill>
                          <a:latin typeface="微软雅黑" panose="020B0503020204020204" pitchFamily="34" charset="-122"/>
                          <a:ea typeface="微软雅黑" panose="020B0503020204020204" pitchFamily="34" charset="-122"/>
                        </a:rPr>
                        <a:t>4</a:t>
                      </a: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700" marB="45700"/>
                </a:tc>
                <a:tc>
                  <a:txBody>
                    <a:bodyPr/>
                    <a:lstStyle/>
                    <a:p>
                      <a:pPr algn="just">
                        <a:spcAft>
                          <a:spcPts val="0"/>
                        </a:spcAft>
                      </a:pPr>
                      <a:r>
                        <a:rPr lang="zh-CN" sz="1200" b="1" kern="100" dirty="0">
                          <a:solidFill>
                            <a:srgbClr val="000000"/>
                          </a:solidFill>
                          <a:latin typeface="微软雅黑" panose="020B0503020204020204" pitchFamily="34" charset="-122"/>
                          <a:ea typeface="微软雅黑" panose="020B0503020204020204" pitchFamily="34" charset="-122"/>
                          <a:cs typeface="Times New Roman" panose="02020603050405020304"/>
                        </a:rPr>
                        <a:t>考核指标</a:t>
                      </a:r>
                      <a:r>
                        <a:rPr lang="zh-CN" sz="1100" kern="0" dirty="0">
                          <a:solidFill>
                            <a:srgbClr val="000000"/>
                          </a:solidFill>
                          <a:latin typeface="微软雅黑" panose="020B0503020204020204" pitchFamily="34" charset="-122"/>
                          <a:ea typeface="微软雅黑" panose="020B0503020204020204" pitchFamily="34" charset="-122"/>
                          <a:cs typeface="Arial" panose="020B0604020202020204"/>
                        </a:rPr>
                        <a:t>（完备性、可考性、合理性）</a:t>
                      </a:r>
                    </a:p>
                  </a:txBody>
                  <a:tcPr marL="68586" marR="68586" marT="0" marB="0" anchor="ctr"/>
                </a:tc>
                <a:tc>
                  <a:txBody>
                    <a:bodyPr/>
                    <a:lstStyle/>
                    <a:p>
                      <a:pPr algn="ctr">
                        <a:spcAft>
                          <a:spcPts val="0"/>
                        </a:spcAft>
                      </a:pPr>
                      <a:r>
                        <a:rPr lang="en-US" sz="1200" kern="100" spc="-50">
                          <a:solidFill>
                            <a:srgbClr val="000000"/>
                          </a:solidFill>
                          <a:latin typeface="微软雅黑" panose="020B0503020204020204" pitchFamily="34" charset="-122"/>
                          <a:ea typeface="微软雅黑" panose="020B0503020204020204" pitchFamily="34" charset="-122"/>
                          <a:cs typeface="宋体" panose="02010600030101010101" pitchFamily="2" charset="-122"/>
                        </a:rPr>
                        <a:t>8</a:t>
                      </a:r>
                      <a:endParaRPr lang="zh-CN" sz="1200"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86" marR="68586" marT="0" marB="0" anchor="ctr"/>
                </a:tc>
                <a:tc>
                  <a:txBody>
                    <a:bodyPr/>
                    <a:lstStyle/>
                    <a:p>
                      <a:pPr algn="ctr"/>
                      <a:endParaRPr lang="zh-CN" altLang="en-US" sz="1200">
                        <a:solidFill>
                          <a:srgbClr val="000000"/>
                        </a:solidFill>
                        <a:latin typeface="微软雅黑" panose="020B0503020204020204" pitchFamily="34" charset="-122"/>
                        <a:ea typeface="微软雅黑" panose="020B0503020204020204" pitchFamily="34" charset="-122"/>
                      </a:endParaRPr>
                    </a:p>
                  </a:txBody>
                  <a:tcPr marL="91449" marR="91449" marT="45700" marB="45700"/>
                </a:tc>
                <a:tc vMerge="1">
                  <a:txBody>
                    <a:bodyPr/>
                    <a:lstStyle/>
                    <a:p>
                      <a:endParaRPr lang="zh-CN"/>
                    </a:p>
                  </a:txBody>
                  <a:tcPr/>
                </a:tc>
                <a:tc vMerge="1">
                  <a:txBody>
                    <a:bodyPr/>
                    <a:lstStyle/>
                    <a:p>
                      <a:endParaRPr lang="zh-CN"/>
                    </a:p>
                  </a:txBody>
                  <a:tcPr/>
                </a:tc>
              </a:tr>
              <a:tr h="518144">
                <a:tc>
                  <a:txBody>
                    <a:bodyPr/>
                    <a:lstStyle/>
                    <a:p>
                      <a:pPr algn="ctr"/>
                      <a:r>
                        <a:rPr lang="en-US" altLang="zh-CN" sz="1200" dirty="0" smtClean="0">
                          <a:solidFill>
                            <a:srgbClr val="000000"/>
                          </a:solidFill>
                          <a:latin typeface="微软雅黑" panose="020B0503020204020204" pitchFamily="34" charset="-122"/>
                          <a:ea typeface="微软雅黑" panose="020B0503020204020204" pitchFamily="34" charset="-122"/>
                        </a:rPr>
                        <a:t>5</a:t>
                      </a: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700" marB="45700"/>
                </a:tc>
                <a:tc>
                  <a:txBody>
                    <a:bodyPr/>
                    <a:lstStyle/>
                    <a:p>
                      <a:pPr algn="just">
                        <a:spcAft>
                          <a:spcPts val="0"/>
                        </a:spcAft>
                      </a:pPr>
                      <a:r>
                        <a:rPr lang="zh-CN" sz="1200" b="1"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基础条件</a:t>
                      </a:r>
                      <a:r>
                        <a:rPr lang="zh-CN" sz="1100" kern="0" dirty="0">
                          <a:solidFill>
                            <a:srgbClr val="000000"/>
                          </a:solidFill>
                          <a:latin typeface="微软雅黑" panose="020B0503020204020204" pitchFamily="34" charset="-122"/>
                          <a:ea typeface="微软雅黑" panose="020B0503020204020204" pitchFamily="34" charset="-122"/>
                          <a:cs typeface="Arial" panose="020B0604020202020204"/>
                        </a:rPr>
                        <a:t>（科普基地（点）建设情况，科普培训、人员培养，承担和合作单位、项目负责人和相关成员的现有科普条件、能力、经验，欠缺条件的解决措施）</a:t>
                      </a:r>
                    </a:p>
                  </a:txBody>
                  <a:tcPr marL="68586" marR="68586" marT="0" marB="0" anchor="ctr"/>
                </a:tc>
                <a:tc>
                  <a:txBody>
                    <a:bodyPr/>
                    <a:lstStyle/>
                    <a:p>
                      <a:pPr algn="ctr">
                        <a:spcAft>
                          <a:spcPts val="0"/>
                        </a:spcAft>
                      </a:pPr>
                      <a:r>
                        <a:rPr lang="en-US" sz="1200" kern="100" spc="-50">
                          <a:solidFill>
                            <a:srgbClr val="000000"/>
                          </a:solidFill>
                          <a:latin typeface="微软雅黑" panose="020B0503020204020204" pitchFamily="34" charset="-122"/>
                          <a:ea typeface="微软雅黑" panose="020B0503020204020204" pitchFamily="34" charset="-122"/>
                          <a:cs typeface="宋体" panose="02010600030101010101" pitchFamily="2" charset="-122"/>
                        </a:rPr>
                        <a:t>20</a:t>
                      </a:r>
                      <a:endParaRPr lang="zh-CN" sz="1200"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86" marR="68586" marT="0" marB="0" anchor="ctr"/>
                </a:tc>
                <a:tc>
                  <a:txBody>
                    <a:bodyPr/>
                    <a:lstStyle/>
                    <a:p>
                      <a:pPr algn="ctr"/>
                      <a:endParaRPr lang="zh-CN" altLang="en-US" sz="1200">
                        <a:solidFill>
                          <a:srgbClr val="000000"/>
                        </a:solidFill>
                        <a:latin typeface="微软雅黑" panose="020B0503020204020204" pitchFamily="34" charset="-122"/>
                        <a:ea typeface="微软雅黑" panose="020B0503020204020204" pitchFamily="34" charset="-122"/>
                      </a:endParaRPr>
                    </a:p>
                  </a:txBody>
                  <a:tcPr marL="91449" marR="91449" marT="45700" marB="45700"/>
                </a:tc>
                <a:tc vMerge="1">
                  <a:txBody>
                    <a:bodyPr/>
                    <a:lstStyle/>
                    <a:p>
                      <a:endParaRPr lang="zh-CN"/>
                    </a:p>
                  </a:txBody>
                  <a:tcPr/>
                </a:tc>
                <a:tc vMerge="1">
                  <a:txBody>
                    <a:bodyPr/>
                    <a:lstStyle/>
                    <a:p>
                      <a:endParaRPr lang="zh-CN"/>
                    </a:p>
                  </a:txBody>
                  <a:tcPr/>
                </a:tc>
              </a:tr>
              <a:tr h="350509">
                <a:tc>
                  <a:txBody>
                    <a:bodyPr/>
                    <a:lstStyle/>
                    <a:p>
                      <a:pPr algn="ctr"/>
                      <a:r>
                        <a:rPr lang="en-US" altLang="zh-CN" sz="1200" dirty="0" smtClean="0">
                          <a:solidFill>
                            <a:srgbClr val="000000"/>
                          </a:solidFill>
                          <a:latin typeface="微软雅黑" panose="020B0503020204020204" pitchFamily="34" charset="-122"/>
                          <a:ea typeface="微软雅黑" panose="020B0503020204020204" pitchFamily="34" charset="-122"/>
                        </a:rPr>
                        <a:t>6</a:t>
                      </a: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700" marB="45700"/>
                </a:tc>
                <a:tc>
                  <a:txBody>
                    <a:bodyPr/>
                    <a:lstStyle/>
                    <a:p>
                      <a:pPr algn="just">
                        <a:spcAft>
                          <a:spcPts val="0"/>
                        </a:spcAft>
                      </a:pPr>
                      <a:r>
                        <a:rPr lang="zh-CN" sz="1200" b="1"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经费预算</a:t>
                      </a:r>
                      <a:r>
                        <a:rPr lang="zh-CN" sz="1100" kern="0" dirty="0">
                          <a:solidFill>
                            <a:srgbClr val="000000"/>
                          </a:solidFill>
                          <a:latin typeface="微软雅黑" panose="020B0503020204020204" pitchFamily="34" charset="-122"/>
                          <a:ea typeface="微软雅黑" panose="020B0503020204020204" pitchFamily="34" charset="-122"/>
                          <a:cs typeface="Arial" panose="020B0604020202020204"/>
                        </a:rPr>
                        <a:t>（投资总额及来源、科技经费申请额度、开支预算的科学性、合理性）</a:t>
                      </a:r>
                    </a:p>
                  </a:txBody>
                  <a:tcPr marL="68586" marR="68586" marT="0" marB="0" anchor="ctr"/>
                </a:tc>
                <a:tc>
                  <a:txBody>
                    <a:bodyPr/>
                    <a:lstStyle/>
                    <a:p>
                      <a:pPr algn="ctr">
                        <a:spcAft>
                          <a:spcPts val="0"/>
                        </a:spcAft>
                      </a:pPr>
                      <a:r>
                        <a:rPr lang="en-US" sz="1200" kern="100" spc="-50">
                          <a:solidFill>
                            <a:srgbClr val="000000"/>
                          </a:solidFill>
                          <a:latin typeface="微软雅黑" panose="020B0503020204020204" pitchFamily="34" charset="-122"/>
                          <a:ea typeface="微软雅黑" panose="020B0503020204020204" pitchFamily="34" charset="-122"/>
                          <a:cs typeface="宋体" panose="02010600030101010101" pitchFamily="2" charset="-122"/>
                        </a:rPr>
                        <a:t>5</a:t>
                      </a:r>
                      <a:endParaRPr lang="zh-CN" sz="1200"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86" marR="68586" marT="0" marB="0" anchor="ctr"/>
                </a:tc>
                <a:tc>
                  <a:txBody>
                    <a:bodyPr/>
                    <a:lstStyle/>
                    <a:p>
                      <a:pPr algn="ctr"/>
                      <a:endParaRPr lang="zh-CN" altLang="en-US" sz="1200">
                        <a:solidFill>
                          <a:srgbClr val="000000"/>
                        </a:solidFill>
                        <a:latin typeface="微软雅黑" panose="020B0503020204020204" pitchFamily="34" charset="-122"/>
                        <a:ea typeface="微软雅黑" panose="020B0503020204020204" pitchFamily="34" charset="-122"/>
                      </a:endParaRPr>
                    </a:p>
                  </a:txBody>
                  <a:tcPr marL="91449" marR="91449" marT="45700" marB="45700"/>
                </a:tc>
                <a:tc vMerge="1">
                  <a:txBody>
                    <a:bodyPr/>
                    <a:lstStyle/>
                    <a:p>
                      <a:endParaRPr lang="zh-CN"/>
                    </a:p>
                  </a:txBody>
                  <a:tcPr/>
                </a:tc>
                <a:tc vMerge="1">
                  <a:txBody>
                    <a:bodyPr/>
                    <a:lstStyle/>
                    <a:p>
                      <a:endParaRPr lang="zh-CN"/>
                    </a:p>
                  </a:txBody>
                  <a:tcPr/>
                </a:tc>
              </a:tr>
              <a:tr h="350509">
                <a:tc>
                  <a:txBody>
                    <a:bodyPr/>
                    <a:lstStyle/>
                    <a:p>
                      <a:pPr algn="ctr"/>
                      <a:r>
                        <a:rPr lang="en-US" altLang="zh-CN" sz="1200" dirty="0" smtClean="0">
                          <a:solidFill>
                            <a:srgbClr val="000000"/>
                          </a:solidFill>
                          <a:latin typeface="微软雅黑" panose="020B0503020204020204" pitchFamily="34" charset="-122"/>
                          <a:ea typeface="微软雅黑" panose="020B0503020204020204" pitchFamily="34" charset="-122"/>
                        </a:rPr>
                        <a:t>7</a:t>
                      </a: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700" marB="45700"/>
                </a:tc>
                <a:tc>
                  <a:txBody>
                    <a:bodyPr/>
                    <a:lstStyle/>
                    <a:p>
                      <a:pPr algn="just">
                        <a:spcAft>
                          <a:spcPts val="0"/>
                        </a:spcAft>
                      </a:pPr>
                      <a:r>
                        <a:rPr lang="zh-CN" sz="1200" b="1"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组织实施</a:t>
                      </a:r>
                      <a:r>
                        <a:rPr lang="zh-CN" sz="1100" kern="0" dirty="0">
                          <a:solidFill>
                            <a:srgbClr val="000000"/>
                          </a:solidFill>
                          <a:latin typeface="微软雅黑" panose="020B0503020204020204" pitchFamily="34" charset="-122"/>
                          <a:ea typeface="微软雅黑" panose="020B0503020204020204" pitchFamily="34" charset="-122"/>
                          <a:cs typeface="Arial" panose="020B0604020202020204"/>
                        </a:rPr>
                        <a:t>（组织管理措施，实施进度与阶段目标，节能、环保、安全等措施）</a:t>
                      </a:r>
                    </a:p>
                  </a:txBody>
                  <a:tcPr marL="68586" marR="68586" marT="0" marB="0" anchor="ctr"/>
                </a:tc>
                <a:tc>
                  <a:txBody>
                    <a:bodyPr/>
                    <a:lstStyle/>
                    <a:p>
                      <a:pPr algn="ctr">
                        <a:spcAft>
                          <a:spcPts val="0"/>
                        </a:spcAft>
                      </a:pPr>
                      <a:r>
                        <a:rPr lang="en-US" sz="1200" kern="100" spc="-50">
                          <a:solidFill>
                            <a:srgbClr val="000000"/>
                          </a:solidFill>
                          <a:latin typeface="微软雅黑" panose="020B0503020204020204" pitchFamily="34" charset="-122"/>
                          <a:ea typeface="微软雅黑" panose="020B0503020204020204" pitchFamily="34" charset="-122"/>
                          <a:cs typeface="宋体" panose="02010600030101010101" pitchFamily="2" charset="-122"/>
                        </a:rPr>
                        <a:t>15</a:t>
                      </a:r>
                      <a:endParaRPr lang="zh-CN" sz="1200"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86" marR="68586" marT="0" marB="0" anchor="ctr"/>
                </a:tc>
                <a:tc>
                  <a:txBody>
                    <a:bodyPr/>
                    <a:lstStyle/>
                    <a:p>
                      <a:pPr algn="ct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700" marB="45700"/>
                </a:tc>
                <a:tc vMerge="1">
                  <a:txBody>
                    <a:bodyPr/>
                    <a:lstStyle/>
                    <a:p>
                      <a:endParaRPr lang="zh-CN"/>
                    </a:p>
                  </a:txBody>
                  <a:tcPr/>
                </a:tc>
                <a:tc vMerge="1">
                  <a:txBody>
                    <a:bodyPr/>
                    <a:lstStyle/>
                    <a:p>
                      <a:endParaRPr lang="zh-CN"/>
                    </a:p>
                  </a:txBody>
                  <a:tcPr/>
                </a:tc>
              </a:tr>
              <a:tr h="274273">
                <a:tc>
                  <a:txBody>
                    <a:bodyPr/>
                    <a:lstStyle/>
                    <a:p>
                      <a:pPr algn="ctr"/>
                      <a:r>
                        <a:rPr lang="en-US" altLang="zh-CN" sz="1200" dirty="0" smtClean="0">
                          <a:solidFill>
                            <a:srgbClr val="000000"/>
                          </a:solidFill>
                          <a:latin typeface="微软雅黑" panose="020B0503020204020204" pitchFamily="34" charset="-122"/>
                          <a:ea typeface="微软雅黑" panose="020B0503020204020204" pitchFamily="34" charset="-122"/>
                        </a:rPr>
                        <a:t>8</a:t>
                      </a: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700" marB="45700"/>
                </a:tc>
                <a:tc>
                  <a:txBody>
                    <a:bodyPr/>
                    <a:lstStyle/>
                    <a:p>
                      <a:pPr algn="just">
                        <a:spcAft>
                          <a:spcPts val="0"/>
                        </a:spcAft>
                      </a:pPr>
                      <a:r>
                        <a:rPr lang="zh-CN" sz="1200" b="1"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预期成果及效益</a:t>
                      </a:r>
                      <a:r>
                        <a:rPr lang="zh-CN" sz="1100" kern="0" dirty="0">
                          <a:solidFill>
                            <a:srgbClr val="000000"/>
                          </a:solidFill>
                          <a:latin typeface="微软雅黑" panose="020B0503020204020204" pitchFamily="34" charset="-122"/>
                          <a:ea typeface="微软雅黑" panose="020B0503020204020204" pitchFamily="34" charset="-122"/>
                          <a:cs typeface="Arial" panose="020B0604020202020204"/>
                        </a:rPr>
                        <a:t>（预期社会、经济效益）</a:t>
                      </a:r>
                    </a:p>
                  </a:txBody>
                  <a:tcPr marL="68586" marR="68586" marT="0" marB="0" anchor="ctr"/>
                </a:tc>
                <a:tc>
                  <a:txBody>
                    <a:bodyPr/>
                    <a:lstStyle/>
                    <a:p>
                      <a:pPr algn="ctr">
                        <a:spcAft>
                          <a:spcPts val="0"/>
                        </a:spcAft>
                      </a:pPr>
                      <a:r>
                        <a:rPr lang="en-US" sz="1200" kern="100" spc="-50">
                          <a:solidFill>
                            <a:srgbClr val="000000"/>
                          </a:solidFill>
                          <a:latin typeface="微软雅黑" panose="020B0503020204020204" pitchFamily="34" charset="-122"/>
                          <a:ea typeface="微软雅黑" panose="020B0503020204020204" pitchFamily="34" charset="-122"/>
                          <a:cs typeface="宋体" panose="02010600030101010101" pitchFamily="2" charset="-122"/>
                        </a:rPr>
                        <a:t>12</a:t>
                      </a:r>
                      <a:endParaRPr lang="zh-CN" sz="1200"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86" marR="68586" marT="0" marB="0" anchor="ctr"/>
                </a:tc>
                <a:tc>
                  <a:txBody>
                    <a:bodyPr/>
                    <a:lstStyle/>
                    <a:p>
                      <a:pPr algn="ct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700" marB="45700"/>
                </a:tc>
                <a:tc vMerge="1">
                  <a:txBody>
                    <a:bodyPr/>
                    <a:lstStyle/>
                    <a:p>
                      <a:endParaRPr lang="zh-CN"/>
                    </a:p>
                  </a:txBody>
                  <a:tcPr/>
                </a:tc>
                <a:tc vMerge="1">
                  <a:txBody>
                    <a:bodyPr/>
                    <a:lstStyle/>
                    <a:p>
                      <a:endParaRPr lang="zh-CN"/>
                    </a:p>
                  </a:txBody>
                  <a:tcPr/>
                </a:tc>
              </a:tr>
              <a:tr h="274273">
                <a:tc>
                  <a:txBody>
                    <a:bodyPr/>
                    <a:lstStyle/>
                    <a:p>
                      <a:pPr algn="ctr"/>
                      <a:r>
                        <a:rPr lang="en-US" altLang="zh-CN" sz="1200" dirty="0" smtClean="0">
                          <a:solidFill>
                            <a:srgbClr val="000000"/>
                          </a:solidFill>
                          <a:latin typeface="微软雅黑" panose="020B0503020204020204" pitchFamily="34" charset="-122"/>
                          <a:ea typeface="微软雅黑" panose="020B0503020204020204" pitchFamily="34" charset="-122"/>
                        </a:rPr>
                        <a:t>9</a:t>
                      </a: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700" marB="45700"/>
                </a:tc>
                <a:tc>
                  <a:txBody>
                    <a:bodyPr/>
                    <a:lstStyle/>
                    <a:p>
                      <a:pPr algn="just">
                        <a:spcAft>
                          <a:spcPts val="0"/>
                        </a:spcAft>
                      </a:pPr>
                      <a:r>
                        <a:rPr lang="zh-CN" sz="1200" b="1"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风险分析与对策</a:t>
                      </a:r>
                      <a:r>
                        <a:rPr lang="zh-CN" sz="1100" kern="0" dirty="0">
                          <a:solidFill>
                            <a:srgbClr val="000000"/>
                          </a:solidFill>
                          <a:latin typeface="微软雅黑" panose="020B0503020204020204" pitchFamily="34" charset="-122"/>
                          <a:ea typeface="微软雅黑" panose="020B0503020204020204" pitchFamily="34" charset="-122"/>
                          <a:cs typeface="Arial" panose="020B0604020202020204"/>
                        </a:rPr>
                        <a:t>（风险分析及规避措施）</a:t>
                      </a:r>
                    </a:p>
                  </a:txBody>
                  <a:tcPr marL="68586" marR="68586" marT="0" marB="0" anchor="ctr"/>
                </a:tc>
                <a:tc>
                  <a:txBody>
                    <a:bodyPr/>
                    <a:lstStyle/>
                    <a:p>
                      <a:pPr algn="ctr">
                        <a:spcAft>
                          <a:spcPts val="0"/>
                        </a:spcAft>
                      </a:pPr>
                      <a:r>
                        <a:rPr lang="en-US" sz="1200" kern="100" spc="-5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5</a:t>
                      </a:r>
                      <a:endPar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86" marR="68586" marT="0" marB="0" anchor="ctr"/>
                </a:tc>
                <a:tc>
                  <a:txBody>
                    <a:bodyPr/>
                    <a:lstStyle/>
                    <a:p>
                      <a:pPr algn="ct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700" marB="45700"/>
                </a:tc>
                <a:tc vMerge="1">
                  <a:txBody>
                    <a:bodyPr/>
                    <a:lstStyle/>
                    <a:p>
                      <a:endParaRPr lang="zh-CN"/>
                    </a:p>
                  </a:txBody>
                  <a:tcPr/>
                </a:tc>
                <a:tc vMerge="1">
                  <a:txBody>
                    <a:bodyPr/>
                    <a:lstStyle/>
                    <a:p>
                      <a:endParaRPr lang="zh-CN"/>
                    </a:p>
                  </a:txBody>
                  <a:tcPr/>
                </a:tc>
              </a:tr>
            </a:tbl>
          </a:graphicData>
        </a:graphic>
      </p:graphicFrame>
    </p:spTree>
    <p:custDataLst>
      <p:tags r:id="rId1"/>
    </p:custDataLst>
  </p:cSld>
  <p:clrMapOvr>
    <a:masterClrMapping/>
  </p:clrMapOvr>
  <p:transition>
    <p:random/>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bg>
      <p:bgPr>
        <a:gradFill>
          <a:gsLst>
            <a:gs pos="53578">
              <a:srgbClr val="C9ECBC"/>
            </a:gs>
            <a:gs pos="53156">
              <a:srgbClr val="C9ECBC"/>
            </a:gs>
            <a:gs pos="52312">
              <a:srgbClr val="C8ECBB"/>
            </a:gs>
            <a:gs pos="50625">
              <a:srgbClr val="C7ECBA"/>
            </a:gs>
            <a:gs pos="47250">
              <a:srgbClr val="C5EBB7"/>
            </a:gs>
            <a:gs pos="40500">
              <a:srgbClr val="C1EAB1"/>
            </a:gs>
            <a:gs pos="27000">
              <a:srgbClr val="B8E8A5"/>
            </a:gs>
            <a:gs pos="0">
              <a:schemeClr val="accent1">
                <a:tint val="66000"/>
                <a:satMod val="160000"/>
              </a:schemeClr>
            </a:gs>
            <a:gs pos="54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1488898" name="矩形 1488897"/>
          <p:cNvSpPr/>
          <p:nvPr/>
        </p:nvSpPr>
        <p:spPr>
          <a:xfrm>
            <a:off x="539750" y="404813"/>
            <a:ext cx="8135938" cy="1698625"/>
          </a:xfrm>
          <a:prstGeom prst="rect">
            <a:avLst/>
          </a:prstGeom>
          <a:noFill/>
          <a:ln w="9525">
            <a:noFill/>
            <a:miter/>
          </a:ln>
        </p:spPr>
        <p:txBody>
          <a:bodyPr>
            <a:spAutoFit/>
          </a:bodyPr>
          <a:lstStyle/>
          <a:p>
            <a:pPr algn="ctr" eaLnBrk="0" hangingPunct="0">
              <a:lnSpc>
                <a:spcPct val="120000"/>
              </a:lnSpc>
              <a:defRPr/>
            </a:pPr>
            <a:r>
              <a:rPr lang="" altLang="en-US" b="1" dirty="0">
                <a:solidFill>
                  <a:srgbClr val="C00000"/>
                </a:solidFill>
                <a:effectLst>
                  <a:outerShdw blurRad="38100" dist="38100" dir="2700000">
                    <a:srgbClr val="C0C0C0"/>
                  </a:outerShdw>
                </a:effectLst>
                <a:latin typeface="黑体" panose="02010609060101010101" pitchFamily="49" charset="-122"/>
                <a:ea typeface="黑体" panose="02010609060101010101" pitchFamily="49" charset="-122"/>
              </a:rPr>
              <a:t>2016年广西科技项目（课题）专家评估表</a:t>
            </a:r>
          </a:p>
          <a:p>
            <a:pPr algn="ctr" eaLnBrk="0" hangingPunct="0">
              <a:lnSpc>
                <a:spcPct val="120000"/>
              </a:lnSpc>
              <a:defRPr/>
            </a:pPr>
            <a:r>
              <a:rPr lang="zh-CN" altLang="en-US" sz="1200" dirty="0">
                <a:solidFill>
                  <a:srgbClr val="000000"/>
                </a:solidFill>
                <a:ea typeface="黑体" panose="02010609060101010101" pitchFamily="49" charset="-122"/>
              </a:rPr>
              <a:t>适用类别</a:t>
            </a:r>
            <a:r>
              <a:rPr lang="en-US" altLang="zh-CN" sz="1200" dirty="0">
                <a:solidFill>
                  <a:srgbClr val="000000"/>
                </a:solidFill>
                <a:ea typeface="黑体" panose="02010609060101010101" pitchFamily="49" charset="-122"/>
              </a:rPr>
              <a:t>:</a:t>
            </a:r>
            <a:r>
              <a:rPr lang="zh-CN" altLang="en-US" sz="1200" dirty="0">
                <a:solidFill>
                  <a:srgbClr val="000000"/>
                </a:solidFill>
                <a:ea typeface="黑体" panose="02010609060101010101" pitchFamily="49" charset="-122"/>
              </a:rPr>
              <a:t>广西科技基地人才专项</a:t>
            </a:r>
            <a:r>
              <a:rPr lang="en-US" altLang="zh-CN" sz="1200" dirty="0">
                <a:solidFill>
                  <a:srgbClr val="000000"/>
                </a:solidFill>
                <a:ea typeface="黑体" panose="02010609060101010101" pitchFamily="49" charset="-122"/>
              </a:rPr>
              <a:t>-</a:t>
            </a:r>
            <a:r>
              <a:rPr lang="zh-CN" altLang="en-US" sz="1200" dirty="0">
                <a:solidFill>
                  <a:srgbClr val="000000"/>
                </a:solidFill>
                <a:ea typeface="黑体" panose="02010609060101010101" pitchFamily="49" charset="-122"/>
              </a:rPr>
              <a:t>创新人才类</a:t>
            </a:r>
            <a:endParaRPr lang="" altLang="en-US" sz="1200" dirty="0">
              <a:solidFill>
                <a:srgbClr val="000000"/>
              </a:solidFill>
              <a:ea typeface="黑体" panose="02010609060101010101" pitchFamily="49" charset="-122"/>
            </a:endParaRPr>
          </a:p>
          <a:p>
            <a:pPr algn="ctr" eaLnBrk="0" hangingPunct="0">
              <a:lnSpc>
                <a:spcPct val="120000"/>
              </a:lnSpc>
              <a:buFont typeface="Arial" panose="020B0604020202020204" pitchFamily="34" charset="0"/>
              <a:buNone/>
              <a:defRPr/>
            </a:pPr>
            <a:endParaRPr lang="" altLang="zh-CN" sz="1100" dirty="0">
              <a:solidFill>
                <a:srgbClr val="000000"/>
              </a:solidFill>
              <a:latin typeface="微软雅黑" panose="020B0503020204020204" pitchFamily="34" charset="-122"/>
              <a:ea typeface="微软雅黑" panose="020B0503020204020204" pitchFamily="34" charset="-122"/>
            </a:endParaRPr>
          </a:p>
          <a:p>
            <a:pPr algn="ctr" eaLnBrk="0" hangingPunct="0">
              <a:lnSpc>
                <a:spcPct val="120000"/>
              </a:lnSpc>
              <a:buFont typeface="Arial" panose="020B0604020202020204" pitchFamily="34" charset="0"/>
              <a:buNone/>
              <a:defRPr/>
            </a:pPr>
            <a:endParaRPr lang="" altLang="en-US" b="1" dirty="0">
              <a:solidFill>
                <a:srgbClr val="C00000"/>
              </a:solidFill>
              <a:effectLst>
                <a:outerShdw blurRad="38100" dist="38100" dir="2700000">
                  <a:srgbClr val="C0C0C0"/>
                </a:outerShdw>
              </a:effectLst>
              <a:latin typeface="黑体" panose="02010609060101010101" pitchFamily="49" charset="-122"/>
              <a:ea typeface="黑体" panose="02010609060101010101" pitchFamily="49" charset="-122"/>
            </a:endParaRPr>
          </a:p>
        </p:txBody>
      </p:sp>
      <p:sp>
        <p:nvSpPr>
          <p:cNvPr id="113667" name="TextBox 3"/>
          <p:cNvSpPr txBox="1">
            <a:spLocks noChangeArrowheads="1"/>
          </p:cNvSpPr>
          <p:nvPr/>
        </p:nvSpPr>
        <p:spPr bwMode="auto">
          <a:xfrm>
            <a:off x="611188" y="1484313"/>
            <a:ext cx="7705725" cy="341312"/>
          </a:xfrm>
          <a:prstGeom prst="rect">
            <a:avLst/>
          </a:prstGeom>
          <a:noFill/>
          <a:ln w="9525">
            <a:noFill/>
            <a:miter lim="800000"/>
            <a:headEnd/>
            <a:tailEnd/>
          </a:ln>
        </p:spPr>
        <p:txBody>
          <a:bodyPr>
            <a:spAutoFit/>
          </a:bodyPr>
          <a:lstStyle/>
          <a:p>
            <a:pPr>
              <a:lnSpc>
                <a:spcPct val="130000"/>
              </a:lnSpc>
            </a:pPr>
            <a:r>
              <a:rPr lang="zh-CN" altLang="en-US" sz="1400" b="1">
                <a:solidFill>
                  <a:srgbClr val="000000"/>
                </a:solidFill>
                <a:ea typeface="黑体" pitchFamily="49" charset="-122"/>
              </a:rPr>
              <a:t>一、一票否决指标</a:t>
            </a:r>
            <a:r>
              <a:rPr lang="zh-CN" altLang="en-US" sz="1400">
                <a:solidFill>
                  <a:srgbClr val="000000"/>
                </a:solidFill>
                <a:ea typeface="黑体" pitchFamily="49" charset="-122"/>
              </a:rPr>
              <a:t>（不符合申报指南和申报须知要求时项目评分为</a:t>
            </a:r>
            <a:r>
              <a:rPr lang="en-US" altLang="zh-CN" sz="1400">
                <a:solidFill>
                  <a:srgbClr val="000000"/>
                </a:solidFill>
                <a:ea typeface="黑体" pitchFamily="49" charset="-122"/>
              </a:rPr>
              <a:t>0</a:t>
            </a:r>
            <a:r>
              <a:rPr lang="zh-CN" altLang="en-US" sz="1400">
                <a:solidFill>
                  <a:srgbClr val="000000"/>
                </a:solidFill>
                <a:ea typeface="黑体" pitchFamily="49" charset="-122"/>
              </a:rPr>
              <a:t>分）</a:t>
            </a:r>
            <a:endParaRPr lang="zh-CN" altLang="en-US" sz="1400">
              <a:solidFill>
                <a:srgbClr val="000000"/>
              </a:solidFill>
              <a:ea typeface="微软雅黑" pitchFamily="34" charset="-122"/>
            </a:endParaRPr>
          </a:p>
        </p:txBody>
      </p:sp>
      <p:sp>
        <p:nvSpPr>
          <p:cNvPr id="113668" name="TextBox 4"/>
          <p:cNvSpPr txBox="1">
            <a:spLocks noChangeArrowheads="1"/>
          </p:cNvSpPr>
          <p:nvPr/>
        </p:nvSpPr>
        <p:spPr bwMode="auto">
          <a:xfrm>
            <a:off x="1258888" y="1196975"/>
            <a:ext cx="5976937" cy="344488"/>
          </a:xfrm>
          <a:prstGeom prst="rect">
            <a:avLst/>
          </a:prstGeom>
          <a:noFill/>
          <a:ln w="9525">
            <a:noFill/>
            <a:miter lim="800000"/>
            <a:headEnd/>
            <a:tailEnd/>
          </a:ln>
        </p:spPr>
        <p:txBody>
          <a:bodyPr>
            <a:spAutoFit/>
          </a:bodyPr>
          <a:lstStyle/>
          <a:p>
            <a:pPr>
              <a:lnSpc>
                <a:spcPct val="130000"/>
              </a:lnSpc>
            </a:pPr>
            <a:r>
              <a:rPr lang="zh-CN" altLang="en-US" sz="1400" b="1">
                <a:solidFill>
                  <a:srgbClr val="000000"/>
                </a:solidFill>
                <a:ea typeface="微软雅黑" pitchFamily="34" charset="-122"/>
              </a:rPr>
              <a:t>项目（课题）名称：</a:t>
            </a:r>
            <a:r>
              <a:rPr lang="en-US" altLang="en-US" sz="1400" b="1">
                <a:solidFill>
                  <a:srgbClr val="000000"/>
                </a:solidFill>
                <a:ea typeface="微软雅黑" pitchFamily="34" charset="-122"/>
              </a:rPr>
              <a:t>                                                </a:t>
            </a:r>
            <a:r>
              <a:rPr lang="zh-CN" altLang="en-US" sz="1400" b="1">
                <a:solidFill>
                  <a:srgbClr val="000000"/>
                </a:solidFill>
                <a:ea typeface="微软雅黑" pitchFamily="34" charset="-122"/>
              </a:rPr>
              <a:t>项目（课题）编号：                                                                               </a:t>
            </a:r>
          </a:p>
        </p:txBody>
      </p:sp>
      <p:graphicFrame>
        <p:nvGraphicFramePr>
          <p:cNvPr id="7" name="表格 6"/>
          <p:cNvGraphicFramePr>
            <a:graphicFrameLocks noGrp="1"/>
          </p:cNvGraphicFramePr>
          <p:nvPr/>
        </p:nvGraphicFramePr>
        <p:xfrm>
          <a:off x="684213" y="1916113"/>
          <a:ext cx="7953376" cy="371475"/>
        </p:xfrm>
        <a:graphic>
          <a:graphicData uri="http://schemas.openxmlformats.org/drawingml/2006/table">
            <a:tbl>
              <a:tblPr firstRow="1" bandRow="1">
                <a:tableStyleId>{5940675A-B579-460E-94D1-54222C63F5DA}</a:tableStyleId>
              </a:tblPr>
              <a:tblGrid>
                <a:gridCol w="3240524"/>
                <a:gridCol w="1008163"/>
                <a:gridCol w="1832386"/>
                <a:gridCol w="1872303"/>
              </a:tblGrid>
              <a:tr h="371475">
                <a:tc>
                  <a:txBody>
                    <a:bodyPr/>
                    <a:lstStyle/>
                    <a:p>
                      <a:r>
                        <a:rPr lang="zh-CN" altLang="en-US" sz="1400" kern="1200" dirty="0" smtClean="0">
                          <a:solidFill>
                            <a:srgbClr val="000000"/>
                          </a:solidFill>
                          <a:latin typeface="Arial" panose="020B0604020202020204" pitchFamily="34" charset="0"/>
                          <a:ea typeface="黑体" panose="02010609060101010101" pitchFamily="49" charset="-122"/>
                          <a:cs typeface="+mn-cs"/>
                        </a:rPr>
                        <a:t>是否符合年度申报指南和申报须知要求</a:t>
                      </a:r>
                      <a:endParaRPr lang="zh-CN" altLang="en-US" sz="1400" kern="1200" dirty="0">
                        <a:solidFill>
                          <a:srgbClr val="000000"/>
                        </a:solidFill>
                        <a:latin typeface="Arial" panose="020B0604020202020204" pitchFamily="34" charset="0"/>
                        <a:ea typeface="黑体" panose="02010609060101010101" pitchFamily="49" charset="-122"/>
                        <a:cs typeface="+mn-cs"/>
                      </a:endParaRPr>
                    </a:p>
                  </a:txBody>
                  <a:tcPr marL="91445" marR="91445" marT="45798" marB="45798"/>
                </a:tc>
                <a:tc>
                  <a:txBody>
                    <a:bodyPr/>
                    <a:lstStyle/>
                    <a:p>
                      <a:endParaRPr lang="zh-CN" altLang="en-US" sz="1800" dirty="0"/>
                    </a:p>
                  </a:txBody>
                  <a:tcPr marL="91445" marR="91445" marT="45798" marB="45798"/>
                </a:tc>
                <a:tc>
                  <a:txBody>
                    <a:bodyPr/>
                    <a:lstStyle/>
                    <a:p>
                      <a:pPr marL="0" algn="l" defTabSz="914400" rtl="0" eaLnBrk="1" latinLnBrk="0" hangingPunct="1"/>
                      <a:r>
                        <a:rPr lang="zh-CN" altLang="en-US" sz="1400" kern="1200" dirty="0" smtClean="0">
                          <a:solidFill>
                            <a:srgbClr val="000000"/>
                          </a:solidFill>
                          <a:latin typeface="Arial" panose="020B0604020202020204" pitchFamily="34" charset="0"/>
                          <a:ea typeface="黑体" panose="02010609060101010101" pitchFamily="49" charset="-122"/>
                          <a:cs typeface="+mn-cs"/>
                        </a:rPr>
                        <a:t>如不符合请说明理由</a:t>
                      </a:r>
                    </a:p>
                  </a:txBody>
                  <a:tcPr marL="91445" marR="91445" marT="45798" marB="45798"/>
                </a:tc>
                <a:tc>
                  <a:txBody>
                    <a:bodyPr/>
                    <a:lstStyle/>
                    <a:p>
                      <a:endParaRPr lang="zh-CN" altLang="en-US" sz="1800" dirty="0"/>
                    </a:p>
                  </a:txBody>
                  <a:tcPr marL="91445" marR="91445" marT="45798" marB="45798"/>
                </a:tc>
              </a:tr>
            </a:tbl>
          </a:graphicData>
        </a:graphic>
      </p:graphicFrame>
      <p:sp>
        <p:nvSpPr>
          <p:cNvPr id="113681" name="TextBox 7"/>
          <p:cNvSpPr txBox="1">
            <a:spLocks noChangeArrowheads="1"/>
          </p:cNvSpPr>
          <p:nvPr/>
        </p:nvSpPr>
        <p:spPr bwMode="auto">
          <a:xfrm>
            <a:off x="611188" y="2349500"/>
            <a:ext cx="7705725" cy="341313"/>
          </a:xfrm>
          <a:prstGeom prst="rect">
            <a:avLst/>
          </a:prstGeom>
          <a:noFill/>
          <a:ln w="9525">
            <a:noFill/>
            <a:miter lim="800000"/>
            <a:headEnd/>
            <a:tailEnd/>
          </a:ln>
        </p:spPr>
        <p:txBody>
          <a:bodyPr>
            <a:spAutoFit/>
          </a:bodyPr>
          <a:lstStyle/>
          <a:p>
            <a:pPr>
              <a:lnSpc>
                <a:spcPct val="130000"/>
              </a:lnSpc>
            </a:pPr>
            <a:r>
              <a:rPr lang="zh-CN" altLang="en-US" sz="1400" b="1">
                <a:solidFill>
                  <a:srgbClr val="000000"/>
                </a:solidFill>
                <a:ea typeface="黑体" pitchFamily="49" charset="-122"/>
              </a:rPr>
              <a:t>二、优选性指标</a:t>
            </a:r>
            <a:r>
              <a:rPr lang="zh-CN" altLang="en-US" sz="1400">
                <a:solidFill>
                  <a:srgbClr val="000000"/>
                </a:solidFill>
                <a:ea typeface="黑体" pitchFamily="49" charset="-122"/>
              </a:rPr>
              <a:t>（不符合申报指南和申报须知要求时项目评分为</a:t>
            </a:r>
            <a:r>
              <a:rPr lang="en-US" altLang="zh-CN" sz="1400">
                <a:solidFill>
                  <a:srgbClr val="000000"/>
                </a:solidFill>
                <a:ea typeface="黑体" pitchFamily="49" charset="-122"/>
              </a:rPr>
              <a:t>0</a:t>
            </a:r>
            <a:r>
              <a:rPr lang="zh-CN" altLang="en-US" sz="1400">
                <a:solidFill>
                  <a:srgbClr val="000000"/>
                </a:solidFill>
                <a:ea typeface="黑体" pitchFamily="49" charset="-122"/>
              </a:rPr>
              <a:t>分）</a:t>
            </a:r>
            <a:endParaRPr lang="zh-CN" altLang="en-US" sz="1400">
              <a:solidFill>
                <a:srgbClr val="000000"/>
              </a:solidFill>
              <a:ea typeface="微软雅黑" pitchFamily="34" charset="-122"/>
            </a:endParaRPr>
          </a:p>
        </p:txBody>
      </p:sp>
      <p:graphicFrame>
        <p:nvGraphicFramePr>
          <p:cNvPr id="9" name="表格 8"/>
          <p:cNvGraphicFramePr>
            <a:graphicFrameLocks noGrp="1"/>
          </p:cNvGraphicFramePr>
          <p:nvPr/>
        </p:nvGraphicFramePr>
        <p:xfrm>
          <a:off x="684213" y="2835275"/>
          <a:ext cx="7921624" cy="3667348"/>
        </p:xfrm>
        <a:graphic>
          <a:graphicData uri="http://schemas.openxmlformats.org/drawingml/2006/table">
            <a:tbl>
              <a:tblPr firstRow="1" bandRow="1">
                <a:tableStyleId>{5940675A-B579-460E-94D1-54222C63F5DA}</a:tableStyleId>
              </a:tblPr>
              <a:tblGrid>
                <a:gridCol w="504103"/>
                <a:gridCol w="3744768"/>
                <a:gridCol w="648133"/>
                <a:gridCol w="576118"/>
                <a:gridCol w="576118"/>
                <a:gridCol w="1872384"/>
              </a:tblGrid>
              <a:tr h="238348">
                <a:tc>
                  <a:txBody>
                    <a:bodyPr/>
                    <a:lstStyle/>
                    <a:p>
                      <a:pPr algn="ctr">
                        <a:lnSpc>
                          <a:spcPts val="1800"/>
                        </a:lnSpc>
                        <a:spcAft>
                          <a:spcPts val="0"/>
                        </a:spcAft>
                      </a:pPr>
                      <a:r>
                        <a:rPr lang="zh-CN" sz="1200"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序号</a:t>
                      </a:r>
                      <a:endPar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86" marR="68586" marT="0" marB="0" anchor="ctr"/>
                </a:tc>
                <a:tc>
                  <a:txBody>
                    <a:bodyPr/>
                    <a:lstStyle/>
                    <a:p>
                      <a:pPr algn="ctr">
                        <a:lnSpc>
                          <a:spcPts val="1800"/>
                        </a:lnSpc>
                        <a:spcAft>
                          <a:spcPts val="0"/>
                        </a:spcAft>
                      </a:pPr>
                      <a:r>
                        <a:rPr lang="zh-CN" sz="1200"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评价内容</a:t>
                      </a:r>
                      <a:endPar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86" marR="68586" marT="0" marB="0" anchor="ctr"/>
                </a:tc>
                <a:tc>
                  <a:txBody>
                    <a:bodyPr/>
                    <a:lstStyle/>
                    <a:p>
                      <a:pPr algn="ctr">
                        <a:lnSpc>
                          <a:spcPts val="1800"/>
                        </a:lnSpc>
                        <a:spcAft>
                          <a:spcPts val="0"/>
                        </a:spcAft>
                      </a:pPr>
                      <a:r>
                        <a:rPr lang="zh-CN" sz="1200"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标准</a:t>
                      </a:r>
                      <a:endPar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86" marR="68586" marT="0" marB="0" anchor="ctr"/>
                </a:tc>
                <a:tc>
                  <a:txBody>
                    <a:bodyPr/>
                    <a:lstStyle/>
                    <a:p>
                      <a:pPr algn="ctr">
                        <a:lnSpc>
                          <a:spcPts val="1800"/>
                        </a:lnSpc>
                        <a:spcAft>
                          <a:spcPts val="0"/>
                        </a:spcAft>
                      </a:pPr>
                      <a:r>
                        <a:rPr lang="zh-CN" sz="1200"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评分</a:t>
                      </a:r>
                      <a:endPar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86" marR="68586" marT="0" marB="0" anchor="ctr"/>
                </a:tc>
                <a:tc>
                  <a:txBody>
                    <a:bodyPr/>
                    <a:lstStyle/>
                    <a:p>
                      <a:pPr algn="ctr">
                        <a:lnSpc>
                          <a:spcPts val="1800"/>
                        </a:lnSpc>
                        <a:spcAft>
                          <a:spcPts val="0"/>
                        </a:spcAft>
                      </a:pPr>
                      <a:r>
                        <a:rPr lang="zh-CN" sz="1200"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总分</a:t>
                      </a:r>
                      <a:endPar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86" marR="68586" marT="0" marB="0" anchor="ctr"/>
                </a:tc>
                <a:tc>
                  <a:txBody>
                    <a:bodyPr/>
                    <a:lstStyle/>
                    <a:p>
                      <a:pPr algn="ctr">
                        <a:lnSpc>
                          <a:spcPts val="1800"/>
                        </a:lnSpc>
                        <a:spcAft>
                          <a:spcPts val="0"/>
                        </a:spcAft>
                      </a:pPr>
                      <a:r>
                        <a:rPr lang="zh-CN" sz="1200"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主要扣分项扣分理由</a:t>
                      </a:r>
                      <a:endPar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86" marR="68586" marT="0" marB="0" anchor="ctr"/>
                </a:tc>
              </a:tr>
              <a:tr h="457170">
                <a:tc>
                  <a:txBody>
                    <a:bodyPr/>
                    <a:lstStyle/>
                    <a:p>
                      <a:pPr algn="ctr">
                        <a:lnSpc>
                          <a:spcPts val="1800"/>
                        </a:lnSpc>
                      </a:pPr>
                      <a:r>
                        <a:rPr lang="en-US" altLang="zh-CN" sz="1200" dirty="0" smtClean="0">
                          <a:solidFill>
                            <a:srgbClr val="000000"/>
                          </a:solidFill>
                          <a:latin typeface="微软雅黑" panose="020B0503020204020204" pitchFamily="34" charset="-122"/>
                          <a:ea typeface="微软雅黑" panose="020B0503020204020204" pitchFamily="34" charset="-122"/>
                        </a:rPr>
                        <a:t>1</a:t>
                      </a: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695" marB="45695"/>
                </a:tc>
                <a:tc>
                  <a:txBody>
                    <a:bodyPr/>
                    <a:lstStyle/>
                    <a:p>
                      <a:pPr algn="just">
                        <a:lnSpc>
                          <a:spcPts val="1800"/>
                        </a:lnSpc>
                        <a:spcAft>
                          <a:spcPts val="0"/>
                        </a:spcAft>
                      </a:pPr>
                      <a:r>
                        <a:rPr lang="zh-CN" sz="1200" b="1"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申请理由</a:t>
                      </a:r>
                      <a:r>
                        <a:rPr lang="zh-CN" sz="1200" kern="0" dirty="0">
                          <a:solidFill>
                            <a:srgbClr val="000000"/>
                          </a:solidFill>
                          <a:latin typeface="微软雅黑" panose="020B0503020204020204" pitchFamily="34" charset="-122"/>
                          <a:ea typeface="微软雅黑" panose="020B0503020204020204" pitchFamily="34" charset="-122"/>
                          <a:cs typeface="Arial" panose="020B0604020202020204"/>
                        </a:rPr>
                        <a:t>（对促进我区科技发展、产业发展和市场需求的意义、必要性、紧迫性）</a:t>
                      </a:r>
                      <a:endPar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86" marR="68586" marT="0" marB="0" anchor="ctr"/>
                </a:tc>
                <a:tc>
                  <a:txBody>
                    <a:bodyPr/>
                    <a:lstStyle/>
                    <a:p>
                      <a:pPr algn="ctr">
                        <a:lnSpc>
                          <a:spcPts val="1800"/>
                        </a:lnSpc>
                        <a:spcAft>
                          <a:spcPts val="0"/>
                        </a:spcAft>
                      </a:pPr>
                      <a:r>
                        <a:rPr lang="en-US" sz="1200" kern="100" spc="-50">
                          <a:solidFill>
                            <a:srgbClr val="000000"/>
                          </a:solidFill>
                          <a:latin typeface="微软雅黑" panose="020B0503020204020204" pitchFamily="34" charset="-122"/>
                          <a:ea typeface="微软雅黑" panose="020B0503020204020204" pitchFamily="34" charset="-122"/>
                          <a:cs typeface="宋体" panose="02010600030101010101" pitchFamily="2" charset="-122"/>
                        </a:rPr>
                        <a:t>12</a:t>
                      </a:r>
                      <a:endParaRPr lang="zh-CN" sz="1200"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86" marR="68586" marT="0" marB="0" anchor="ctr"/>
                </a:tc>
                <a:tc>
                  <a:txBody>
                    <a:bodyPr/>
                    <a:lstStyle/>
                    <a:p>
                      <a:pPr algn="ctr">
                        <a:lnSpc>
                          <a:spcPts val="1800"/>
                        </a:lnSpc>
                      </a:pP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695" marB="45695"/>
                </a:tc>
                <a:tc rowSpan="7">
                  <a:txBody>
                    <a:bodyPr/>
                    <a:lstStyle/>
                    <a:p>
                      <a:pPr algn="ctr">
                        <a:lnSpc>
                          <a:spcPts val="1800"/>
                        </a:lnSpc>
                      </a:pP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695" marB="45695"/>
                </a:tc>
                <a:tc rowSpan="7">
                  <a:txBody>
                    <a:bodyPr/>
                    <a:lstStyle/>
                    <a:p>
                      <a:pPr algn="ctr">
                        <a:lnSpc>
                          <a:spcPts val="1800"/>
                        </a:lnSpc>
                      </a:pP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695" marB="45695"/>
                </a:tc>
              </a:tr>
              <a:tr h="457170">
                <a:tc>
                  <a:txBody>
                    <a:bodyPr/>
                    <a:lstStyle/>
                    <a:p>
                      <a:pPr algn="ctr">
                        <a:lnSpc>
                          <a:spcPts val="1800"/>
                        </a:lnSpc>
                      </a:pPr>
                      <a:r>
                        <a:rPr lang="en-US" altLang="zh-CN" sz="1200" dirty="0" smtClean="0">
                          <a:solidFill>
                            <a:srgbClr val="000000"/>
                          </a:solidFill>
                          <a:latin typeface="微软雅黑" panose="020B0503020204020204" pitchFamily="34" charset="-122"/>
                          <a:ea typeface="微软雅黑" panose="020B0503020204020204" pitchFamily="34" charset="-122"/>
                        </a:rPr>
                        <a:t>2</a:t>
                      </a: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695" marB="45695"/>
                </a:tc>
                <a:tc>
                  <a:txBody>
                    <a:bodyPr/>
                    <a:lstStyle/>
                    <a:p>
                      <a:pPr algn="just">
                        <a:lnSpc>
                          <a:spcPts val="1800"/>
                        </a:lnSpc>
                        <a:spcAft>
                          <a:spcPts val="0"/>
                        </a:spcAft>
                      </a:pPr>
                      <a:r>
                        <a:rPr lang="zh-CN" sz="1200" b="1"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总体目标</a:t>
                      </a:r>
                      <a:r>
                        <a:rPr lang="zh-CN" sz="1200" kern="0" dirty="0">
                          <a:solidFill>
                            <a:srgbClr val="000000"/>
                          </a:solidFill>
                          <a:latin typeface="微软雅黑" panose="020B0503020204020204" pitchFamily="34" charset="-122"/>
                          <a:ea typeface="微软雅黑" panose="020B0503020204020204" pitchFamily="34" charset="-122"/>
                          <a:cs typeface="Arial" panose="020B0604020202020204"/>
                        </a:rPr>
                        <a:t>（目标设置的先进性、合理性、可行性、准确性）</a:t>
                      </a:r>
                      <a:endPar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86" marR="68586" marT="0" marB="0" anchor="ctr"/>
                </a:tc>
                <a:tc>
                  <a:txBody>
                    <a:bodyPr/>
                    <a:lstStyle/>
                    <a:p>
                      <a:pPr algn="ctr">
                        <a:lnSpc>
                          <a:spcPts val="1800"/>
                        </a:lnSpc>
                        <a:spcAft>
                          <a:spcPts val="0"/>
                        </a:spcAft>
                      </a:pPr>
                      <a:r>
                        <a:rPr lang="en-US" sz="1200" kern="100" spc="-50">
                          <a:solidFill>
                            <a:srgbClr val="000000"/>
                          </a:solidFill>
                          <a:latin typeface="微软雅黑" panose="020B0503020204020204" pitchFamily="34" charset="-122"/>
                          <a:ea typeface="微软雅黑" panose="020B0503020204020204" pitchFamily="34" charset="-122"/>
                          <a:cs typeface="宋体" panose="02010600030101010101" pitchFamily="2" charset="-122"/>
                        </a:rPr>
                        <a:t>12</a:t>
                      </a:r>
                      <a:endParaRPr lang="zh-CN" sz="1200"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86" marR="68586" marT="0" marB="0" anchor="ctr"/>
                </a:tc>
                <a:tc>
                  <a:txBody>
                    <a:bodyPr/>
                    <a:lstStyle/>
                    <a:p>
                      <a:pPr algn="ctr">
                        <a:lnSpc>
                          <a:spcPts val="1800"/>
                        </a:lnSpc>
                      </a:pP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695" marB="45695"/>
                </a:tc>
                <a:tc vMerge="1">
                  <a:txBody>
                    <a:bodyPr/>
                    <a:lstStyle/>
                    <a:p>
                      <a:endParaRPr lang="zh-CN"/>
                    </a:p>
                  </a:txBody>
                  <a:tcPr/>
                </a:tc>
                <a:tc vMerge="1">
                  <a:txBody>
                    <a:bodyPr/>
                    <a:lstStyle/>
                    <a:p>
                      <a:endParaRPr lang="zh-CN"/>
                    </a:p>
                  </a:txBody>
                  <a:tcPr/>
                </a:tc>
              </a:tr>
              <a:tr h="457170">
                <a:tc>
                  <a:txBody>
                    <a:bodyPr/>
                    <a:lstStyle/>
                    <a:p>
                      <a:pPr algn="ctr">
                        <a:lnSpc>
                          <a:spcPts val="1800"/>
                        </a:lnSpc>
                      </a:pPr>
                      <a:r>
                        <a:rPr lang="en-US" altLang="zh-CN" sz="1200" dirty="0" smtClean="0">
                          <a:solidFill>
                            <a:srgbClr val="000000"/>
                          </a:solidFill>
                          <a:latin typeface="微软雅黑" panose="020B0503020204020204" pitchFamily="34" charset="-122"/>
                          <a:ea typeface="微软雅黑" panose="020B0503020204020204" pitchFamily="34" charset="-122"/>
                        </a:rPr>
                        <a:t>3</a:t>
                      </a: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695" marB="45695"/>
                </a:tc>
                <a:tc>
                  <a:txBody>
                    <a:bodyPr/>
                    <a:lstStyle/>
                    <a:p>
                      <a:pPr algn="just">
                        <a:lnSpc>
                          <a:spcPts val="1800"/>
                        </a:lnSpc>
                        <a:spcAft>
                          <a:spcPts val="0"/>
                        </a:spcAft>
                      </a:pPr>
                      <a:r>
                        <a:rPr lang="zh-CN" sz="1200" b="1"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建设内容</a:t>
                      </a:r>
                      <a:r>
                        <a:rPr lang="zh-CN" sz="1200" kern="0" dirty="0">
                          <a:solidFill>
                            <a:srgbClr val="000000"/>
                          </a:solidFill>
                          <a:latin typeface="微软雅黑" panose="020B0503020204020204" pitchFamily="34" charset="-122"/>
                          <a:ea typeface="微软雅黑" panose="020B0503020204020204" pitchFamily="34" charset="-122"/>
                          <a:cs typeface="Arial" panose="020B0604020202020204"/>
                        </a:rPr>
                        <a:t>（研究方法、拟解决的关键技术问题、创新点、先进性与可行性）</a:t>
                      </a:r>
                      <a:endPar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86" marR="68586" marT="0" marB="0" anchor="ctr"/>
                </a:tc>
                <a:tc>
                  <a:txBody>
                    <a:bodyPr/>
                    <a:lstStyle/>
                    <a:p>
                      <a:pPr algn="ctr">
                        <a:lnSpc>
                          <a:spcPts val="1800"/>
                        </a:lnSpc>
                        <a:spcAft>
                          <a:spcPts val="0"/>
                        </a:spcAft>
                      </a:pPr>
                      <a:r>
                        <a:rPr lang="en-US" sz="1200" kern="100" spc="-50">
                          <a:solidFill>
                            <a:srgbClr val="000000"/>
                          </a:solidFill>
                          <a:latin typeface="微软雅黑" panose="020B0503020204020204" pitchFamily="34" charset="-122"/>
                          <a:ea typeface="微软雅黑" panose="020B0503020204020204" pitchFamily="34" charset="-122"/>
                          <a:cs typeface="宋体" panose="02010600030101010101" pitchFamily="2" charset="-122"/>
                        </a:rPr>
                        <a:t>12</a:t>
                      </a:r>
                      <a:endParaRPr lang="zh-CN" sz="1200"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86" marR="68586" marT="0" marB="0" anchor="ctr"/>
                </a:tc>
                <a:tc>
                  <a:txBody>
                    <a:bodyPr/>
                    <a:lstStyle/>
                    <a:p>
                      <a:pPr algn="ctr">
                        <a:lnSpc>
                          <a:spcPts val="1800"/>
                        </a:lnSpc>
                      </a:pP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695" marB="45695"/>
                </a:tc>
                <a:tc vMerge="1">
                  <a:txBody>
                    <a:bodyPr/>
                    <a:lstStyle/>
                    <a:p>
                      <a:endParaRPr lang="zh-CN"/>
                    </a:p>
                  </a:txBody>
                  <a:tcPr/>
                </a:tc>
                <a:tc vMerge="1">
                  <a:txBody>
                    <a:bodyPr/>
                    <a:lstStyle/>
                    <a:p>
                      <a:endParaRPr lang="zh-CN"/>
                    </a:p>
                  </a:txBody>
                  <a:tcPr/>
                </a:tc>
              </a:tr>
              <a:tr h="457170">
                <a:tc>
                  <a:txBody>
                    <a:bodyPr/>
                    <a:lstStyle/>
                    <a:p>
                      <a:pPr algn="ctr">
                        <a:lnSpc>
                          <a:spcPts val="1800"/>
                        </a:lnSpc>
                      </a:pPr>
                      <a:r>
                        <a:rPr lang="en-US" altLang="zh-CN" sz="1200" dirty="0" smtClean="0">
                          <a:solidFill>
                            <a:srgbClr val="000000"/>
                          </a:solidFill>
                          <a:latin typeface="微软雅黑" panose="020B0503020204020204" pitchFamily="34" charset="-122"/>
                          <a:ea typeface="微软雅黑" panose="020B0503020204020204" pitchFamily="34" charset="-122"/>
                        </a:rPr>
                        <a:t>4</a:t>
                      </a: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695" marB="45695"/>
                </a:tc>
                <a:tc>
                  <a:txBody>
                    <a:bodyPr/>
                    <a:lstStyle/>
                    <a:p>
                      <a:pPr algn="just">
                        <a:lnSpc>
                          <a:spcPts val="1800"/>
                        </a:lnSpc>
                        <a:spcAft>
                          <a:spcPts val="0"/>
                        </a:spcAft>
                      </a:pPr>
                      <a:r>
                        <a:rPr lang="zh-CN" sz="1200" b="1" kern="100" dirty="0">
                          <a:solidFill>
                            <a:srgbClr val="000000"/>
                          </a:solidFill>
                          <a:latin typeface="微软雅黑" panose="020B0503020204020204" pitchFamily="34" charset="-122"/>
                          <a:ea typeface="微软雅黑" panose="020B0503020204020204" pitchFamily="34" charset="-122"/>
                          <a:cs typeface="Times New Roman" panose="02020603050405020304"/>
                        </a:rPr>
                        <a:t>考核指标</a:t>
                      </a:r>
                      <a:r>
                        <a:rPr lang="zh-CN" sz="1200" kern="0" dirty="0">
                          <a:solidFill>
                            <a:srgbClr val="000000"/>
                          </a:solidFill>
                          <a:latin typeface="微软雅黑" panose="020B0503020204020204" pitchFamily="34" charset="-122"/>
                          <a:ea typeface="微软雅黑" panose="020B0503020204020204" pitchFamily="34" charset="-122"/>
                          <a:cs typeface="Arial" panose="020B0604020202020204"/>
                        </a:rPr>
                        <a:t>（技术和经济考核指标先进性与合理性、人才队伍建设的合理与可行性）</a:t>
                      </a:r>
                      <a:endPar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86" marR="68586" marT="0" marB="0" anchor="ctr"/>
                </a:tc>
                <a:tc>
                  <a:txBody>
                    <a:bodyPr/>
                    <a:lstStyle/>
                    <a:p>
                      <a:pPr algn="ctr">
                        <a:lnSpc>
                          <a:spcPts val="1800"/>
                        </a:lnSpc>
                        <a:spcAft>
                          <a:spcPts val="0"/>
                        </a:spcAft>
                      </a:pPr>
                      <a:r>
                        <a:rPr lang="en-US" sz="1200" kern="100" spc="-50">
                          <a:solidFill>
                            <a:srgbClr val="000000"/>
                          </a:solidFill>
                          <a:latin typeface="微软雅黑" panose="020B0503020204020204" pitchFamily="34" charset="-122"/>
                          <a:ea typeface="微软雅黑" panose="020B0503020204020204" pitchFamily="34" charset="-122"/>
                          <a:cs typeface="宋体" panose="02010600030101010101" pitchFamily="2" charset="-122"/>
                        </a:rPr>
                        <a:t>10</a:t>
                      </a:r>
                      <a:endParaRPr lang="zh-CN" sz="1200" kern="10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86" marR="68586" marT="0" marB="0" anchor="ctr"/>
                </a:tc>
                <a:tc>
                  <a:txBody>
                    <a:bodyPr/>
                    <a:lstStyle/>
                    <a:p>
                      <a:pPr algn="ctr">
                        <a:lnSpc>
                          <a:spcPts val="1800"/>
                        </a:lnSpc>
                      </a:pPr>
                      <a:endParaRPr lang="zh-CN" altLang="en-US" sz="1200">
                        <a:solidFill>
                          <a:srgbClr val="000000"/>
                        </a:solidFill>
                        <a:latin typeface="微软雅黑" panose="020B0503020204020204" pitchFamily="34" charset="-122"/>
                        <a:ea typeface="微软雅黑" panose="020B0503020204020204" pitchFamily="34" charset="-122"/>
                      </a:endParaRPr>
                    </a:p>
                  </a:txBody>
                  <a:tcPr marL="91449" marR="91449" marT="45695" marB="45695"/>
                </a:tc>
                <a:tc vMerge="1">
                  <a:txBody>
                    <a:bodyPr/>
                    <a:lstStyle/>
                    <a:p>
                      <a:endParaRPr lang="zh-CN"/>
                    </a:p>
                  </a:txBody>
                  <a:tcPr/>
                </a:tc>
                <a:tc vMerge="1">
                  <a:txBody>
                    <a:bodyPr/>
                    <a:lstStyle/>
                    <a:p>
                      <a:endParaRPr lang="zh-CN"/>
                    </a:p>
                  </a:txBody>
                  <a:tcPr/>
                </a:tc>
              </a:tr>
              <a:tr h="685755">
                <a:tc>
                  <a:txBody>
                    <a:bodyPr/>
                    <a:lstStyle/>
                    <a:p>
                      <a:pPr algn="ctr">
                        <a:lnSpc>
                          <a:spcPts val="1800"/>
                        </a:lnSpc>
                      </a:pPr>
                      <a:r>
                        <a:rPr lang="en-US" altLang="zh-CN" sz="1200" dirty="0" smtClean="0">
                          <a:solidFill>
                            <a:srgbClr val="000000"/>
                          </a:solidFill>
                          <a:latin typeface="微软雅黑" panose="020B0503020204020204" pitchFamily="34" charset="-122"/>
                          <a:ea typeface="微软雅黑" panose="020B0503020204020204" pitchFamily="34" charset="-122"/>
                        </a:rPr>
                        <a:t>5</a:t>
                      </a: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695" marB="45695"/>
                </a:tc>
                <a:tc>
                  <a:txBody>
                    <a:bodyPr/>
                    <a:lstStyle/>
                    <a:p>
                      <a:pPr algn="just">
                        <a:lnSpc>
                          <a:spcPts val="1800"/>
                        </a:lnSpc>
                        <a:spcAft>
                          <a:spcPts val="0"/>
                        </a:spcAft>
                      </a:pPr>
                      <a:r>
                        <a:rPr lang="zh-CN" sz="1200" b="1"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基础与条件</a:t>
                      </a:r>
                      <a:r>
                        <a:rPr lang="zh-CN" sz="1200" kern="0" dirty="0">
                          <a:solidFill>
                            <a:srgbClr val="000000"/>
                          </a:solidFill>
                          <a:latin typeface="微软雅黑" panose="020B0503020204020204" pitchFamily="34" charset="-122"/>
                          <a:ea typeface="微软雅黑" panose="020B0503020204020204" pitchFamily="34" charset="-122"/>
                          <a:cs typeface="Arial" panose="020B0604020202020204"/>
                        </a:rPr>
                        <a:t>（课题技术成熟程度，承担和合作单位、课题负责人和相关成员的现有条件、基础、科研能力，欠缺条件的解决措施）</a:t>
                      </a:r>
                      <a:endPar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86" marR="68586" marT="0" marB="0" anchor="ctr"/>
                </a:tc>
                <a:tc>
                  <a:txBody>
                    <a:bodyPr/>
                    <a:lstStyle/>
                    <a:p>
                      <a:pPr algn="ctr">
                        <a:lnSpc>
                          <a:spcPts val="1800"/>
                        </a:lnSpc>
                        <a:spcAft>
                          <a:spcPts val="0"/>
                        </a:spcAft>
                      </a:pPr>
                      <a:r>
                        <a:rPr lang="en-US" sz="1200" kern="100" spc="-5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24</a:t>
                      </a:r>
                      <a:endPar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86" marR="68586" marT="0" marB="0" anchor="ctr"/>
                </a:tc>
                <a:tc>
                  <a:txBody>
                    <a:bodyPr/>
                    <a:lstStyle/>
                    <a:p>
                      <a:pPr algn="ctr">
                        <a:lnSpc>
                          <a:spcPts val="1800"/>
                        </a:lnSpc>
                      </a:pPr>
                      <a:endParaRPr lang="zh-CN" altLang="en-US" sz="1200">
                        <a:solidFill>
                          <a:srgbClr val="000000"/>
                        </a:solidFill>
                        <a:latin typeface="微软雅黑" panose="020B0503020204020204" pitchFamily="34" charset="-122"/>
                        <a:ea typeface="微软雅黑" panose="020B0503020204020204" pitchFamily="34" charset="-122"/>
                      </a:endParaRPr>
                    </a:p>
                  </a:txBody>
                  <a:tcPr marL="91449" marR="91449" marT="45695" marB="45695"/>
                </a:tc>
                <a:tc vMerge="1">
                  <a:txBody>
                    <a:bodyPr/>
                    <a:lstStyle/>
                    <a:p>
                      <a:endParaRPr lang="zh-CN"/>
                    </a:p>
                  </a:txBody>
                  <a:tcPr/>
                </a:tc>
                <a:tc vMerge="1">
                  <a:txBody>
                    <a:bodyPr/>
                    <a:lstStyle/>
                    <a:p>
                      <a:endParaRPr lang="zh-CN"/>
                    </a:p>
                  </a:txBody>
                  <a:tcPr/>
                </a:tc>
              </a:tr>
              <a:tr h="457170">
                <a:tc>
                  <a:txBody>
                    <a:bodyPr/>
                    <a:lstStyle/>
                    <a:p>
                      <a:pPr algn="ctr">
                        <a:lnSpc>
                          <a:spcPts val="1800"/>
                        </a:lnSpc>
                      </a:pPr>
                      <a:r>
                        <a:rPr lang="en-US" altLang="zh-CN" sz="1200" dirty="0" smtClean="0">
                          <a:solidFill>
                            <a:srgbClr val="000000"/>
                          </a:solidFill>
                          <a:latin typeface="微软雅黑" panose="020B0503020204020204" pitchFamily="34" charset="-122"/>
                          <a:ea typeface="微软雅黑" panose="020B0503020204020204" pitchFamily="34" charset="-122"/>
                        </a:rPr>
                        <a:t>6</a:t>
                      </a: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695" marB="45695"/>
                </a:tc>
                <a:tc>
                  <a:txBody>
                    <a:bodyPr/>
                    <a:lstStyle/>
                    <a:p>
                      <a:pPr algn="just">
                        <a:lnSpc>
                          <a:spcPts val="1800"/>
                        </a:lnSpc>
                        <a:spcAft>
                          <a:spcPts val="0"/>
                        </a:spcAft>
                      </a:pPr>
                      <a:r>
                        <a:rPr lang="zh-CN" sz="1200" b="1"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经费预算</a:t>
                      </a:r>
                      <a:r>
                        <a:rPr lang="zh-CN" sz="1200" kern="0" dirty="0">
                          <a:solidFill>
                            <a:srgbClr val="000000"/>
                          </a:solidFill>
                          <a:latin typeface="微软雅黑" panose="020B0503020204020204" pitchFamily="34" charset="-122"/>
                          <a:ea typeface="微软雅黑" panose="020B0503020204020204" pitchFamily="34" charset="-122"/>
                          <a:cs typeface="Arial" panose="020B0604020202020204"/>
                        </a:rPr>
                        <a:t>（投资总额及来源、科技经费申请额度、开支预算的科学性、合理性）</a:t>
                      </a:r>
                      <a:endPar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86" marR="68586" marT="0" marB="0" anchor="ctr"/>
                </a:tc>
                <a:tc>
                  <a:txBody>
                    <a:bodyPr/>
                    <a:lstStyle/>
                    <a:p>
                      <a:pPr algn="ctr">
                        <a:lnSpc>
                          <a:spcPts val="1800"/>
                        </a:lnSpc>
                        <a:spcAft>
                          <a:spcPts val="0"/>
                        </a:spcAft>
                      </a:pPr>
                      <a:r>
                        <a:rPr lang="en-US" sz="1200" kern="100" spc="-5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6</a:t>
                      </a:r>
                      <a:endPar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86" marR="68586" marT="0" marB="0" anchor="ctr"/>
                </a:tc>
                <a:tc>
                  <a:txBody>
                    <a:bodyPr/>
                    <a:lstStyle/>
                    <a:p>
                      <a:pPr algn="ctr">
                        <a:lnSpc>
                          <a:spcPts val="1800"/>
                        </a:lnSpc>
                      </a:pP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695" marB="45695"/>
                </a:tc>
                <a:tc vMerge="1">
                  <a:txBody>
                    <a:bodyPr/>
                    <a:lstStyle/>
                    <a:p>
                      <a:endParaRPr lang="zh-CN"/>
                    </a:p>
                  </a:txBody>
                  <a:tcPr/>
                </a:tc>
                <a:tc vMerge="1">
                  <a:txBody>
                    <a:bodyPr/>
                    <a:lstStyle/>
                    <a:p>
                      <a:endParaRPr lang="zh-CN"/>
                    </a:p>
                  </a:txBody>
                  <a:tcPr/>
                </a:tc>
              </a:tr>
              <a:tr h="457170">
                <a:tc>
                  <a:txBody>
                    <a:bodyPr/>
                    <a:lstStyle/>
                    <a:p>
                      <a:pPr algn="ctr">
                        <a:lnSpc>
                          <a:spcPts val="1800"/>
                        </a:lnSpc>
                      </a:pPr>
                      <a:r>
                        <a:rPr lang="en-US" altLang="zh-CN" sz="1200" dirty="0" smtClean="0">
                          <a:solidFill>
                            <a:srgbClr val="000000"/>
                          </a:solidFill>
                          <a:latin typeface="微软雅黑" panose="020B0503020204020204" pitchFamily="34" charset="-122"/>
                          <a:ea typeface="微软雅黑" panose="020B0503020204020204" pitchFamily="34" charset="-122"/>
                        </a:rPr>
                        <a:t>7</a:t>
                      </a: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695" marB="45695"/>
                </a:tc>
                <a:tc>
                  <a:txBody>
                    <a:bodyPr/>
                    <a:lstStyle/>
                    <a:p>
                      <a:pPr algn="just">
                        <a:lnSpc>
                          <a:spcPts val="1800"/>
                        </a:lnSpc>
                        <a:spcAft>
                          <a:spcPts val="0"/>
                        </a:spcAft>
                      </a:pPr>
                      <a:r>
                        <a:rPr lang="zh-CN" sz="1200" b="1"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组织实施</a:t>
                      </a:r>
                      <a:r>
                        <a:rPr lang="zh-CN" sz="1200" kern="0" dirty="0">
                          <a:solidFill>
                            <a:srgbClr val="000000"/>
                          </a:solidFill>
                          <a:latin typeface="微软雅黑" panose="020B0503020204020204" pitchFamily="34" charset="-122"/>
                          <a:ea typeface="微软雅黑" panose="020B0503020204020204" pitchFamily="34" charset="-122"/>
                          <a:cs typeface="Arial" panose="020B0604020202020204"/>
                        </a:rPr>
                        <a:t>（组织管理措施，实施进度与阶段目标，节能、环保、安全等措施）</a:t>
                      </a:r>
                      <a:endPar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86" marR="68586" marT="0" marB="0" anchor="ctr"/>
                </a:tc>
                <a:tc>
                  <a:txBody>
                    <a:bodyPr/>
                    <a:lstStyle/>
                    <a:p>
                      <a:pPr algn="ctr">
                        <a:lnSpc>
                          <a:spcPts val="1800"/>
                        </a:lnSpc>
                        <a:spcAft>
                          <a:spcPts val="0"/>
                        </a:spcAft>
                      </a:pPr>
                      <a:r>
                        <a:rPr lang="en-US" sz="1200" kern="100" spc="-5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12</a:t>
                      </a:r>
                      <a:endPar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86" marR="68586" marT="0" marB="0" anchor="ctr"/>
                </a:tc>
                <a:tc>
                  <a:txBody>
                    <a:bodyPr/>
                    <a:lstStyle/>
                    <a:p>
                      <a:pPr algn="ctr">
                        <a:lnSpc>
                          <a:spcPts val="1800"/>
                        </a:lnSpc>
                      </a:pP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91449" marR="91449" marT="45695" marB="45695"/>
                </a:tc>
                <a:tc vMerge="1">
                  <a:txBody>
                    <a:bodyPr/>
                    <a:lstStyle/>
                    <a:p>
                      <a:endParaRPr lang="zh-CN"/>
                    </a:p>
                  </a:txBody>
                  <a:tcPr/>
                </a:tc>
                <a:tc vMerge="1">
                  <a:txBody>
                    <a:bodyPr/>
                    <a:lstStyle/>
                    <a:p>
                      <a:endParaRPr lang="zh-CN"/>
                    </a:p>
                  </a:txBody>
                  <a:tcPr/>
                </a:tc>
              </a:tr>
            </a:tbl>
          </a:graphicData>
        </a:graphic>
      </p:graphicFrame>
    </p:spTree>
    <p:custDataLst>
      <p:tags r:id="rId1"/>
    </p:custDataLst>
  </p:cSld>
  <p:clrMapOvr>
    <a:masterClrMapping/>
  </p:clrMapOvr>
  <p:transition>
    <p:random/>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88898" name="矩形 1488897"/>
          <p:cNvSpPr/>
          <p:nvPr/>
        </p:nvSpPr>
        <p:spPr>
          <a:xfrm>
            <a:off x="323850" y="404813"/>
            <a:ext cx="8351838" cy="1531937"/>
          </a:xfrm>
          <a:prstGeom prst="rect">
            <a:avLst/>
          </a:prstGeom>
          <a:noFill/>
          <a:ln w="9525">
            <a:noFill/>
            <a:miter/>
          </a:ln>
        </p:spPr>
        <p:txBody>
          <a:bodyPr>
            <a:spAutoFit/>
          </a:bodyPr>
          <a:lstStyle/>
          <a:p>
            <a:pPr algn="ctr" eaLnBrk="0" hangingPunct="0">
              <a:lnSpc>
                <a:spcPct val="120000"/>
              </a:lnSpc>
              <a:defRPr/>
            </a:pPr>
            <a:r>
              <a:rPr lang="en-US" altLang="en-US" b="1" noProof="1">
                <a:solidFill>
                  <a:srgbClr val="C00000"/>
                </a:solidFill>
                <a:effectLst>
                  <a:outerShdw blurRad="38100" dist="38100" dir="2700000">
                    <a:srgbClr val="FFFFFF"/>
                  </a:outerShdw>
                </a:effectLst>
                <a:latin typeface="黑体" panose="02010609060101010101" pitchFamily="49" charset="-122"/>
                <a:ea typeface="黑体" panose="02010609060101010101" pitchFamily="49" charset="-122"/>
                <a:cs typeface="+mn-ea"/>
              </a:rPr>
              <a:t>2016</a:t>
            </a:r>
            <a:r>
              <a:rPr lang="zh-CN" altLang="en-US" b="1" noProof="1">
                <a:solidFill>
                  <a:srgbClr val="C00000"/>
                </a:solidFill>
                <a:effectLst>
                  <a:outerShdw blurRad="38100" dist="38100" dir="2700000">
                    <a:srgbClr val="FFFFFF"/>
                  </a:outerShdw>
                </a:effectLst>
                <a:latin typeface="黑体" panose="02010609060101010101" pitchFamily="49" charset="-122"/>
                <a:ea typeface="黑体" panose="02010609060101010101" pitchFamily="49" charset="-122"/>
                <a:cs typeface="+mn-ea"/>
              </a:rPr>
              <a:t>年广西科技项目（课题）专家评估表</a:t>
            </a:r>
            <a:endParaRPr lang="en-US" altLang="zh-CN" b="1" noProof="1">
              <a:solidFill>
                <a:srgbClr val="C00000"/>
              </a:solidFill>
              <a:effectLst>
                <a:outerShdw blurRad="38100" dist="38100" dir="2700000">
                  <a:srgbClr val="FFFFFF"/>
                </a:outerShdw>
              </a:effectLst>
              <a:latin typeface="黑体" panose="02010609060101010101" pitchFamily="49" charset="-122"/>
              <a:ea typeface="黑体" panose="02010609060101010101" pitchFamily="49" charset="-122"/>
              <a:cs typeface="+mn-ea"/>
            </a:endParaRPr>
          </a:p>
          <a:p>
            <a:pPr algn="ctr" eaLnBrk="0" hangingPunct="0">
              <a:lnSpc>
                <a:spcPct val="120000"/>
              </a:lnSpc>
              <a:defRPr/>
            </a:pPr>
            <a:r>
              <a:rPr lang="zh-CN" altLang="en-US" sz="1200" dirty="0">
                <a:solidFill>
                  <a:srgbClr val="000000"/>
                </a:solidFill>
                <a:ea typeface="黑体" panose="02010609060101010101" pitchFamily="49" charset="-122"/>
              </a:rPr>
              <a:t>（适用项目：科技重大专项</a:t>
            </a:r>
            <a:r>
              <a:rPr lang="en-US" altLang="zh-CN" sz="1200" dirty="0">
                <a:solidFill>
                  <a:srgbClr val="000000"/>
                </a:solidFill>
                <a:ea typeface="黑体" panose="02010609060101010101" pitchFamily="49" charset="-122"/>
              </a:rPr>
              <a:t>-</a:t>
            </a:r>
            <a:r>
              <a:rPr lang="zh-CN" altLang="en-US" sz="1200" dirty="0">
                <a:solidFill>
                  <a:srgbClr val="000000"/>
                </a:solidFill>
                <a:ea typeface="黑体" panose="02010609060101010101" pitchFamily="49" charset="-122"/>
              </a:rPr>
              <a:t>国际科技创新成果引进与合作研究示范，指南代码</a:t>
            </a:r>
            <a:r>
              <a:rPr lang="en-US" sz="1200" dirty="0">
                <a:solidFill>
                  <a:srgbClr val="000000"/>
                </a:solidFill>
                <a:ea typeface="黑体" panose="02010609060101010101" pitchFamily="49" charset="-122"/>
              </a:rPr>
              <a:t>AA0103</a:t>
            </a:r>
            <a:r>
              <a:rPr lang="zh-CN" altLang="en-US" sz="1200" dirty="0">
                <a:solidFill>
                  <a:srgbClr val="000000"/>
                </a:solidFill>
                <a:ea typeface="黑体" panose="02010609060101010101" pitchFamily="49" charset="-122"/>
              </a:rPr>
              <a:t>）</a:t>
            </a:r>
            <a:endParaRPr lang="en-US" altLang="zh-CN" sz="1100" kern="0" noProof="1">
              <a:solidFill>
                <a:srgbClr val="000000"/>
              </a:solidFill>
              <a:latin typeface="微软雅黑" panose="020B0503020204020204" pitchFamily="34" charset="-122"/>
              <a:ea typeface="微软雅黑" panose="020B0503020204020204" pitchFamily="34" charset="-122"/>
              <a:cs typeface="Arial" panose="020B0604020202020204"/>
            </a:endParaRPr>
          </a:p>
          <a:p>
            <a:pPr algn="ctr" eaLnBrk="0" hangingPunct="0">
              <a:lnSpc>
                <a:spcPct val="120000"/>
              </a:lnSpc>
              <a:buFont typeface="Arial" panose="020B0604020202020204" pitchFamily="34" charset="0"/>
              <a:buNone/>
              <a:defRPr/>
            </a:pPr>
            <a:endParaRPr lang="zh-CN" altLang="en-US" b="1" noProof="1">
              <a:solidFill>
                <a:srgbClr val="C00000"/>
              </a:solidFill>
              <a:effectLst>
                <a:outerShdw blurRad="38100" dist="38100" dir="2700000">
                  <a:srgbClr val="FFFFFF"/>
                </a:outerShdw>
              </a:effectLst>
              <a:latin typeface="黑体" panose="02010609060101010101" pitchFamily="49" charset="-122"/>
              <a:ea typeface="黑体" panose="02010609060101010101" pitchFamily="49" charset="-122"/>
              <a:cs typeface="+mn-ea"/>
            </a:endParaRPr>
          </a:p>
        </p:txBody>
      </p:sp>
      <p:sp>
        <p:nvSpPr>
          <p:cNvPr id="114691" name="TextBox 3"/>
          <p:cNvSpPr txBox="1">
            <a:spLocks noChangeArrowheads="1"/>
          </p:cNvSpPr>
          <p:nvPr/>
        </p:nvSpPr>
        <p:spPr bwMode="auto">
          <a:xfrm>
            <a:off x="611188" y="2781300"/>
            <a:ext cx="7705725" cy="341313"/>
          </a:xfrm>
          <a:prstGeom prst="rect">
            <a:avLst/>
          </a:prstGeom>
          <a:noFill/>
          <a:ln w="9525">
            <a:noFill/>
            <a:miter lim="800000"/>
            <a:headEnd/>
            <a:tailEnd/>
          </a:ln>
        </p:spPr>
        <p:txBody>
          <a:bodyPr>
            <a:spAutoFit/>
          </a:bodyPr>
          <a:lstStyle/>
          <a:p>
            <a:pPr>
              <a:lnSpc>
                <a:spcPct val="130000"/>
              </a:lnSpc>
            </a:pPr>
            <a:r>
              <a:rPr lang="zh-CN" altLang="en-US" sz="1400" b="1">
                <a:solidFill>
                  <a:srgbClr val="000000"/>
                </a:solidFill>
                <a:ea typeface="黑体" pitchFamily="49" charset="-122"/>
              </a:rPr>
              <a:t>一、一票否决指标</a:t>
            </a:r>
            <a:r>
              <a:rPr lang="zh-CN" altLang="en-US" sz="1400">
                <a:solidFill>
                  <a:srgbClr val="000000"/>
                </a:solidFill>
                <a:ea typeface="黑体" pitchFamily="49" charset="-122"/>
              </a:rPr>
              <a:t>（不符合申报指南和申报须知要求时项目评分为</a:t>
            </a:r>
            <a:r>
              <a:rPr lang="en-US" altLang="zh-CN" sz="1400">
                <a:solidFill>
                  <a:srgbClr val="000000"/>
                </a:solidFill>
                <a:ea typeface="黑体" pitchFamily="49" charset="-122"/>
              </a:rPr>
              <a:t>0</a:t>
            </a:r>
            <a:r>
              <a:rPr lang="zh-CN" altLang="en-US" sz="1400">
                <a:solidFill>
                  <a:srgbClr val="000000"/>
                </a:solidFill>
                <a:ea typeface="黑体" pitchFamily="49" charset="-122"/>
              </a:rPr>
              <a:t>分）</a:t>
            </a:r>
            <a:endParaRPr lang="zh-CN" altLang="en-US" sz="1400">
              <a:solidFill>
                <a:srgbClr val="000000"/>
              </a:solidFill>
              <a:ea typeface="微软雅黑" pitchFamily="34" charset="-122"/>
            </a:endParaRPr>
          </a:p>
        </p:txBody>
      </p:sp>
      <p:sp>
        <p:nvSpPr>
          <p:cNvPr id="114692" name="TextBox 7"/>
          <p:cNvSpPr txBox="1">
            <a:spLocks noChangeArrowheads="1"/>
          </p:cNvSpPr>
          <p:nvPr/>
        </p:nvSpPr>
        <p:spPr bwMode="auto">
          <a:xfrm>
            <a:off x="611188" y="4456113"/>
            <a:ext cx="7705725" cy="341312"/>
          </a:xfrm>
          <a:prstGeom prst="rect">
            <a:avLst/>
          </a:prstGeom>
          <a:noFill/>
          <a:ln w="9525">
            <a:noFill/>
            <a:miter lim="800000"/>
            <a:headEnd/>
            <a:tailEnd/>
          </a:ln>
        </p:spPr>
        <p:txBody>
          <a:bodyPr>
            <a:spAutoFit/>
          </a:bodyPr>
          <a:lstStyle/>
          <a:p>
            <a:pPr>
              <a:lnSpc>
                <a:spcPct val="130000"/>
              </a:lnSpc>
            </a:pPr>
            <a:r>
              <a:rPr lang="zh-CN" altLang="en-US" sz="1400" b="1">
                <a:solidFill>
                  <a:srgbClr val="000000"/>
                </a:solidFill>
                <a:ea typeface="黑体" pitchFamily="49" charset="-122"/>
              </a:rPr>
              <a:t>二、评价性指标</a:t>
            </a:r>
            <a:r>
              <a:rPr lang="zh-CN" altLang="en-US" sz="1400">
                <a:solidFill>
                  <a:srgbClr val="000000"/>
                </a:solidFill>
                <a:ea typeface="黑体" pitchFamily="49" charset="-122"/>
              </a:rPr>
              <a:t>（不符合申报指南和申报须知要求时项目评分为</a:t>
            </a:r>
            <a:r>
              <a:rPr lang="en-US" altLang="zh-CN" sz="1400">
                <a:solidFill>
                  <a:srgbClr val="000000"/>
                </a:solidFill>
                <a:ea typeface="黑体" pitchFamily="49" charset="-122"/>
              </a:rPr>
              <a:t>0</a:t>
            </a:r>
            <a:r>
              <a:rPr lang="zh-CN" altLang="en-US" sz="1400">
                <a:solidFill>
                  <a:srgbClr val="000000"/>
                </a:solidFill>
                <a:ea typeface="黑体" pitchFamily="49" charset="-122"/>
              </a:rPr>
              <a:t>分）</a:t>
            </a:r>
            <a:endParaRPr lang="zh-CN" altLang="en-US" sz="1400">
              <a:solidFill>
                <a:srgbClr val="000000"/>
              </a:solidFill>
              <a:ea typeface="微软雅黑" pitchFamily="34" charset="-122"/>
            </a:endParaRPr>
          </a:p>
        </p:txBody>
      </p:sp>
      <p:graphicFrame>
        <p:nvGraphicFramePr>
          <p:cNvPr id="8" name="表格 7"/>
          <p:cNvGraphicFramePr>
            <a:graphicFrameLocks noGrp="1"/>
          </p:cNvGraphicFramePr>
          <p:nvPr/>
        </p:nvGraphicFramePr>
        <p:xfrm>
          <a:off x="539750" y="1333500"/>
          <a:ext cx="7848600" cy="871537"/>
        </p:xfrm>
        <a:graphic>
          <a:graphicData uri="http://schemas.openxmlformats.org/drawingml/2006/table">
            <a:tbl>
              <a:tblPr/>
              <a:tblGrid>
                <a:gridCol w="2452319"/>
                <a:gridCol w="3068342"/>
                <a:gridCol w="2327939"/>
              </a:tblGrid>
              <a:tr h="288329">
                <a:tc>
                  <a:txBody>
                    <a:bodyPr/>
                    <a:lstStyle/>
                    <a:p>
                      <a:pPr marL="0" algn="l" defTabSz="914400" rtl="0" eaLnBrk="1" latinLnBrk="0" hangingPunct="1">
                        <a:lnSpc>
                          <a:spcPct val="115000"/>
                        </a:lnSpc>
                        <a:spcAft>
                          <a:spcPts val="0"/>
                        </a:spcAft>
                      </a:pPr>
                      <a:r>
                        <a:rPr lang="zh-CN" altLang="en-US" sz="1400" b="1" kern="1200" dirty="0" smtClean="0">
                          <a:solidFill>
                            <a:srgbClr val="000000"/>
                          </a:solidFill>
                          <a:latin typeface="Arial" panose="020B0604020202020204" pitchFamily="34" charset="0"/>
                          <a:ea typeface="黑体" panose="02010609060101010101" pitchFamily="49" charset="-122"/>
                          <a:cs typeface="+mn-cs"/>
                        </a:rPr>
                        <a:t>申报编号：</a:t>
                      </a:r>
                      <a:endParaRPr lang="zh-CN" altLang="en-US" sz="1400" b="1" kern="1200" dirty="0">
                        <a:solidFill>
                          <a:srgbClr val="000000"/>
                        </a:solidFill>
                        <a:latin typeface="Arial" panose="020B0604020202020204" pitchFamily="34" charset="0"/>
                        <a:ea typeface="黑体" panose="02010609060101010101" pitchFamily="49" charset="-122"/>
                        <a:cs typeface="+mn-cs"/>
                      </a:endParaRP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ct val="115000"/>
                        </a:lnSpc>
                        <a:spcAft>
                          <a:spcPts val="0"/>
                        </a:spcAft>
                      </a:pPr>
                      <a:r>
                        <a:rPr lang="zh-CN" altLang="en-US" sz="1400" b="1" kern="1200" dirty="0">
                          <a:solidFill>
                            <a:srgbClr val="000000"/>
                          </a:solidFill>
                          <a:latin typeface="Arial" panose="020B0604020202020204" pitchFamily="34" charset="0"/>
                          <a:ea typeface="黑体" panose="02010609060101010101" pitchFamily="49" charset="-122"/>
                          <a:cs typeface="+mn-cs"/>
                        </a:rPr>
                        <a:t>组别：</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ct val="115000"/>
                        </a:lnSpc>
                        <a:spcAft>
                          <a:spcPts val="0"/>
                        </a:spcAft>
                      </a:pPr>
                      <a:r>
                        <a:rPr lang="zh-CN" altLang="en-US" sz="1400" b="1" kern="1200" dirty="0">
                          <a:solidFill>
                            <a:srgbClr val="000000"/>
                          </a:solidFill>
                          <a:latin typeface="Arial" panose="020B0604020202020204" pitchFamily="34" charset="0"/>
                          <a:ea typeface="黑体" panose="02010609060101010101" pitchFamily="49" charset="-122"/>
                          <a:cs typeface="+mn-cs"/>
                        </a:rPr>
                        <a:t>序号：</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8329">
                <a:tc>
                  <a:txBody>
                    <a:bodyPr/>
                    <a:lstStyle/>
                    <a:p>
                      <a:pPr algn="ctr">
                        <a:lnSpc>
                          <a:spcPct val="115000"/>
                        </a:lnSpc>
                        <a:spcAft>
                          <a:spcPts val="0"/>
                        </a:spcAft>
                      </a:pPr>
                      <a:r>
                        <a:rPr lang="zh-CN" altLang="en-US" sz="1400" b="1" kern="1200" dirty="0">
                          <a:solidFill>
                            <a:srgbClr val="000000"/>
                          </a:solidFill>
                          <a:latin typeface="Arial" panose="020B0604020202020204" pitchFamily="34" charset="0"/>
                          <a:ea typeface="黑体" panose="02010609060101010101" pitchFamily="49" charset="-122"/>
                          <a:cs typeface="+mn-cs"/>
                        </a:rPr>
                        <a:t>项目（课题）名称</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lnSpc>
                          <a:spcPct val="115000"/>
                        </a:lnSpc>
                        <a:spcAft>
                          <a:spcPts val="0"/>
                        </a:spcAft>
                      </a:pPr>
                      <a:endPar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p>
                  </a:txBody>
                  <a:tcPr/>
                </a:tc>
              </a:tr>
              <a:tr h="294879">
                <a:tc>
                  <a:txBody>
                    <a:bodyPr/>
                    <a:lstStyle/>
                    <a:p>
                      <a:pPr algn="ctr">
                        <a:lnSpc>
                          <a:spcPct val="115000"/>
                        </a:lnSpc>
                        <a:spcAft>
                          <a:spcPts val="0"/>
                        </a:spcAft>
                      </a:pPr>
                      <a:r>
                        <a:rPr lang="zh-CN" altLang="en-US" sz="1400" b="1" kern="1200" dirty="0">
                          <a:solidFill>
                            <a:srgbClr val="000000"/>
                          </a:solidFill>
                          <a:latin typeface="Arial" panose="020B0604020202020204" pitchFamily="34" charset="0"/>
                          <a:ea typeface="黑体" panose="02010609060101010101" pitchFamily="49" charset="-122"/>
                          <a:cs typeface="+mn-cs"/>
                        </a:rPr>
                        <a:t>申报单位</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lnSpc>
                          <a:spcPct val="115000"/>
                        </a:lnSpc>
                        <a:spcAft>
                          <a:spcPts val="0"/>
                        </a:spcAft>
                      </a:pPr>
                      <a:endPar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p>
                  </a:txBody>
                  <a:tcPr/>
                </a:tc>
              </a:tr>
            </a:tbl>
          </a:graphicData>
        </a:graphic>
      </p:graphicFrame>
      <p:sp>
        <p:nvSpPr>
          <p:cNvPr id="25601" name="Rectangle 1"/>
          <p:cNvSpPr>
            <a:spLocks noChangeArrowheads="1"/>
          </p:cNvSpPr>
          <p:nvPr/>
        </p:nvSpPr>
        <p:spPr bwMode="auto">
          <a:xfrm>
            <a:off x="611188" y="2276475"/>
            <a:ext cx="7129462" cy="523875"/>
          </a:xfrm>
          <a:prstGeom prst="rect">
            <a:avLst/>
          </a:prstGeom>
          <a:noFill/>
          <a:ln w="9525">
            <a:noFill/>
            <a:miter lim="800000"/>
          </a:ln>
          <a:effectLst>
            <a:prstShdw prst="shdw17" dist="17961" dir="2700000">
              <a:schemeClr val="accent1">
                <a:gamma/>
                <a:shade val="60000"/>
                <a:invGamma/>
                <a:alpha val="50000"/>
              </a:schemeClr>
            </a:prstShdw>
          </a:effectLst>
        </p:spPr>
        <p:txBody>
          <a:bodyPr anchor="ctr">
            <a:spAutoFit/>
          </a:bodyPr>
          <a:lstStyle/>
          <a:p>
            <a:pPr eaLnBrk="0" hangingPunct="0">
              <a:buFont typeface="Arial" panose="020B0604020202020204" pitchFamily="34" charset="0"/>
              <a:buNone/>
              <a:defRPr/>
            </a:pPr>
            <a:r>
              <a:rPr lang="zh-CN" sz="1400" b="1"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专家是否需要回避</a:t>
            </a:r>
            <a:r>
              <a:rPr lang="zh-CN" sz="14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（在相应的选项框“□”中打“√”）</a:t>
            </a:r>
            <a:endParaRPr lang="zh-CN" sz="1400" dirty="0">
              <a:latin typeface="微软雅黑" panose="020B0503020204020204" pitchFamily="34" charset="-122"/>
              <a:ea typeface="微软雅黑" panose="020B0503020204020204" pitchFamily="34" charset="-122"/>
            </a:endParaRPr>
          </a:p>
          <a:p>
            <a:pPr eaLnBrk="0" hangingPunct="0">
              <a:defRPr/>
            </a:pPr>
            <a:r>
              <a:rPr lang="zh-CN" altLang="en-US" sz="14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 □不需要  □需要  回避原因：</a:t>
            </a:r>
            <a:endParaRPr lang="zh-CN" altLang="en-US" sz="1400" dirty="0">
              <a:latin typeface="微软雅黑" panose="020B0503020204020204" pitchFamily="34" charset="-122"/>
              <a:ea typeface="微软雅黑" panose="020B0503020204020204" pitchFamily="34" charset="-122"/>
            </a:endParaRPr>
          </a:p>
        </p:txBody>
      </p:sp>
      <p:graphicFrame>
        <p:nvGraphicFramePr>
          <p:cNvPr id="11" name="表格 10"/>
          <p:cNvGraphicFramePr>
            <a:graphicFrameLocks noGrp="1"/>
          </p:cNvGraphicFramePr>
          <p:nvPr/>
        </p:nvGraphicFramePr>
        <p:xfrm>
          <a:off x="395288" y="3141663"/>
          <a:ext cx="7848600" cy="1150936"/>
        </p:xfrm>
        <a:graphic>
          <a:graphicData uri="http://schemas.openxmlformats.org/drawingml/2006/table">
            <a:tbl>
              <a:tblPr/>
              <a:tblGrid>
                <a:gridCol w="6818266"/>
                <a:gridCol w="1030334"/>
              </a:tblGrid>
              <a:tr h="323874">
                <a:tc>
                  <a:txBody>
                    <a:bodyPr/>
                    <a:lstStyle/>
                    <a:p>
                      <a:pPr marL="0" algn="ctr" defTabSz="914400" rtl="0" eaLnBrk="1" latinLnBrk="0" hangingPunct="1">
                        <a:lnSpc>
                          <a:spcPct val="115000"/>
                        </a:lnSpc>
                        <a:spcAft>
                          <a:spcPts val="0"/>
                        </a:spcAft>
                      </a:pPr>
                      <a:r>
                        <a:rPr lang="zh-CN" altLang="en-US" sz="1400" b="1" kern="1200" dirty="0">
                          <a:solidFill>
                            <a:srgbClr val="000000"/>
                          </a:solidFill>
                          <a:latin typeface="Arial" panose="020B0604020202020204" pitchFamily="34" charset="0"/>
                          <a:ea typeface="黑体" panose="02010609060101010101" pitchFamily="49" charset="-122"/>
                          <a:cs typeface="+mn-cs"/>
                        </a:rPr>
                        <a:t>评价内容</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zh-CN" altLang="en-US" sz="1400" b="1" kern="1200" dirty="0">
                          <a:solidFill>
                            <a:srgbClr val="000000"/>
                          </a:solidFill>
                          <a:latin typeface="Arial" panose="020B0604020202020204" pitchFamily="34" charset="0"/>
                          <a:ea typeface="黑体" panose="02010609060101010101" pitchFamily="49" charset="-122"/>
                          <a:cs typeface="+mn-cs"/>
                        </a:rPr>
                        <a:t>专家评分</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3527">
                <a:tc>
                  <a:txBody>
                    <a:bodyPr/>
                    <a:lstStyle/>
                    <a:p>
                      <a:pPr marL="0" algn="l" defTabSz="914400" rtl="0" eaLnBrk="1" latinLnBrk="0" hangingPunct="1">
                        <a:lnSpc>
                          <a:spcPct val="115000"/>
                        </a:lnSpc>
                        <a:spcAft>
                          <a:spcPts val="0"/>
                        </a:spcAft>
                      </a:pPr>
                      <a:r>
                        <a:rPr lang="zh-CN" altLang="en-US" sz="1400" b="1" kern="1200" dirty="0">
                          <a:solidFill>
                            <a:srgbClr val="000000"/>
                          </a:solidFill>
                          <a:latin typeface="Arial" panose="020B0604020202020204" pitchFamily="34" charset="0"/>
                          <a:ea typeface="黑体" panose="02010609060101010101" pitchFamily="49" charset="-122"/>
                          <a:cs typeface="+mn-cs"/>
                        </a:rPr>
                        <a:t>评价项目是否符合年度广西科技计划项目申报指南要求</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kern="100" dirty="0">
                        <a:latin typeface="微软雅黑" panose="020B0503020204020204" pitchFamily="34" charset="-122"/>
                        <a:ea typeface="微软雅黑" panose="020B0503020204020204" pitchFamily="34" charset="-122"/>
                        <a:cs typeface="Times New Roman" panose="02020603050405020304"/>
                      </a:endParaRP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3535">
                <a:tc gridSpan="2">
                  <a:txBody>
                    <a:bodyPr/>
                    <a:lstStyle/>
                    <a:p>
                      <a:pPr marL="0" algn="l" defTabSz="914400" rtl="0" eaLnBrk="1" latinLnBrk="0" hangingPunct="1">
                        <a:lnSpc>
                          <a:spcPct val="115000"/>
                        </a:lnSpc>
                        <a:spcAft>
                          <a:spcPts val="0"/>
                        </a:spcAft>
                      </a:pPr>
                      <a:r>
                        <a:rPr lang="zh-CN" altLang="en-US" sz="1400" b="1" kern="1200" dirty="0">
                          <a:solidFill>
                            <a:srgbClr val="000000"/>
                          </a:solidFill>
                          <a:latin typeface="Arial" panose="020B0604020202020204" pitchFamily="34" charset="0"/>
                          <a:ea typeface="黑体" panose="02010609060101010101" pitchFamily="49" charset="-122"/>
                          <a:cs typeface="+mn-cs"/>
                        </a:rPr>
                        <a:t>不符合指南要求的理由（</a:t>
                      </a:r>
                      <a:r>
                        <a:rPr lang="en-US" altLang="en-US" sz="1400" b="1" kern="1200" dirty="0">
                          <a:solidFill>
                            <a:srgbClr val="000000"/>
                          </a:solidFill>
                          <a:latin typeface="Arial" panose="020B0604020202020204" pitchFamily="34" charset="0"/>
                          <a:ea typeface="黑体" panose="02010609060101010101" pitchFamily="49" charset="-122"/>
                          <a:cs typeface="+mn-cs"/>
                        </a:rPr>
                        <a:t>50</a:t>
                      </a:r>
                      <a:r>
                        <a:rPr lang="zh-CN" altLang="en-US" sz="1400" b="1" kern="1200" dirty="0">
                          <a:solidFill>
                            <a:srgbClr val="000000"/>
                          </a:solidFill>
                          <a:latin typeface="Arial" panose="020B0604020202020204" pitchFamily="34" charset="0"/>
                          <a:ea typeface="黑体" panose="02010609060101010101" pitchFamily="49" charset="-122"/>
                          <a:cs typeface="+mn-cs"/>
                        </a:rPr>
                        <a:t>字以上）：</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p>
                  </a:txBody>
                  <a:tcPr/>
                </a:tc>
              </a:tr>
            </a:tbl>
          </a:graphicData>
        </a:graphic>
      </p:graphicFrame>
      <p:sp>
        <p:nvSpPr>
          <p:cNvPr id="25602" name="Rectangle 2"/>
          <p:cNvSpPr>
            <a:spLocks noChangeArrowheads="1"/>
          </p:cNvSpPr>
          <p:nvPr/>
        </p:nvSpPr>
        <p:spPr bwMode="auto">
          <a:xfrm>
            <a:off x="539750" y="4292600"/>
            <a:ext cx="5219700" cy="246063"/>
          </a:xfrm>
          <a:prstGeom prst="rect">
            <a:avLst/>
          </a:prstGeom>
          <a:noFill/>
          <a:ln w="9525">
            <a:noFill/>
            <a:miter lim="800000"/>
          </a:ln>
          <a:effectLst>
            <a:prstShdw prst="shdw17" dist="17961" dir="2700000">
              <a:schemeClr val="accent1">
                <a:gamma/>
                <a:shade val="60000"/>
                <a:invGamma/>
                <a:alpha val="50000"/>
              </a:schemeClr>
            </a:prstShdw>
          </a:effectLst>
        </p:spPr>
        <p:txBody>
          <a:bodyPr anchor="ctr">
            <a:spAutoFit/>
          </a:bodyPr>
          <a:lstStyle/>
          <a:p>
            <a:pPr eaLnBrk="0" hangingPunct="0">
              <a:buFont typeface="Arial" panose="020B0604020202020204" pitchFamily="34" charset="0"/>
              <a:buNone/>
              <a:defRPr/>
            </a:pPr>
            <a:r>
              <a:rPr lang="zh-CN" sz="1000" dirty="0">
                <a:solidFill>
                  <a:srgbClr val="000000"/>
                </a:solidFill>
                <a:latin typeface="仿宋" panose="02010609060101010101" pitchFamily="49" charset="-122"/>
                <a:ea typeface="黑体" panose="02010609060101010101" pitchFamily="49" charset="-122"/>
                <a:cs typeface="Times New Roman" panose="02020603050405020304" pitchFamily="18" charset="0"/>
              </a:rPr>
              <a:t>说明：不符合申报指南要求时项目评分为</a:t>
            </a:r>
            <a:r>
              <a:rPr lang="en-US" altLang="zh-CN" sz="1000" dirty="0">
                <a:solidFill>
                  <a:srgbClr val="000000"/>
                </a:solidFill>
                <a:latin typeface="仿宋" panose="02010609060101010101" pitchFamily="49" charset="-122"/>
                <a:ea typeface="黑体" panose="02010609060101010101" pitchFamily="49" charset="-122"/>
                <a:cs typeface="Times New Roman" panose="02020603050405020304" pitchFamily="18" charset="0"/>
              </a:rPr>
              <a:t>0</a:t>
            </a:r>
            <a:r>
              <a:rPr lang="zh-CN" altLang="en-US" sz="1000" dirty="0">
                <a:solidFill>
                  <a:srgbClr val="000000"/>
                </a:solidFill>
                <a:latin typeface="仿宋" panose="02010609060101010101" pitchFamily="49" charset="-122"/>
                <a:ea typeface="黑体" panose="02010609060101010101" pitchFamily="49" charset="-122"/>
                <a:cs typeface="Times New Roman" panose="02020603050405020304" pitchFamily="18" charset="0"/>
              </a:rPr>
              <a:t>分</a:t>
            </a:r>
            <a:endParaRPr lang="zh-CN" altLang="en-US" dirty="0">
              <a:ea typeface="黑体" panose="02010609060101010101" pitchFamily="49" charset="-122"/>
            </a:endParaRPr>
          </a:p>
        </p:txBody>
      </p:sp>
      <p:graphicFrame>
        <p:nvGraphicFramePr>
          <p:cNvPr id="122916" name="表格 122915"/>
          <p:cNvGraphicFramePr/>
          <p:nvPr/>
        </p:nvGraphicFramePr>
        <p:xfrm>
          <a:off x="468313" y="4797425"/>
          <a:ext cx="7848600" cy="1647826"/>
        </p:xfrm>
        <a:graphic>
          <a:graphicData uri="http://schemas.openxmlformats.org/drawingml/2006/table">
            <a:tbl>
              <a:tblPr/>
              <a:tblGrid>
                <a:gridCol w="1079500"/>
                <a:gridCol w="4608513"/>
                <a:gridCol w="1655762"/>
                <a:gridCol w="504825"/>
              </a:tblGrid>
              <a:tr h="365901">
                <a:tc>
                  <a:txBody>
                    <a:bodyPr/>
                    <a:lstStyle/>
                    <a:p>
                      <a:pPr lvl="0" algn="ctr" eaLnBrk="1" hangingPunct="1">
                        <a:buNone/>
                      </a:pPr>
                      <a:r>
                        <a:rPr lang="zh-CN" altLang="en-US" sz="1200" b="1" dirty="0">
                          <a:solidFill>
                            <a:srgbClr val="000000"/>
                          </a:solidFill>
                          <a:latin typeface="微软雅黑" panose="020B0503020204020204" pitchFamily="34" charset="-122"/>
                          <a:ea typeface="微软雅黑" panose="020B0503020204020204" pitchFamily="34" charset="-122"/>
                        </a:rPr>
                        <a:t>一级指标</a:t>
                      </a:r>
                      <a:endParaRPr lang="zh-CN" altLang="en-US" sz="1200" dirty="0">
                        <a:latin typeface="微软雅黑" panose="020B0503020204020204" pitchFamily="34" charset="-122"/>
                        <a:ea typeface="微软雅黑" panose="020B0503020204020204" pitchFamily="34" charset="-122"/>
                      </a:endParaRPr>
                    </a:p>
                  </a:txBody>
                  <a:tcPr marL="14196" marR="14196"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algn="ctr" eaLnBrk="1" hangingPunct="1">
                        <a:buNone/>
                      </a:pPr>
                      <a:r>
                        <a:rPr lang="zh-CN" altLang="en-US" sz="1200" b="1" dirty="0">
                          <a:solidFill>
                            <a:srgbClr val="000000"/>
                          </a:solidFill>
                          <a:latin typeface="微软雅黑" panose="020B0503020204020204" pitchFamily="34" charset="-122"/>
                          <a:ea typeface="微软雅黑" panose="020B0503020204020204" pitchFamily="34" charset="-122"/>
                        </a:rPr>
                        <a:t>二级指标及评价内容</a:t>
                      </a:r>
                      <a:endParaRPr lang="zh-CN" altLang="en-US" sz="1200" dirty="0">
                        <a:latin typeface="微软雅黑" panose="020B0503020204020204" pitchFamily="34" charset="-122"/>
                        <a:ea typeface="微软雅黑" panose="020B0503020204020204" pitchFamily="34" charset="-122"/>
                      </a:endParaRPr>
                    </a:p>
                  </a:txBody>
                  <a:tcPr marL="14196" marR="14196"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algn="ctr" eaLnBrk="1" hangingPunct="1">
                        <a:buNone/>
                      </a:pPr>
                      <a:r>
                        <a:rPr lang="zh-CN" altLang="en-US" sz="1200" b="1" dirty="0">
                          <a:solidFill>
                            <a:srgbClr val="000000"/>
                          </a:solidFill>
                          <a:latin typeface="微软雅黑" panose="020B0503020204020204" pitchFamily="34" charset="-122"/>
                          <a:ea typeface="微软雅黑" panose="020B0503020204020204" pitchFamily="34" charset="-122"/>
                        </a:rPr>
                        <a:t>分值</a:t>
                      </a:r>
                      <a:endParaRPr lang="zh-CN" altLang="en-US" sz="1200" dirty="0">
                        <a:solidFill>
                          <a:srgbClr val="000000"/>
                        </a:solidFill>
                        <a:latin typeface="微软雅黑" panose="020B0503020204020204" pitchFamily="34" charset="-122"/>
                        <a:ea typeface="微软雅黑" panose="020B0503020204020204" pitchFamily="34" charset="-122"/>
                      </a:endParaRPr>
                    </a:p>
                  </a:txBody>
                  <a:tcPr marL="14196" marR="14196"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algn="ctr" eaLnBrk="1" hangingPunct="1">
                        <a:buNone/>
                      </a:pPr>
                      <a:r>
                        <a:rPr lang="zh-CN" altLang="en-US" sz="1200" b="1" dirty="0">
                          <a:solidFill>
                            <a:srgbClr val="000000"/>
                          </a:solidFill>
                          <a:latin typeface="微软雅黑" panose="020B0503020204020204" pitchFamily="34" charset="-122"/>
                          <a:ea typeface="微软雅黑" panose="020B0503020204020204" pitchFamily="34" charset="-122"/>
                        </a:rPr>
                        <a:t>专家</a:t>
                      </a:r>
                      <a:endParaRPr lang="zh-CN" altLang="en-US" sz="1200" dirty="0">
                        <a:latin typeface="微软雅黑" panose="020B0503020204020204" pitchFamily="34" charset="-122"/>
                        <a:ea typeface="微软雅黑" panose="020B0503020204020204" pitchFamily="34" charset="-122"/>
                      </a:endParaRPr>
                    </a:p>
                    <a:p>
                      <a:pPr lvl="0" algn="ctr" eaLnBrk="1" hangingPunct="1">
                        <a:buNone/>
                      </a:pPr>
                      <a:r>
                        <a:rPr lang="zh-CN" altLang="en-US" sz="1200" b="1" dirty="0">
                          <a:solidFill>
                            <a:srgbClr val="000000"/>
                          </a:solidFill>
                          <a:latin typeface="微软雅黑" panose="020B0503020204020204" pitchFamily="34" charset="-122"/>
                          <a:ea typeface="微软雅黑" panose="020B0503020204020204" pitchFamily="34" charset="-122"/>
                        </a:rPr>
                        <a:t>评分</a:t>
                      </a:r>
                      <a:endParaRPr lang="zh-CN" altLang="en-US" sz="1200" dirty="0">
                        <a:latin typeface="微软雅黑" panose="020B0503020204020204" pitchFamily="34" charset="-122"/>
                        <a:ea typeface="微软雅黑" panose="020B0503020204020204" pitchFamily="34" charset="-122"/>
                      </a:endParaRPr>
                    </a:p>
                  </a:txBody>
                  <a:tcPr marL="14196" marR="14196"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549487">
                <a:tc rowSpan="3">
                  <a:txBody>
                    <a:bodyPr/>
                    <a:lstStyle/>
                    <a:p>
                      <a:pPr lvl="0" eaLnBrk="1" hangingPunct="1">
                        <a:buNone/>
                      </a:pPr>
                      <a:r>
                        <a:rPr lang="en-US" altLang="zh-CN" sz="1200" b="1" dirty="0">
                          <a:solidFill>
                            <a:srgbClr val="000000"/>
                          </a:solidFill>
                          <a:latin typeface="微软雅黑" panose="020B0503020204020204" pitchFamily="34" charset="-122"/>
                          <a:ea typeface="微软雅黑" panose="020B0503020204020204" pitchFamily="34" charset="-122"/>
                        </a:rPr>
                        <a:t>1</a:t>
                      </a:r>
                      <a:r>
                        <a:rPr lang="zh-CN" altLang="en-US" sz="1200" b="1" dirty="0">
                          <a:solidFill>
                            <a:srgbClr val="000000"/>
                          </a:solidFill>
                          <a:latin typeface="微软雅黑" panose="020B0503020204020204" pitchFamily="34" charset="-122"/>
                          <a:ea typeface="微软雅黑" panose="020B0503020204020204" pitchFamily="34" charset="-122"/>
                        </a:rPr>
                        <a:t>、项目申请理由</a:t>
                      </a:r>
                      <a:endParaRPr lang="zh-CN" altLang="en-US" sz="1200" dirty="0">
                        <a:latin typeface="微软雅黑" panose="020B0503020204020204" pitchFamily="34" charset="-122"/>
                        <a:ea typeface="微软雅黑" panose="020B0503020204020204" pitchFamily="34" charset="-122"/>
                      </a:endParaRPr>
                    </a:p>
                  </a:txBody>
                  <a:tcPr marL="14196" marR="14196"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eaLnBrk="1" hangingPunct="1">
                        <a:buNone/>
                      </a:pPr>
                      <a:r>
                        <a:rPr lang="en-US" altLang="zh-CN" sz="1200" dirty="0">
                          <a:solidFill>
                            <a:srgbClr val="000000"/>
                          </a:solidFill>
                          <a:latin typeface="微软雅黑" panose="020B0503020204020204" pitchFamily="34" charset="-122"/>
                          <a:ea typeface="微软雅黑" panose="020B0503020204020204" pitchFamily="34" charset="-122"/>
                        </a:rPr>
                        <a:t>1.1 </a:t>
                      </a:r>
                      <a:r>
                        <a:rPr lang="zh-CN" altLang="en-US" sz="1200" dirty="0">
                          <a:solidFill>
                            <a:srgbClr val="000000"/>
                          </a:solidFill>
                          <a:latin typeface="微软雅黑" panose="020B0503020204020204" pitchFamily="34" charset="-122"/>
                          <a:ea typeface="微软雅黑" panose="020B0503020204020204" pitchFamily="34" charset="-122"/>
                        </a:rPr>
                        <a:t>对促进我区科技发展、产业发展的意义、必要性、紧迫性（重点评价与广西科技发展、产业发展的规划及政策的符合程度）</a:t>
                      </a:r>
                      <a:r>
                        <a:rPr lang="en-US" altLang="x-none" sz="1200" dirty="0">
                          <a:solidFill>
                            <a:srgbClr val="000000"/>
                          </a:solidFill>
                          <a:latin typeface="微软雅黑" panose="020B0503020204020204" pitchFamily="34" charset="-122"/>
                          <a:ea typeface="微软雅黑" panose="020B0503020204020204" pitchFamily="34" charset="-122"/>
                        </a:rPr>
                        <a:t>                         </a:t>
                      </a:r>
                      <a:endParaRPr lang="zh-CN" altLang="en-US" sz="1200" dirty="0">
                        <a:latin typeface="微软雅黑" panose="020B0503020204020204" pitchFamily="34" charset="-122"/>
                        <a:ea typeface="微软雅黑" panose="020B0503020204020204" pitchFamily="34" charset="-122"/>
                      </a:endParaRPr>
                    </a:p>
                  </a:txBody>
                  <a:tcPr marL="14196" marR="14196"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algn="ctr" eaLnBrk="1" hangingPunct="1">
                        <a:buNone/>
                      </a:pPr>
                      <a:r>
                        <a:rPr lang="zh-CN" altLang="en-US" sz="1200" dirty="0">
                          <a:solidFill>
                            <a:srgbClr val="000000"/>
                          </a:solidFill>
                          <a:latin typeface="微软雅黑" panose="020B0503020204020204" pitchFamily="34" charset="-122"/>
                          <a:ea typeface="微软雅黑" panose="020B0503020204020204" pitchFamily="34" charset="-122"/>
                        </a:rPr>
                        <a:t>十分符合（</a:t>
                      </a:r>
                      <a:r>
                        <a:rPr lang="en-US" altLang="zh-CN" sz="1200" dirty="0">
                          <a:solidFill>
                            <a:srgbClr val="000000"/>
                          </a:solidFill>
                          <a:latin typeface="微软雅黑" panose="020B0503020204020204" pitchFamily="34" charset="-122"/>
                          <a:ea typeface="微软雅黑" panose="020B0503020204020204" pitchFamily="34" charset="-122"/>
                        </a:rPr>
                        <a:t>4.0-5.0</a:t>
                      </a:r>
                      <a:r>
                        <a:rPr lang="zh-CN" altLang="en-US" sz="1200" dirty="0">
                          <a:solidFill>
                            <a:srgbClr val="000000"/>
                          </a:solidFill>
                          <a:latin typeface="微软雅黑" panose="020B0503020204020204" pitchFamily="34" charset="-122"/>
                          <a:ea typeface="微软雅黑" panose="020B0503020204020204" pitchFamily="34" charset="-122"/>
                        </a:rPr>
                        <a:t>分）</a:t>
                      </a:r>
                    </a:p>
                    <a:p>
                      <a:pPr lvl="0" algn="ctr" eaLnBrk="1" hangingPunct="1">
                        <a:buNone/>
                      </a:pPr>
                      <a:r>
                        <a:rPr lang="zh-CN" altLang="en-US" sz="1200" dirty="0">
                          <a:solidFill>
                            <a:srgbClr val="000000"/>
                          </a:solidFill>
                          <a:latin typeface="微软雅黑" panose="020B0503020204020204" pitchFamily="34" charset="-122"/>
                          <a:ea typeface="微软雅黑" panose="020B0503020204020204" pitchFamily="34" charset="-122"/>
                        </a:rPr>
                        <a:t>一般符合（</a:t>
                      </a:r>
                      <a:r>
                        <a:rPr lang="en-US" altLang="zh-CN" sz="1200" dirty="0">
                          <a:solidFill>
                            <a:srgbClr val="000000"/>
                          </a:solidFill>
                          <a:latin typeface="微软雅黑" panose="020B0503020204020204" pitchFamily="34" charset="-122"/>
                          <a:ea typeface="微软雅黑" panose="020B0503020204020204" pitchFamily="34" charset="-122"/>
                        </a:rPr>
                        <a:t>2.0-3.9</a:t>
                      </a:r>
                      <a:r>
                        <a:rPr lang="zh-CN" altLang="en-US" sz="1200" dirty="0">
                          <a:solidFill>
                            <a:srgbClr val="000000"/>
                          </a:solidFill>
                          <a:latin typeface="微软雅黑" panose="020B0503020204020204" pitchFamily="34" charset="-122"/>
                          <a:ea typeface="微软雅黑" panose="020B0503020204020204" pitchFamily="34" charset="-122"/>
                        </a:rPr>
                        <a:t>分）</a:t>
                      </a:r>
                    </a:p>
                    <a:p>
                      <a:pPr lvl="0" algn="ctr" eaLnBrk="1" hangingPunct="1">
                        <a:buNone/>
                      </a:pPr>
                      <a:r>
                        <a:rPr lang="zh-CN" altLang="en-US" sz="1200" dirty="0">
                          <a:solidFill>
                            <a:srgbClr val="000000"/>
                          </a:solidFill>
                          <a:latin typeface="微软雅黑" panose="020B0503020204020204" pitchFamily="34" charset="-122"/>
                          <a:ea typeface="微软雅黑" panose="020B0503020204020204" pitchFamily="34" charset="-122"/>
                        </a:rPr>
                        <a:t>不太符合（</a:t>
                      </a:r>
                      <a:r>
                        <a:rPr lang="en-US" altLang="zh-CN" sz="1200" dirty="0">
                          <a:solidFill>
                            <a:srgbClr val="000000"/>
                          </a:solidFill>
                          <a:latin typeface="微软雅黑" panose="020B0503020204020204" pitchFamily="34" charset="-122"/>
                          <a:ea typeface="微软雅黑" panose="020B0503020204020204" pitchFamily="34" charset="-122"/>
                        </a:rPr>
                        <a:t>0.0-1.9</a:t>
                      </a:r>
                      <a:r>
                        <a:rPr lang="zh-CN" altLang="en-US" sz="1200" dirty="0">
                          <a:solidFill>
                            <a:srgbClr val="000000"/>
                          </a:solidFill>
                          <a:latin typeface="微软雅黑" panose="020B0503020204020204" pitchFamily="34" charset="-122"/>
                          <a:ea typeface="微软雅黑" panose="020B0503020204020204" pitchFamily="34" charset="-122"/>
                        </a:rPr>
                        <a:t>分）</a:t>
                      </a:r>
                    </a:p>
                  </a:txBody>
                  <a:tcPr marL="14196" marR="14196"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algn="ctr" eaLnBrk="1" hangingPunct="1">
                        <a:buNone/>
                      </a:pPr>
                      <a:endParaRPr lang="zh-CN" altLang="zh-CN" sz="1200" dirty="0">
                        <a:latin typeface="微软雅黑" panose="020B0503020204020204" pitchFamily="34" charset="-122"/>
                        <a:ea typeface="微软雅黑" panose="020B0503020204020204" pitchFamily="34" charset="-122"/>
                      </a:endParaRPr>
                    </a:p>
                  </a:txBody>
                  <a:tcPr marL="14196" marR="14196"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549487">
                <a:tc vMerge="1">
                  <a:txBody>
                    <a:bodyPr/>
                    <a:lstStyle/>
                    <a:p>
                      <a:endParaRPr lang="zh-CN"/>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lstStyle/>
                    <a:p>
                      <a:pPr lvl="0" eaLnBrk="1" hangingPunct="1">
                        <a:buNone/>
                      </a:pPr>
                      <a:r>
                        <a:rPr lang="en-US" altLang="zh-CN" sz="1200" dirty="0">
                          <a:solidFill>
                            <a:srgbClr val="000000"/>
                          </a:solidFill>
                          <a:latin typeface="微软雅黑" panose="020B0503020204020204" pitchFamily="34" charset="-122"/>
                          <a:ea typeface="微软雅黑" panose="020B0503020204020204" pitchFamily="34" charset="-122"/>
                        </a:rPr>
                        <a:t>1.2 </a:t>
                      </a:r>
                      <a:r>
                        <a:rPr lang="zh-CN" altLang="en-US" sz="1200" dirty="0">
                          <a:solidFill>
                            <a:srgbClr val="000000"/>
                          </a:solidFill>
                          <a:latin typeface="微软雅黑" panose="020B0503020204020204" pitchFamily="34" charset="-122"/>
                          <a:ea typeface="微软雅黑" panose="020B0503020204020204" pitchFamily="34" charset="-122"/>
                        </a:rPr>
                        <a:t>国内技术需求程度和市场需求程度</a:t>
                      </a:r>
                      <a:endParaRPr lang="zh-CN" altLang="en-US" sz="1200" dirty="0">
                        <a:latin typeface="微软雅黑" panose="020B0503020204020204" pitchFamily="34" charset="-122"/>
                        <a:ea typeface="微软雅黑" panose="020B0503020204020204" pitchFamily="34" charset="-122"/>
                      </a:endParaRPr>
                    </a:p>
                  </a:txBody>
                  <a:tcPr marL="14196" marR="14196"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algn="ctr" eaLnBrk="1" hangingPunct="1">
                        <a:buNone/>
                      </a:pPr>
                      <a:r>
                        <a:rPr lang="zh-CN" altLang="en-US" sz="1200" dirty="0">
                          <a:solidFill>
                            <a:srgbClr val="000000"/>
                          </a:solidFill>
                          <a:latin typeface="微软雅黑" panose="020B0503020204020204" pitchFamily="34" charset="-122"/>
                          <a:ea typeface="微软雅黑" panose="020B0503020204020204" pitchFamily="34" charset="-122"/>
                        </a:rPr>
                        <a:t>较大（</a:t>
                      </a:r>
                      <a:r>
                        <a:rPr lang="en-US" altLang="zh-CN" sz="1200" dirty="0">
                          <a:solidFill>
                            <a:srgbClr val="000000"/>
                          </a:solidFill>
                          <a:latin typeface="微软雅黑" panose="020B0503020204020204" pitchFamily="34" charset="-122"/>
                          <a:ea typeface="微软雅黑" panose="020B0503020204020204" pitchFamily="34" charset="-122"/>
                        </a:rPr>
                        <a:t>4.0-5.0</a:t>
                      </a:r>
                      <a:r>
                        <a:rPr lang="zh-CN" altLang="en-US" sz="1200" dirty="0">
                          <a:solidFill>
                            <a:srgbClr val="000000"/>
                          </a:solidFill>
                          <a:latin typeface="微软雅黑" panose="020B0503020204020204" pitchFamily="34" charset="-122"/>
                          <a:ea typeface="微软雅黑" panose="020B0503020204020204" pitchFamily="34" charset="-122"/>
                        </a:rPr>
                        <a:t>分）</a:t>
                      </a:r>
                    </a:p>
                    <a:p>
                      <a:pPr lvl="0" algn="ctr" eaLnBrk="1" hangingPunct="1">
                        <a:buNone/>
                      </a:pPr>
                      <a:r>
                        <a:rPr lang="zh-CN" altLang="en-US" sz="1200" dirty="0">
                          <a:solidFill>
                            <a:srgbClr val="000000"/>
                          </a:solidFill>
                          <a:latin typeface="微软雅黑" panose="020B0503020204020204" pitchFamily="34" charset="-122"/>
                          <a:ea typeface="微软雅黑" panose="020B0503020204020204" pitchFamily="34" charset="-122"/>
                        </a:rPr>
                        <a:t>一般（</a:t>
                      </a:r>
                      <a:r>
                        <a:rPr lang="en-US" altLang="zh-CN" sz="1200" dirty="0">
                          <a:solidFill>
                            <a:srgbClr val="000000"/>
                          </a:solidFill>
                          <a:latin typeface="微软雅黑" panose="020B0503020204020204" pitchFamily="34" charset="-122"/>
                          <a:ea typeface="微软雅黑" panose="020B0503020204020204" pitchFamily="34" charset="-122"/>
                        </a:rPr>
                        <a:t>2.0-3.9</a:t>
                      </a:r>
                      <a:r>
                        <a:rPr lang="zh-CN" altLang="en-US" sz="1200" dirty="0">
                          <a:solidFill>
                            <a:srgbClr val="000000"/>
                          </a:solidFill>
                          <a:latin typeface="微软雅黑" panose="020B0503020204020204" pitchFamily="34" charset="-122"/>
                          <a:ea typeface="微软雅黑" panose="020B0503020204020204" pitchFamily="34" charset="-122"/>
                        </a:rPr>
                        <a:t>分）</a:t>
                      </a:r>
                    </a:p>
                    <a:p>
                      <a:pPr lvl="0" algn="ctr" eaLnBrk="1" hangingPunct="1">
                        <a:buNone/>
                      </a:pPr>
                      <a:r>
                        <a:rPr lang="zh-CN" altLang="en-US" sz="1200" dirty="0">
                          <a:solidFill>
                            <a:srgbClr val="000000"/>
                          </a:solidFill>
                          <a:latin typeface="微软雅黑" panose="020B0503020204020204" pitchFamily="34" charset="-122"/>
                          <a:ea typeface="微软雅黑" panose="020B0503020204020204" pitchFamily="34" charset="-122"/>
                        </a:rPr>
                        <a:t>较小（</a:t>
                      </a:r>
                      <a:r>
                        <a:rPr lang="en-US" altLang="zh-CN" sz="1200" dirty="0">
                          <a:solidFill>
                            <a:srgbClr val="000000"/>
                          </a:solidFill>
                          <a:latin typeface="微软雅黑" panose="020B0503020204020204" pitchFamily="34" charset="-122"/>
                          <a:ea typeface="微软雅黑" panose="020B0503020204020204" pitchFamily="34" charset="-122"/>
                        </a:rPr>
                        <a:t>0.0-1.9</a:t>
                      </a:r>
                      <a:r>
                        <a:rPr lang="zh-CN" altLang="en-US" sz="1200" dirty="0">
                          <a:solidFill>
                            <a:srgbClr val="000000"/>
                          </a:solidFill>
                          <a:latin typeface="微软雅黑" panose="020B0503020204020204" pitchFamily="34" charset="-122"/>
                          <a:ea typeface="微软雅黑" panose="020B0503020204020204" pitchFamily="34" charset="-122"/>
                        </a:rPr>
                        <a:t>分）</a:t>
                      </a:r>
                    </a:p>
                  </a:txBody>
                  <a:tcPr marL="14196" marR="14196"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algn="ctr" eaLnBrk="1" hangingPunct="1">
                        <a:buNone/>
                      </a:pPr>
                      <a:endParaRPr lang="zh-CN" altLang="zh-CN" sz="1200" dirty="0">
                        <a:latin typeface="微软雅黑" panose="020B0503020204020204" pitchFamily="34" charset="-122"/>
                        <a:ea typeface="微软雅黑" panose="020B0503020204020204" pitchFamily="34" charset="-122"/>
                      </a:endParaRPr>
                    </a:p>
                  </a:txBody>
                  <a:tcPr marL="14196" marR="14196"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82951">
                <a:tc vMerge="1">
                  <a:txBody>
                    <a:bodyPr/>
                    <a:lstStyle/>
                    <a:p>
                      <a:endParaRPr lang="zh-CN"/>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lstStyle/>
                    <a:p>
                      <a:pPr lvl="0" algn="ctr" eaLnBrk="1" hangingPunct="1">
                        <a:buNone/>
                      </a:pPr>
                      <a:r>
                        <a:rPr lang="zh-CN" altLang="en-US" sz="1200" b="1" dirty="0">
                          <a:solidFill>
                            <a:srgbClr val="000000"/>
                          </a:solidFill>
                          <a:latin typeface="微软雅黑" panose="020B0503020204020204" pitchFamily="34" charset="-122"/>
                          <a:ea typeface="微软雅黑" panose="020B0503020204020204" pitchFamily="34" charset="-122"/>
                        </a:rPr>
                        <a:t>小</a:t>
                      </a:r>
                      <a:r>
                        <a:rPr lang="en-US" altLang="x-none" sz="1200" b="1" dirty="0">
                          <a:solidFill>
                            <a:srgbClr val="000000"/>
                          </a:solidFill>
                          <a:latin typeface="微软雅黑" panose="020B0503020204020204" pitchFamily="34" charset="-122"/>
                          <a:ea typeface="微软雅黑" panose="020B0503020204020204" pitchFamily="34" charset="-122"/>
                        </a:rPr>
                        <a:t>     </a:t>
                      </a:r>
                      <a:r>
                        <a:rPr lang="zh-CN" altLang="en-US" sz="1200" b="1" dirty="0">
                          <a:solidFill>
                            <a:srgbClr val="000000"/>
                          </a:solidFill>
                          <a:latin typeface="微软雅黑" panose="020B0503020204020204" pitchFamily="34" charset="-122"/>
                          <a:ea typeface="微软雅黑" panose="020B0503020204020204" pitchFamily="34" charset="-122"/>
                        </a:rPr>
                        <a:t>计</a:t>
                      </a:r>
                      <a:endParaRPr lang="zh-CN" altLang="en-US" sz="1200" dirty="0">
                        <a:latin typeface="微软雅黑" panose="020B0503020204020204" pitchFamily="34" charset="-122"/>
                        <a:ea typeface="微软雅黑" panose="020B0503020204020204" pitchFamily="34" charset="-122"/>
                      </a:endParaRPr>
                    </a:p>
                  </a:txBody>
                  <a:tcPr marL="14196" marR="14196"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algn="ctr" eaLnBrk="1" hangingPunct="1">
                        <a:buNone/>
                      </a:pPr>
                      <a:r>
                        <a:rPr lang="en-US" altLang="zh-CN" sz="1200" b="1" dirty="0">
                          <a:solidFill>
                            <a:srgbClr val="000000"/>
                          </a:solidFill>
                          <a:latin typeface="微软雅黑" panose="020B0503020204020204" pitchFamily="34" charset="-122"/>
                          <a:ea typeface="微软雅黑" panose="020B0503020204020204" pitchFamily="34" charset="-122"/>
                        </a:rPr>
                        <a:t>10</a:t>
                      </a:r>
                      <a:endParaRPr lang="zh-CN" altLang="zh-CN" sz="1200" dirty="0">
                        <a:solidFill>
                          <a:srgbClr val="000000"/>
                        </a:solidFill>
                        <a:latin typeface="微软雅黑" panose="020B0503020204020204" pitchFamily="34" charset="-122"/>
                        <a:ea typeface="微软雅黑" panose="020B0503020204020204" pitchFamily="34" charset="-122"/>
                      </a:endParaRPr>
                    </a:p>
                  </a:txBody>
                  <a:tcPr marL="14196" marR="14196"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algn="ctr" eaLnBrk="1" hangingPunct="1">
                        <a:buNone/>
                      </a:pPr>
                      <a:endParaRPr lang="zh-CN" altLang="zh-CN" sz="1200" dirty="0">
                        <a:latin typeface="微软雅黑" panose="020B0503020204020204" pitchFamily="34" charset="-122"/>
                        <a:ea typeface="微软雅黑" panose="020B0503020204020204" pitchFamily="34" charset="-122"/>
                      </a:endParaRPr>
                    </a:p>
                  </a:txBody>
                  <a:tcPr marL="14196" marR="14196"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Tree>
    <p:custDataLst>
      <p:tags r:id="rId1"/>
    </p:custDataLst>
  </p:cSld>
  <p:clrMapOvr>
    <a:masterClrMapping/>
  </p:clrMapOvr>
  <p:transition>
    <p:random/>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88898" name="矩形 1488897"/>
          <p:cNvSpPr/>
          <p:nvPr/>
        </p:nvSpPr>
        <p:spPr>
          <a:xfrm>
            <a:off x="323850" y="404813"/>
            <a:ext cx="8351838" cy="1531937"/>
          </a:xfrm>
          <a:prstGeom prst="rect">
            <a:avLst/>
          </a:prstGeom>
          <a:noFill/>
          <a:ln w="9525">
            <a:noFill/>
            <a:miter/>
          </a:ln>
        </p:spPr>
        <p:txBody>
          <a:bodyPr>
            <a:spAutoFit/>
          </a:bodyPr>
          <a:lstStyle/>
          <a:p>
            <a:pPr algn="ctr" eaLnBrk="0" hangingPunct="0">
              <a:lnSpc>
                <a:spcPct val="120000"/>
              </a:lnSpc>
              <a:defRPr/>
            </a:pPr>
            <a:r>
              <a:rPr lang="en-US" altLang="en-US" b="1" noProof="1">
                <a:solidFill>
                  <a:srgbClr val="C00000"/>
                </a:solidFill>
                <a:effectLst>
                  <a:outerShdw blurRad="38100" dist="38100" dir="2700000">
                    <a:srgbClr val="FFFFFF"/>
                  </a:outerShdw>
                </a:effectLst>
                <a:latin typeface="黑体" panose="02010609060101010101" pitchFamily="49" charset="-122"/>
                <a:ea typeface="黑体" panose="02010609060101010101" pitchFamily="49" charset="-122"/>
                <a:cs typeface="+mn-ea"/>
              </a:rPr>
              <a:t>2016</a:t>
            </a:r>
            <a:r>
              <a:rPr lang="zh-CN" altLang="en-US" b="1" noProof="1">
                <a:solidFill>
                  <a:srgbClr val="C00000"/>
                </a:solidFill>
                <a:effectLst>
                  <a:outerShdw blurRad="38100" dist="38100" dir="2700000">
                    <a:srgbClr val="FFFFFF"/>
                  </a:outerShdw>
                </a:effectLst>
                <a:latin typeface="黑体" panose="02010609060101010101" pitchFamily="49" charset="-122"/>
                <a:ea typeface="黑体" panose="02010609060101010101" pitchFamily="49" charset="-122"/>
                <a:cs typeface="+mn-ea"/>
              </a:rPr>
              <a:t>年广西科技项目（课题）专家评估表</a:t>
            </a:r>
            <a:endParaRPr lang="en-US" altLang="zh-CN" b="1" noProof="1">
              <a:solidFill>
                <a:srgbClr val="C00000"/>
              </a:solidFill>
              <a:effectLst>
                <a:outerShdw blurRad="38100" dist="38100" dir="2700000">
                  <a:srgbClr val="FFFFFF"/>
                </a:outerShdw>
              </a:effectLst>
              <a:latin typeface="黑体" panose="02010609060101010101" pitchFamily="49" charset="-122"/>
              <a:ea typeface="黑体" panose="02010609060101010101" pitchFamily="49" charset="-122"/>
              <a:cs typeface="+mn-ea"/>
            </a:endParaRPr>
          </a:p>
          <a:p>
            <a:pPr algn="ctr" eaLnBrk="0" hangingPunct="0">
              <a:lnSpc>
                <a:spcPct val="120000"/>
              </a:lnSpc>
              <a:defRPr/>
            </a:pPr>
            <a:r>
              <a:rPr lang="zh-CN" altLang="en-US" sz="1200" dirty="0">
                <a:solidFill>
                  <a:srgbClr val="000000"/>
                </a:solidFill>
                <a:ea typeface="黑体" panose="02010609060101010101" pitchFamily="49" charset="-122"/>
              </a:rPr>
              <a:t>（适用项目：科技重大专项</a:t>
            </a:r>
            <a:r>
              <a:rPr lang="en-US" altLang="zh-CN" sz="1200" dirty="0">
                <a:solidFill>
                  <a:srgbClr val="000000"/>
                </a:solidFill>
                <a:ea typeface="黑体" panose="02010609060101010101" pitchFamily="49" charset="-122"/>
              </a:rPr>
              <a:t>-</a:t>
            </a:r>
            <a:r>
              <a:rPr lang="zh-CN" altLang="en-US" sz="1200" dirty="0">
                <a:solidFill>
                  <a:srgbClr val="000000"/>
                </a:solidFill>
                <a:ea typeface="黑体" panose="02010609060101010101" pitchFamily="49" charset="-122"/>
              </a:rPr>
              <a:t>国际科技创新成果引进与合作研究示范，指南代码</a:t>
            </a:r>
            <a:r>
              <a:rPr lang="en-US" sz="1200" dirty="0">
                <a:solidFill>
                  <a:srgbClr val="000000"/>
                </a:solidFill>
                <a:ea typeface="黑体" panose="02010609060101010101" pitchFamily="49" charset="-122"/>
              </a:rPr>
              <a:t>AA0103</a:t>
            </a:r>
            <a:r>
              <a:rPr lang="zh-CN" altLang="en-US" sz="1200" dirty="0">
                <a:solidFill>
                  <a:srgbClr val="000000"/>
                </a:solidFill>
                <a:ea typeface="黑体" panose="02010609060101010101" pitchFamily="49" charset="-122"/>
              </a:rPr>
              <a:t>）</a:t>
            </a:r>
            <a:endParaRPr lang="en-US" altLang="zh-CN" sz="1100" kern="0" noProof="1">
              <a:solidFill>
                <a:srgbClr val="000000"/>
              </a:solidFill>
              <a:latin typeface="微软雅黑" panose="020B0503020204020204" pitchFamily="34" charset="-122"/>
              <a:ea typeface="微软雅黑" panose="020B0503020204020204" pitchFamily="34" charset="-122"/>
              <a:cs typeface="Arial" panose="020B0604020202020204"/>
            </a:endParaRPr>
          </a:p>
          <a:p>
            <a:pPr algn="ctr" eaLnBrk="0" hangingPunct="0">
              <a:lnSpc>
                <a:spcPct val="120000"/>
              </a:lnSpc>
              <a:buFont typeface="Arial" panose="020B0604020202020204" pitchFamily="34" charset="0"/>
              <a:buNone/>
              <a:defRPr/>
            </a:pPr>
            <a:endParaRPr lang="zh-CN" altLang="en-US" b="1" noProof="1">
              <a:solidFill>
                <a:srgbClr val="C00000"/>
              </a:solidFill>
              <a:effectLst>
                <a:outerShdw blurRad="38100" dist="38100" dir="2700000">
                  <a:srgbClr val="FFFFFF"/>
                </a:outerShdw>
              </a:effectLst>
              <a:latin typeface="黑体" panose="02010609060101010101" pitchFamily="49" charset="-122"/>
              <a:ea typeface="黑体" panose="02010609060101010101" pitchFamily="49" charset="-122"/>
              <a:cs typeface="+mn-ea"/>
            </a:endParaRPr>
          </a:p>
        </p:txBody>
      </p:sp>
      <p:sp>
        <p:nvSpPr>
          <p:cNvPr id="115715" name="TextBox 7"/>
          <p:cNvSpPr txBox="1">
            <a:spLocks noChangeArrowheads="1"/>
          </p:cNvSpPr>
          <p:nvPr/>
        </p:nvSpPr>
        <p:spPr bwMode="auto">
          <a:xfrm>
            <a:off x="684213" y="1268413"/>
            <a:ext cx="7704137" cy="341312"/>
          </a:xfrm>
          <a:prstGeom prst="rect">
            <a:avLst/>
          </a:prstGeom>
          <a:noFill/>
          <a:ln w="9525">
            <a:noFill/>
            <a:miter lim="800000"/>
            <a:headEnd/>
            <a:tailEnd/>
          </a:ln>
        </p:spPr>
        <p:txBody>
          <a:bodyPr>
            <a:spAutoFit/>
          </a:bodyPr>
          <a:lstStyle/>
          <a:p>
            <a:pPr>
              <a:lnSpc>
                <a:spcPct val="130000"/>
              </a:lnSpc>
            </a:pPr>
            <a:r>
              <a:rPr lang="zh-CN" altLang="en-US" sz="1400" b="1">
                <a:solidFill>
                  <a:srgbClr val="000000"/>
                </a:solidFill>
                <a:ea typeface="黑体" pitchFamily="49" charset="-122"/>
              </a:rPr>
              <a:t>二、评价性指标</a:t>
            </a:r>
            <a:r>
              <a:rPr lang="zh-CN" altLang="en-US" sz="1400">
                <a:solidFill>
                  <a:srgbClr val="000000"/>
                </a:solidFill>
                <a:ea typeface="黑体" pitchFamily="49" charset="-122"/>
              </a:rPr>
              <a:t>（不符合申报指南和申报须知要求时项目评分为</a:t>
            </a:r>
            <a:r>
              <a:rPr lang="en-US" altLang="zh-CN" sz="1400">
                <a:solidFill>
                  <a:srgbClr val="000000"/>
                </a:solidFill>
                <a:ea typeface="黑体" pitchFamily="49" charset="-122"/>
              </a:rPr>
              <a:t>0</a:t>
            </a:r>
            <a:r>
              <a:rPr lang="zh-CN" altLang="en-US" sz="1400">
                <a:solidFill>
                  <a:srgbClr val="000000"/>
                </a:solidFill>
                <a:ea typeface="黑体" pitchFamily="49" charset="-122"/>
              </a:rPr>
              <a:t>分）</a:t>
            </a:r>
            <a:endParaRPr lang="zh-CN" altLang="en-US" sz="1400">
              <a:solidFill>
                <a:srgbClr val="000000"/>
              </a:solidFill>
              <a:ea typeface="微软雅黑" pitchFamily="34" charset="-122"/>
            </a:endParaRPr>
          </a:p>
        </p:txBody>
      </p:sp>
      <p:graphicFrame>
        <p:nvGraphicFramePr>
          <p:cNvPr id="123908" name="表格 123907"/>
          <p:cNvGraphicFramePr/>
          <p:nvPr/>
        </p:nvGraphicFramePr>
        <p:xfrm>
          <a:off x="539750" y="1628775"/>
          <a:ext cx="7848600" cy="4792666"/>
        </p:xfrm>
        <a:graphic>
          <a:graphicData uri="http://schemas.openxmlformats.org/drawingml/2006/table">
            <a:tbl>
              <a:tblPr/>
              <a:tblGrid>
                <a:gridCol w="1079500"/>
                <a:gridCol w="4537075"/>
                <a:gridCol w="1727200"/>
                <a:gridCol w="504825"/>
              </a:tblGrid>
              <a:tr h="504859">
                <a:tc>
                  <a:txBody>
                    <a:bodyPr/>
                    <a:lstStyle/>
                    <a:p>
                      <a:pPr lvl="0" algn="ctr" eaLnBrk="1" hangingPunct="1">
                        <a:buNone/>
                      </a:pPr>
                      <a:r>
                        <a:rPr lang="zh-CN" altLang="en-US" sz="1200" b="1" dirty="0">
                          <a:solidFill>
                            <a:srgbClr val="000000"/>
                          </a:solidFill>
                          <a:latin typeface="微软雅黑" panose="020B0503020204020204" pitchFamily="34" charset="-122"/>
                          <a:ea typeface="微软雅黑" panose="020B0503020204020204" pitchFamily="34" charset="-122"/>
                        </a:rPr>
                        <a:t>一级指标</a:t>
                      </a:r>
                      <a:endParaRPr lang="zh-CN" altLang="en-US" sz="1200" dirty="0">
                        <a:latin typeface="微软雅黑" panose="020B0503020204020204" pitchFamily="34" charset="-122"/>
                        <a:ea typeface="微软雅黑" panose="020B0503020204020204" pitchFamily="34" charset="-122"/>
                      </a:endParaRPr>
                    </a:p>
                  </a:txBody>
                  <a:tcPr marL="14196" marR="14196"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algn="ctr" eaLnBrk="1" hangingPunct="1">
                        <a:buNone/>
                      </a:pPr>
                      <a:r>
                        <a:rPr lang="zh-CN" altLang="en-US" sz="1200" b="1" dirty="0">
                          <a:solidFill>
                            <a:srgbClr val="000000"/>
                          </a:solidFill>
                          <a:latin typeface="微软雅黑" panose="020B0503020204020204" pitchFamily="34" charset="-122"/>
                          <a:ea typeface="微软雅黑" panose="020B0503020204020204" pitchFamily="34" charset="-122"/>
                        </a:rPr>
                        <a:t>二级指标及评价内容</a:t>
                      </a:r>
                      <a:endParaRPr lang="zh-CN" altLang="en-US" sz="1200" dirty="0">
                        <a:latin typeface="微软雅黑" panose="020B0503020204020204" pitchFamily="34" charset="-122"/>
                        <a:ea typeface="微软雅黑" panose="020B0503020204020204" pitchFamily="34" charset="-122"/>
                      </a:endParaRPr>
                    </a:p>
                  </a:txBody>
                  <a:tcPr marL="14196" marR="14196"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algn="ctr" eaLnBrk="1" hangingPunct="1">
                        <a:buNone/>
                      </a:pPr>
                      <a:r>
                        <a:rPr lang="zh-CN" altLang="en-US" sz="1200" b="1" dirty="0">
                          <a:latin typeface="微软雅黑" panose="020B0503020204020204" pitchFamily="34" charset="-122"/>
                          <a:ea typeface="微软雅黑" panose="020B0503020204020204" pitchFamily="34" charset="-122"/>
                        </a:rPr>
                        <a:t>分值</a:t>
                      </a:r>
                      <a:endParaRPr lang="zh-CN" altLang="en-US" sz="1200" dirty="0">
                        <a:latin typeface="微软雅黑" panose="020B0503020204020204" pitchFamily="34" charset="-122"/>
                        <a:ea typeface="微软雅黑" panose="020B0503020204020204" pitchFamily="34" charset="-122"/>
                      </a:endParaRPr>
                    </a:p>
                  </a:txBody>
                  <a:tcPr marL="14196" marR="14196"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algn="ctr" eaLnBrk="1" hangingPunct="1">
                        <a:buNone/>
                      </a:pPr>
                      <a:r>
                        <a:rPr lang="zh-CN" altLang="en-US" sz="1200" b="1" dirty="0">
                          <a:solidFill>
                            <a:srgbClr val="000000"/>
                          </a:solidFill>
                          <a:latin typeface="微软雅黑" panose="020B0503020204020204" pitchFamily="34" charset="-122"/>
                          <a:ea typeface="微软雅黑" panose="020B0503020204020204" pitchFamily="34" charset="-122"/>
                        </a:rPr>
                        <a:t>专家</a:t>
                      </a:r>
                      <a:endParaRPr lang="zh-CN" altLang="en-US" sz="1200" dirty="0">
                        <a:latin typeface="微软雅黑" panose="020B0503020204020204" pitchFamily="34" charset="-122"/>
                        <a:ea typeface="微软雅黑" panose="020B0503020204020204" pitchFamily="34" charset="-122"/>
                      </a:endParaRPr>
                    </a:p>
                    <a:p>
                      <a:pPr lvl="0" algn="ctr" eaLnBrk="1" hangingPunct="1">
                        <a:buNone/>
                      </a:pPr>
                      <a:r>
                        <a:rPr lang="zh-CN" altLang="en-US" sz="1200" b="1" dirty="0">
                          <a:solidFill>
                            <a:srgbClr val="000000"/>
                          </a:solidFill>
                          <a:latin typeface="微软雅黑" panose="020B0503020204020204" pitchFamily="34" charset="-122"/>
                          <a:ea typeface="微软雅黑" panose="020B0503020204020204" pitchFamily="34" charset="-122"/>
                        </a:rPr>
                        <a:t>评分</a:t>
                      </a:r>
                      <a:endParaRPr lang="zh-CN" altLang="en-US" sz="1200" dirty="0">
                        <a:latin typeface="微软雅黑" panose="020B0503020204020204" pitchFamily="34" charset="-122"/>
                        <a:ea typeface="微软雅黑" panose="020B0503020204020204" pitchFamily="34" charset="-122"/>
                      </a:endParaRPr>
                    </a:p>
                  </a:txBody>
                  <a:tcPr marL="14196" marR="14196"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548677">
                <a:tc rowSpan="5">
                  <a:txBody>
                    <a:bodyPr/>
                    <a:lstStyle/>
                    <a:p>
                      <a:pPr lvl="0" eaLnBrk="1" hangingPunct="1">
                        <a:buNone/>
                      </a:pPr>
                      <a:r>
                        <a:rPr lang="en-US" altLang="zh-CN" sz="1200" b="1" dirty="0">
                          <a:solidFill>
                            <a:srgbClr val="000000"/>
                          </a:solidFill>
                          <a:latin typeface="微软雅黑" panose="020B0503020204020204" pitchFamily="34" charset="-122"/>
                          <a:ea typeface="微软雅黑" panose="020B0503020204020204" pitchFamily="34" charset="-122"/>
                        </a:rPr>
                        <a:t/>
                      </a:r>
                      <a:br>
                        <a:rPr lang="en-US" altLang="zh-CN" sz="1200" b="1" dirty="0">
                          <a:solidFill>
                            <a:srgbClr val="000000"/>
                          </a:solidFill>
                          <a:latin typeface="微软雅黑" panose="020B0503020204020204" pitchFamily="34" charset="-122"/>
                          <a:ea typeface="微软雅黑" panose="020B0503020204020204" pitchFamily="34" charset="-122"/>
                        </a:rPr>
                      </a:br>
                      <a:r>
                        <a:rPr lang="en-US" altLang="zh-CN" sz="1200" b="1" dirty="0">
                          <a:solidFill>
                            <a:srgbClr val="000000"/>
                          </a:solidFill>
                          <a:latin typeface="微软雅黑" panose="020B0503020204020204" pitchFamily="34" charset="-122"/>
                          <a:ea typeface="微软雅黑" panose="020B0503020204020204" pitchFamily="34" charset="-122"/>
                        </a:rPr>
                        <a:t>2</a:t>
                      </a:r>
                      <a:r>
                        <a:rPr lang="zh-CN" altLang="en-US" sz="1200" b="1" dirty="0">
                          <a:solidFill>
                            <a:srgbClr val="000000"/>
                          </a:solidFill>
                          <a:latin typeface="微软雅黑" panose="020B0503020204020204" pitchFamily="34" charset="-122"/>
                          <a:ea typeface="微软雅黑" panose="020B0503020204020204" pitchFamily="34" charset="-122"/>
                        </a:rPr>
                        <a:t>、项目总体目标、主要内容和考核指标</a:t>
                      </a:r>
                      <a:endParaRPr lang="zh-CN" altLang="en-US" sz="1200" dirty="0">
                        <a:latin typeface="微软雅黑" panose="020B0503020204020204" pitchFamily="34" charset="-122"/>
                        <a:ea typeface="微软雅黑" panose="020B0503020204020204" pitchFamily="34" charset="-122"/>
                      </a:endParaRP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eaLnBrk="1" hangingPunct="0">
                        <a:buNone/>
                      </a:pPr>
                      <a:r>
                        <a:rPr lang="en-US" altLang="zh-CN" sz="1200" dirty="0">
                          <a:solidFill>
                            <a:srgbClr val="000000"/>
                          </a:solidFill>
                          <a:latin typeface="微软雅黑" panose="020B0503020204020204" pitchFamily="34" charset="-122"/>
                          <a:ea typeface="微软雅黑" panose="020B0503020204020204" pitchFamily="34" charset="-122"/>
                        </a:rPr>
                        <a:t>2.1 </a:t>
                      </a:r>
                      <a:r>
                        <a:rPr lang="zh-CN" altLang="en-US" sz="1200" dirty="0">
                          <a:solidFill>
                            <a:srgbClr val="000000"/>
                          </a:solidFill>
                          <a:latin typeface="微软雅黑" panose="020B0503020204020204" pitchFamily="34" charset="-122"/>
                          <a:ea typeface="微软雅黑" panose="020B0503020204020204" pitchFamily="34" charset="-122"/>
                        </a:rPr>
                        <a:t>总体目标（重点评价与年度广西科技计划项目申报指南方向的一致性）</a:t>
                      </a:r>
                      <a:endParaRPr lang="zh-CN" altLang="en-US" sz="1200" dirty="0">
                        <a:latin typeface="微软雅黑" panose="020B0503020204020204" pitchFamily="34" charset="-122"/>
                        <a:ea typeface="微软雅黑" panose="020B0503020204020204" pitchFamily="34" charset="-122"/>
                      </a:endParaRP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algn="ctr" eaLnBrk="1" hangingPunct="1">
                        <a:buNone/>
                      </a:pPr>
                      <a:r>
                        <a:rPr lang="zh-CN" altLang="en-US" sz="1200" dirty="0">
                          <a:solidFill>
                            <a:srgbClr val="000000"/>
                          </a:solidFill>
                          <a:latin typeface="微软雅黑" panose="020B0503020204020204" pitchFamily="34" charset="-122"/>
                          <a:ea typeface="微软雅黑" panose="020B0503020204020204" pitchFamily="34" charset="-122"/>
                        </a:rPr>
                        <a:t>较高（</a:t>
                      </a:r>
                      <a:r>
                        <a:rPr lang="en-US" altLang="zh-CN" sz="1200" dirty="0">
                          <a:solidFill>
                            <a:srgbClr val="000000"/>
                          </a:solidFill>
                          <a:latin typeface="微软雅黑" panose="020B0503020204020204" pitchFamily="34" charset="-122"/>
                          <a:ea typeface="微软雅黑" panose="020B0503020204020204" pitchFamily="34" charset="-122"/>
                        </a:rPr>
                        <a:t>4.0-5.0</a:t>
                      </a:r>
                      <a:r>
                        <a:rPr lang="zh-CN" altLang="en-US" sz="1200" dirty="0">
                          <a:solidFill>
                            <a:srgbClr val="000000"/>
                          </a:solidFill>
                          <a:latin typeface="微软雅黑" panose="020B0503020204020204" pitchFamily="34" charset="-122"/>
                          <a:ea typeface="微软雅黑" panose="020B0503020204020204" pitchFamily="34" charset="-122"/>
                        </a:rPr>
                        <a:t>分）</a:t>
                      </a:r>
                      <a:endParaRPr lang="en-US" altLang="zh-CN" sz="1200" dirty="0">
                        <a:solidFill>
                          <a:srgbClr val="000000"/>
                        </a:solidFill>
                        <a:latin typeface="微软雅黑" panose="020B0503020204020204" pitchFamily="34" charset="-122"/>
                        <a:ea typeface="微软雅黑" panose="020B0503020204020204" pitchFamily="34" charset="-122"/>
                      </a:endParaRPr>
                    </a:p>
                    <a:p>
                      <a:pPr lvl="0" algn="ctr" eaLnBrk="1" hangingPunct="1">
                        <a:buNone/>
                      </a:pPr>
                      <a:r>
                        <a:rPr lang="zh-CN" altLang="en-US" sz="1200" dirty="0">
                          <a:solidFill>
                            <a:srgbClr val="000000"/>
                          </a:solidFill>
                          <a:latin typeface="微软雅黑" panose="020B0503020204020204" pitchFamily="34" charset="-122"/>
                          <a:ea typeface="微软雅黑" panose="020B0503020204020204" pitchFamily="34" charset="-122"/>
                        </a:rPr>
                        <a:t>一般（</a:t>
                      </a:r>
                      <a:r>
                        <a:rPr lang="en-US" altLang="zh-CN" sz="1200" dirty="0">
                          <a:solidFill>
                            <a:srgbClr val="000000"/>
                          </a:solidFill>
                          <a:latin typeface="微软雅黑" panose="020B0503020204020204" pitchFamily="34" charset="-122"/>
                          <a:ea typeface="微软雅黑" panose="020B0503020204020204" pitchFamily="34" charset="-122"/>
                        </a:rPr>
                        <a:t>2.0-3.9</a:t>
                      </a:r>
                      <a:r>
                        <a:rPr lang="zh-CN" altLang="en-US" sz="1200" dirty="0">
                          <a:solidFill>
                            <a:srgbClr val="000000"/>
                          </a:solidFill>
                          <a:latin typeface="微软雅黑" panose="020B0503020204020204" pitchFamily="34" charset="-122"/>
                          <a:ea typeface="微软雅黑" panose="020B0503020204020204" pitchFamily="34" charset="-122"/>
                        </a:rPr>
                        <a:t>分）</a:t>
                      </a:r>
                      <a:endParaRPr lang="en-US" altLang="zh-CN" sz="1200" dirty="0">
                        <a:solidFill>
                          <a:srgbClr val="000000"/>
                        </a:solidFill>
                        <a:latin typeface="微软雅黑" panose="020B0503020204020204" pitchFamily="34" charset="-122"/>
                        <a:ea typeface="微软雅黑" panose="020B0503020204020204" pitchFamily="34" charset="-122"/>
                      </a:endParaRPr>
                    </a:p>
                    <a:p>
                      <a:pPr lvl="0" algn="ctr" eaLnBrk="1" hangingPunct="1">
                        <a:buNone/>
                      </a:pPr>
                      <a:r>
                        <a:rPr lang="zh-CN" altLang="en-US" sz="1200" dirty="0">
                          <a:solidFill>
                            <a:srgbClr val="000000"/>
                          </a:solidFill>
                          <a:latin typeface="微软雅黑" panose="020B0503020204020204" pitchFamily="34" charset="-122"/>
                          <a:ea typeface="微软雅黑" panose="020B0503020204020204" pitchFamily="34" charset="-122"/>
                        </a:rPr>
                        <a:t>较低（</a:t>
                      </a:r>
                      <a:r>
                        <a:rPr lang="en-US" altLang="zh-CN" sz="1200" dirty="0">
                          <a:solidFill>
                            <a:srgbClr val="000000"/>
                          </a:solidFill>
                          <a:latin typeface="微软雅黑" panose="020B0503020204020204" pitchFamily="34" charset="-122"/>
                          <a:ea typeface="微软雅黑" panose="020B0503020204020204" pitchFamily="34" charset="-122"/>
                        </a:rPr>
                        <a:t>0.0-1.9</a:t>
                      </a:r>
                      <a:r>
                        <a:rPr lang="zh-CN" altLang="en-US" sz="1200" dirty="0">
                          <a:solidFill>
                            <a:srgbClr val="000000"/>
                          </a:solidFill>
                          <a:latin typeface="微软雅黑" panose="020B0503020204020204" pitchFamily="34" charset="-122"/>
                          <a:ea typeface="微软雅黑" panose="020B0503020204020204" pitchFamily="34" charset="-122"/>
                        </a:rPr>
                        <a:t>分）</a:t>
                      </a: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algn="ctr" eaLnBrk="1" hangingPunct="1">
                        <a:buNone/>
                      </a:pPr>
                      <a:endParaRPr lang="zh-CN" altLang="zh-CN" sz="1200" dirty="0">
                        <a:latin typeface="微软雅黑" panose="020B0503020204020204" pitchFamily="34" charset="-122"/>
                        <a:ea typeface="微软雅黑" panose="020B0503020204020204" pitchFamily="34" charset="-122"/>
                      </a:endParaRP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731886">
                <a:tc vMerge="1">
                  <a:txBody>
                    <a:bodyPr/>
                    <a:lstStyle/>
                    <a:p>
                      <a:endParaRPr lang="zh-CN"/>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lstStyle/>
                    <a:p>
                      <a:pPr lvl="0" algn="just" eaLnBrk="1" hangingPunct="1">
                        <a:buNone/>
                      </a:pPr>
                      <a:r>
                        <a:rPr lang="en-US" altLang="zh-CN" sz="1200" dirty="0">
                          <a:solidFill>
                            <a:srgbClr val="000000"/>
                          </a:solidFill>
                          <a:latin typeface="微软雅黑" panose="020B0503020204020204" pitchFamily="34" charset="-122"/>
                          <a:ea typeface="微软雅黑" panose="020B0503020204020204" pitchFamily="34" charset="-122"/>
                        </a:rPr>
                        <a:t>2.2</a:t>
                      </a:r>
                      <a:r>
                        <a:rPr lang="zh-CN" altLang="en-US" sz="1200" dirty="0">
                          <a:solidFill>
                            <a:srgbClr val="000000"/>
                          </a:solidFill>
                          <a:latin typeface="微软雅黑" panose="020B0503020204020204" pitchFamily="34" charset="-122"/>
                          <a:ea typeface="微软雅黑" panose="020B0503020204020204" pitchFamily="34" charset="-122"/>
                        </a:rPr>
                        <a:t>拟解决的关键技术问题（重点评价项目的成果转化及产业化程度、综合技术难度，包括涉及专业领域广度，解决复杂、关键技术问题的数量，协作程度以及工作条件和环境的艰难性、特殊性等）</a:t>
                      </a:r>
                      <a:endParaRPr lang="zh-CN" altLang="en-US" sz="1200" dirty="0">
                        <a:latin typeface="微软雅黑" panose="020B0503020204020204" pitchFamily="34" charset="-122"/>
                        <a:ea typeface="微软雅黑" panose="020B0503020204020204" pitchFamily="34" charset="-122"/>
                      </a:endParaRP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algn="ctr" eaLnBrk="1" hangingPunct="1">
                        <a:buNone/>
                      </a:pPr>
                      <a:r>
                        <a:rPr lang="zh-CN" altLang="en-US" sz="1200" dirty="0">
                          <a:solidFill>
                            <a:srgbClr val="000000"/>
                          </a:solidFill>
                          <a:latin typeface="微软雅黑" panose="020B0503020204020204" pitchFamily="34" charset="-122"/>
                          <a:ea typeface="微软雅黑" panose="020B0503020204020204" pitchFamily="34" charset="-122"/>
                        </a:rPr>
                        <a:t>较高（</a:t>
                      </a:r>
                      <a:r>
                        <a:rPr lang="en-US" altLang="zh-CN" sz="1200" dirty="0">
                          <a:solidFill>
                            <a:srgbClr val="000000"/>
                          </a:solidFill>
                          <a:latin typeface="微软雅黑" panose="020B0503020204020204" pitchFamily="34" charset="-122"/>
                          <a:ea typeface="微软雅黑" panose="020B0503020204020204" pitchFamily="34" charset="-122"/>
                        </a:rPr>
                        <a:t>7.0-10.0</a:t>
                      </a:r>
                      <a:r>
                        <a:rPr lang="zh-CN" altLang="en-US" sz="1200" dirty="0">
                          <a:solidFill>
                            <a:srgbClr val="000000"/>
                          </a:solidFill>
                          <a:latin typeface="微软雅黑" panose="020B0503020204020204" pitchFamily="34" charset="-122"/>
                          <a:ea typeface="微软雅黑" panose="020B0503020204020204" pitchFamily="34" charset="-122"/>
                        </a:rPr>
                        <a:t>分）</a:t>
                      </a:r>
                    </a:p>
                    <a:p>
                      <a:pPr lvl="0" algn="ctr" eaLnBrk="1" hangingPunct="1">
                        <a:buNone/>
                      </a:pPr>
                      <a:r>
                        <a:rPr lang="zh-CN" altLang="en-US" sz="1200" dirty="0">
                          <a:solidFill>
                            <a:srgbClr val="000000"/>
                          </a:solidFill>
                          <a:latin typeface="微软雅黑" panose="020B0503020204020204" pitchFamily="34" charset="-122"/>
                          <a:ea typeface="微软雅黑" panose="020B0503020204020204" pitchFamily="34" charset="-122"/>
                        </a:rPr>
                        <a:t>一般（</a:t>
                      </a:r>
                      <a:r>
                        <a:rPr lang="en-US" altLang="zh-CN" sz="1200" dirty="0">
                          <a:solidFill>
                            <a:srgbClr val="000000"/>
                          </a:solidFill>
                          <a:latin typeface="微软雅黑" panose="020B0503020204020204" pitchFamily="34" charset="-122"/>
                          <a:ea typeface="微软雅黑" panose="020B0503020204020204" pitchFamily="34" charset="-122"/>
                        </a:rPr>
                        <a:t>4.0-6.9</a:t>
                      </a:r>
                      <a:r>
                        <a:rPr lang="zh-CN" altLang="en-US" sz="1200" dirty="0">
                          <a:solidFill>
                            <a:srgbClr val="000000"/>
                          </a:solidFill>
                          <a:latin typeface="微软雅黑" panose="020B0503020204020204" pitchFamily="34" charset="-122"/>
                          <a:ea typeface="微软雅黑" panose="020B0503020204020204" pitchFamily="34" charset="-122"/>
                        </a:rPr>
                        <a:t>分）</a:t>
                      </a:r>
                    </a:p>
                    <a:p>
                      <a:pPr lvl="0" algn="ctr" eaLnBrk="1" hangingPunct="1">
                        <a:buNone/>
                      </a:pPr>
                      <a:r>
                        <a:rPr lang="zh-CN" altLang="en-US" sz="1200" dirty="0">
                          <a:solidFill>
                            <a:srgbClr val="000000"/>
                          </a:solidFill>
                          <a:latin typeface="微软雅黑" panose="020B0503020204020204" pitchFamily="34" charset="-122"/>
                          <a:ea typeface="微软雅黑" panose="020B0503020204020204" pitchFamily="34" charset="-122"/>
                        </a:rPr>
                        <a:t>较低（</a:t>
                      </a:r>
                      <a:r>
                        <a:rPr lang="en-US" altLang="zh-CN" sz="1200" dirty="0">
                          <a:solidFill>
                            <a:srgbClr val="000000"/>
                          </a:solidFill>
                          <a:latin typeface="微软雅黑" panose="020B0503020204020204" pitchFamily="34" charset="-122"/>
                          <a:ea typeface="微软雅黑" panose="020B0503020204020204" pitchFamily="34" charset="-122"/>
                        </a:rPr>
                        <a:t>1.0-3.9</a:t>
                      </a:r>
                      <a:r>
                        <a:rPr lang="zh-CN" altLang="en-US" sz="1200" dirty="0">
                          <a:solidFill>
                            <a:srgbClr val="000000"/>
                          </a:solidFill>
                          <a:latin typeface="微软雅黑" panose="020B0503020204020204" pitchFamily="34" charset="-122"/>
                          <a:ea typeface="微软雅黑" panose="020B0503020204020204" pitchFamily="34" charset="-122"/>
                        </a:rPr>
                        <a:t>分）</a:t>
                      </a: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algn="ctr" eaLnBrk="1" hangingPunct="1">
                        <a:buNone/>
                      </a:pPr>
                      <a:endParaRPr lang="zh-CN" altLang="zh-CN" sz="1200" dirty="0">
                        <a:latin typeface="微软雅黑" panose="020B0503020204020204" pitchFamily="34" charset="-122"/>
                        <a:ea typeface="微软雅黑" panose="020B0503020204020204" pitchFamily="34" charset="-122"/>
                      </a:endParaRP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549312">
                <a:tc vMerge="1">
                  <a:txBody>
                    <a:bodyPr/>
                    <a:lstStyle/>
                    <a:p>
                      <a:endParaRPr lang="zh-CN"/>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lstStyle/>
                    <a:p>
                      <a:pPr lvl="0" algn="just" eaLnBrk="1" hangingPunct="1">
                        <a:buNone/>
                      </a:pPr>
                      <a:r>
                        <a:rPr lang="en-US" altLang="zh-CN" sz="1200" dirty="0">
                          <a:solidFill>
                            <a:srgbClr val="000000"/>
                          </a:solidFill>
                          <a:latin typeface="微软雅黑" panose="020B0503020204020204" pitchFamily="34" charset="-122"/>
                          <a:ea typeface="微软雅黑" panose="020B0503020204020204" pitchFamily="34" charset="-122"/>
                        </a:rPr>
                        <a:t>2.3</a:t>
                      </a:r>
                      <a:r>
                        <a:rPr lang="zh-CN" altLang="en-US" sz="1200" dirty="0">
                          <a:solidFill>
                            <a:srgbClr val="000000"/>
                          </a:solidFill>
                          <a:latin typeface="微软雅黑" panose="020B0503020204020204" pitchFamily="34" charset="-122"/>
                          <a:ea typeface="微软雅黑" panose="020B0503020204020204" pitchFamily="34" charset="-122"/>
                        </a:rPr>
                        <a:t>项目的创新程度（重点评价项目在关键技术或系统集成以及转化和产业化方法、措施上的创新程度等）</a:t>
                      </a:r>
                      <a:endParaRPr lang="zh-CN" altLang="en-US" sz="1200" dirty="0">
                        <a:latin typeface="微软雅黑" panose="020B0503020204020204" pitchFamily="34" charset="-122"/>
                        <a:ea typeface="微软雅黑" panose="020B0503020204020204" pitchFamily="34" charset="-122"/>
                      </a:endParaRP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algn="ctr" eaLnBrk="1" hangingPunct="1">
                        <a:buNone/>
                      </a:pPr>
                      <a:r>
                        <a:rPr lang="zh-CN" altLang="en-US" sz="1200" dirty="0">
                          <a:solidFill>
                            <a:srgbClr val="000000"/>
                          </a:solidFill>
                          <a:latin typeface="微软雅黑" panose="020B0503020204020204" pitchFamily="34" charset="-122"/>
                          <a:ea typeface="微软雅黑" panose="020B0503020204020204" pitchFamily="34" charset="-122"/>
                        </a:rPr>
                        <a:t>较好（</a:t>
                      </a:r>
                      <a:r>
                        <a:rPr lang="en-US" altLang="zh-CN" sz="1200" dirty="0">
                          <a:solidFill>
                            <a:srgbClr val="000000"/>
                          </a:solidFill>
                          <a:latin typeface="微软雅黑" panose="020B0503020204020204" pitchFamily="34" charset="-122"/>
                          <a:ea typeface="微软雅黑" panose="020B0503020204020204" pitchFamily="34" charset="-122"/>
                        </a:rPr>
                        <a:t>7.0-10.0</a:t>
                      </a:r>
                      <a:r>
                        <a:rPr lang="zh-CN" altLang="en-US" sz="1200" dirty="0">
                          <a:solidFill>
                            <a:srgbClr val="000000"/>
                          </a:solidFill>
                          <a:latin typeface="微软雅黑" panose="020B0503020204020204" pitchFamily="34" charset="-122"/>
                          <a:ea typeface="微软雅黑" panose="020B0503020204020204" pitchFamily="34" charset="-122"/>
                        </a:rPr>
                        <a:t>分）</a:t>
                      </a:r>
                    </a:p>
                    <a:p>
                      <a:pPr lvl="0" algn="ctr" eaLnBrk="1" hangingPunct="1">
                        <a:buNone/>
                      </a:pPr>
                      <a:r>
                        <a:rPr lang="zh-CN" altLang="en-US" sz="1200" dirty="0">
                          <a:solidFill>
                            <a:srgbClr val="000000"/>
                          </a:solidFill>
                          <a:latin typeface="微软雅黑" panose="020B0503020204020204" pitchFamily="34" charset="-122"/>
                          <a:ea typeface="微软雅黑" panose="020B0503020204020204" pitchFamily="34" charset="-122"/>
                        </a:rPr>
                        <a:t>一般（</a:t>
                      </a:r>
                      <a:r>
                        <a:rPr lang="en-US" altLang="zh-CN" sz="1200" dirty="0">
                          <a:solidFill>
                            <a:srgbClr val="000000"/>
                          </a:solidFill>
                          <a:latin typeface="微软雅黑" panose="020B0503020204020204" pitchFamily="34" charset="-122"/>
                          <a:ea typeface="微软雅黑" panose="020B0503020204020204" pitchFamily="34" charset="-122"/>
                        </a:rPr>
                        <a:t>4.0-6.9</a:t>
                      </a:r>
                      <a:r>
                        <a:rPr lang="zh-CN" altLang="en-US" sz="1200" dirty="0">
                          <a:solidFill>
                            <a:srgbClr val="000000"/>
                          </a:solidFill>
                          <a:latin typeface="微软雅黑" panose="020B0503020204020204" pitchFamily="34" charset="-122"/>
                          <a:ea typeface="微软雅黑" panose="020B0503020204020204" pitchFamily="34" charset="-122"/>
                        </a:rPr>
                        <a:t>分）</a:t>
                      </a:r>
                    </a:p>
                    <a:p>
                      <a:pPr lvl="0" algn="ctr" eaLnBrk="1" hangingPunct="1">
                        <a:buNone/>
                      </a:pPr>
                      <a:r>
                        <a:rPr lang="zh-CN" altLang="en-US" sz="1200" dirty="0">
                          <a:solidFill>
                            <a:srgbClr val="000000"/>
                          </a:solidFill>
                          <a:latin typeface="微软雅黑" panose="020B0503020204020204" pitchFamily="34" charset="-122"/>
                          <a:ea typeface="微软雅黑" panose="020B0503020204020204" pitchFamily="34" charset="-122"/>
                        </a:rPr>
                        <a:t>较差（</a:t>
                      </a:r>
                      <a:r>
                        <a:rPr lang="en-US" altLang="zh-CN" sz="1200" dirty="0">
                          <a:solidFill>
                            <a:srgbClr val="000000"/>
                          </a:solidFill>
                          <a:latin typeface="微软雅黑" panose="020B0503020204020204" pitchFamily="34" charset="-122"/>
                          <a:ea typeface="微软雅黑" panose="020B0503020204020204" pitchFamily="34" charset="-122"/>
                        </a:rPr>
                        <a:t>1-2</a:t>
                      </a:r>
                      <a:r>
                        <a:rPr lang="zh-CN" altLang="en-US" sz="1200" dirty="0">
                          <a:solidFill>
                            <a:srgbClr val="000000"/>
                          </a:solidFill>
                          <a:latin typeface="微软雅黑" panose="020B0503020204020204" pitchFamily="34" charset="-122"/>
                          <a:ea typeface="微软雅黑" panose="020B0503020204020204" pitchFamily="34" charset="-122"/>
                        </a:rPr>
                        <a:t>分）</a:t>
                      </a: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algn="ctr" eaLnBrk="1" hangingPunct="1">
                        <a:buNone/>
                      </a:pPr>
                      <a:endParaRPr lang="zh-CN" altLang="zh-CN" sz="1200" dirty="0">
                        <a:latin typeface="微软雅黑" panose="020B0503020204020204" pitchFamily="34" charset="-122"/>
                        <a:ea typeface="微软雅黑" panose="020B0503020204020204" pitchFamily="34" charset="-122"/>
                      </a:endParaRP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548677">
                <a:tc vMerge="1">
                  <a:txBody>
                    <a:bodyPr/>
                    <a:lstStyle/>
                    <a:p>
                      <a:endParaRPr lang="zh-CN"/>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lstStyle/>
                    <a:p>
                      <a:pPr lvl="0" algn="just" eaLnBrk="1" hangingPunct="1">
                        <a:buNone/>
                      </a:pPr>
                      <a:r>
                        <a:rPr lang="en-US" altLang="zh-CN" sz="1200" dirty="0">
                          <a:solidFill>
                            <a:srgbClr val="000000"/>
                          </a:solidFill>
                          <a:latin typeface="微软雅黑" panose="020B0503020204020204" pitchFamily="34" charset="-122"/>
                          <a:ea typeface="微软雅黑" panose="020B0503020204020204" pitchFamily="34" charset="-122"/>
                        </a:rPr>
                        <a:t>2.4</a:t>
                      </a:r>
                      <a:r>
                        <a:rPr lang="zh-CN" altLang="en-US" sz="1200" dirty="0">
                          <a:solidFill>
                            <a:srgbClr val="000000"/>
                          </a:solidFill>
                          <a:latin typeface="微软雅黑" panose="020B0503020204020204" pitchFamily="34" charset="-122"/>
                          <a:ea typeface="微软雅黑" panose="020B0503020204020204" pitchFamily="34" charset="-122"/>
                        </a:rPr>
                        <a:t>考核指标（重点评价经济指标、技术指标和人才队伍建设指标等项目考核指标的先进性、合理性和可行性）</a:t>
                      </a:r>
                      <a:endParaRPr lang="zh-CN" altLang="en-US" sz="1200" dirty="0">
                        <a:latin typeface="微软雅黑" panose="020B0503020204020204" pitchFamily="34" charset="-122"/>
                        <a:ea typeface="微软雅黑" panose="020B0503020204020204" pitchFamily="34" charset="-122"/>
                      </a:endParaRP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algn="ctr" eaLnBrk="1" hangingPunct="1">
                        <a:buNone/>
                      </a:pPr>
                      <a:r>
                        <a:rPr lang="zh-CN" altLang="en-US" sz="1200" dirty="0">
                          <a:solidFill>
                            <a:srgbClr val="000000"/>
                          </a:solidFill>
                          <a:latin typeface="微软雅黑" panose="020B0503020204020204" pitchFamily="34" charset="-122"/>
                          <a:ea typeface="微软雅黑" panose="020B0503020204020204" pitchFamily="34" charset="-122"/>
                        </a:rPr>
                        <a:t>较高（</a:t>
                      </a:r>
                      <a:r>
                        <a:rPr lang="en-US" altLang="zh-CN" sz="1200" dirty="0">
                          <a:solidFill>
                            <a:srgbClr val="000000"/>
                          </a:solidFill>
                          <a:latin typeface="微软雅黑" panose="020B0503020204020204" pitchFamily="34" charset="-122"/>
                          <a:ea typeface="微软雅黑" panose="020B0503020204020204" pitchFamily="34" charset="-122"/>
                        </a:rPr>
                        <a:t>7.0-10.0</a:t>
                      </a:r>
                      <a:r>
                        <a:rPr lang="zh-CN" altLang="en-US" sz="1200" dirty="0">
                          <a:solidFill>
                            <a:srgbClr val="000000"/>
                          </a:solidFill>
                          <a:latin typeface="微软雅黑" panose="020B0503020204020204" pitchFamily="34" charset="-122"/>
                          <a:ea typeface="微软雅黑" panose="020B0503020204020204" pitchFamily="34" charset="-122"/>
                        </a:rPr>
                        <a:t>分）</a:t>
                      </a:r>
                    </a:p>
                    <a:p>
                      <a:pPr lvl="0" algn="ctr" eaLnBrk="1" hangingPunct="1">
                        <a:buNone/>
                      </a:pPr>
                      <a:r>
                        <a:rPr lang="zh-CN" altLang="en-US" sz="1200" dirty="0">
                          <a:solidFill>
                            <a:srgbClr val="000000"/>
                          </a:solidFill>
                          <a:latin typeface="微软雅黑" panose="020B0503020204020204" pitchFamily="34" charset="-122"/>
                          <a:ea typeface="微软雅黑" panose="020B0503020204020204" pitchFamily="34" charset="-122"/>
                        </a:rPr>
                        <a:t>一般（</a:t>
                      </a:r>
                      <a:r>
                        <a:rPr lang="en-US" altLang="zh-CN" sz="1200" dirty="0">
                          <a:solidFill>
                            <a:srgbClr val="000000"/>
                          </a:solidFill>
                          <a:latin typeface="微软雅黑" panose="020B0503020204020204" pitchFamily="34" charset="-122"/>
                          <a:ea typeface="微软雅黑" panose="020B0503020204020204" pitchFamily="34" charset="-122"/>
                        </a:rPr>
                        <a:t>4.0-6.9</a:t>
                      </a:r>
                      <a:r>
                        <a:rPr lang="zh-CN" altLang="en-US" sz="1200" dirty="0">
                          <a:solidFill>
                            <a:srgbClr val="000000"/>
                          </a:solidFill>
                          <a:latin typeface="微软雅黑" panose="020B0503020204020204" pitchFamily="34" charset="-122"/>
                          <a:ea typeface="微软雅黑" panose="020B0503020204020204" pitchFamily="34" charset="-122"/>
                        </a:rPr>
                        <a:t>分）</a:t>
                      </a:r>
                    </a:p>
                    <a:p>
                      <a:pPr lvl="0" algn="ctr" eaLnBrk="1" hangingPunct="1">
                        <a:buNone/>
                      </a:pPr>
                      <a:r>
                        <a:rPr lang="zh-CN" altLang="en-US" sz="1200" dirty="0">
                          <a:solidFill>
                            <a:srgbClr val="000000"/>
                          </a:solidFill>
                          <a:latin typeface="微软雅黑" panose="020B0503020204020204" pitchFamily="34" charset="-122"/>
                          <a:ea typeface="微软雅黑" panose="020B0503020204020204" pitchFamily="34" charset="-122"/>
                        </a:rPr>
                        <a:t>较低（</a:t>
                      </a:r>
                      <a:r>
                        <a:rPr lang="en-US" altLang="zh-CN" sz="1200" dirty="0">
                          <a:solidFill>
                            <a:srgbClr val="000000"/>
                          </a:solidFill>
                          <a:latin typeface="微软雅黑" panose="020B0503020204020204" pitchFamily="34" charset="-122"/>
                          <a:ea typeface="微软雅黑" panose="020B0503020204020204" pitchFamily="34" charset="-122"/>
                        </a:rPr>
                        <a:t>1.0-3.9</a:t>
                      </a:r>
                      <a:r>
                        <a:rPr lang="zh-CN" altLang="en-US" sz="1200" dirty="0">
                          <a:solidFill>
                            <a:srgbClr val="000000"/>
                          </a:solidFill>
                          <a:latin typeface="微软雅黑" panose="020B0503020204020204" pitchFamily="34" charset="-122"/>
                          <a:ea typeface="微软雅黑" panose="020B0503020204020204" pitchFamily="34" charset="-122"/>
                        </a:rPr>
                        <a:t>分）</a:t>
                      </a: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algn="ctr" eaLnBrk="1" hangingPunct="1">
                        <a:buNone/>
                      </a:pPr>
                      <a:endParaRPr lang="zh-CN" altLang="zh-CN" sz="1200" dirty="0">
                        <a:latin typeface="微软雅黑" panose="020B0503020204020204" pitchFamily="34" charset="-122"/>
                        <a:ea typeface="微软雅黑" panose="020B0503020204020204" pitchFamily="34" charset="-122"/>
                      </a:endParaRP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61954">
                <a:tc vMerge="1">
                  <a:txBody>
                    <a:bodyPr/>
                    <a:lstStyle/>
                    <a:p>
                      <a:endParaRPr lang="zh-CN"/>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lstStyle/>
                    <a:p>
                      <a:pPr lvl="0" algn="ctr" eaLnBrk="1" hangingPunct="1">
                        <a:buNone/>
                      </a:pPr>
                      <a:r>
                        <a:rPr lang="zh-CN" altLang="en-US" sz="1200" b="1" dirty="0">
                          <a:solidFill>
                            <a:srgbClr val="000000"/>
                          </a:solidFill>
                          <a:latin typeface="微软雅黑" panose="020B0503020204020204" pitchFamily="34" charset="-122"/>
                          <a:ea typeface="微软雅黑" panose="020B0503020204020204" pitchFamily="34" charset="-122"/>
                        </a:rPr>
                        <a:t>小</a:t>
                      </a:r>
                      <a:r>
                        <a:rPr lang="en-US" altLang="x-none" sz="1200" b="1" dirty="0">
                          <a:solidFill>
                            <a:srgbClr val="000000"/>
                          </a:solidFill>
                          <a:latin typeface="微软雅黑" panose="020B0503020204020204" pitchFamily="34" charset="-122"/>
                          <a:ea typeface="微软雅黑" panose="020B0503020204020204" pitchFamily="34" charset="-122"/>
                        </a:rPr>
                        <a:t>     </a:t>
                      </a:r>
                      <a:r>
                        <a:rPr lang="zh-CN" altLang="en-US" sz="1200" b="1" dirty="0">
                          <a:solidFill>
                            <a:srgbClr val="000000"/>
                          </a:solidFill>
                          <a:latin typeface="微软雅黑" panose="020B0503020204020204" pitchFamily="34" charset="-122"/>
                          <a:ea typeface="微软雅黑" panose="020B0503020204020204" pitchFamily="34" charset="-122"/>
                        </a:rPr>
                        <a:t>计</a:t>
                      </a:r>
                      <a:endParaRPr lang="zh-CN" altLang="en-US" sz="1200" dirty="0">
                        <a:latin typeface="微软雅黑" panose="020B0503020204020204" pitchFamily="34" charset="-122"/>
                        <a:ea typeface="微软雅黑" panose="020B0503020204020204" pitchFamily="34" charset="-122"/>
                      </a:endParaRP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algn="ctr" eaLnBrk="1" hangingPunct="1">
                        <a:buNone/>
                      </a:pPr>
                      <a:r>
                        <a:rPr lang="en-US" altLang="zh-CN" sz="1200" b="1" dirty="0">
                          <a:solidFill>
                            <a:srgbClr val="000000"/>
                          </a:solidFill>
                          <a:latin typeface="微软雅黑" panose="020B0503020204020204" pitchFamily="34" charset="-122"/>
                          <a:ea typeface="微软雅黑" panose="020B0503020204020204" pitchFamily="34" charset="-122"/>
                        </a:rPr>
                        <a:t>35</a:t>
                      </a:r>
                      <a:endParaRPr lang="zh-CN" altLang="zh-CN" sz="1200" dirty="0">
                        <a:solidFill>
                          <a:srgbClr val="000000"/>
                        </a:solidFill>
                        <a:latin typeface="微软雅黑" panose="020B0503020204020204" pitchFamily="34" charset="-122"/>
                        <a:ea typeface="微软雅黑" panose="020B0503020204020204" pitchFamily="34" charset="-122"/>
                      </a:endParaRP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algn="ctr" eaLnBrk="1" hangingPunct="1">
                        <a:buNone/>
                      </a:pPr>
                      <a:endParaRPr lang="zh-CN" altLang="zh-CN" sz="1200" dirty="0">
                        <a:latin typeface="微软雅黑" panose="020B0503020204020204" pitchFamily="34" charset="-122"/>
                        <a:ea typeface="微软雅黑" panose="020B0503020204020204" pitchFamily="34" charset="-122"/>
                      </a:endParaRP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549312">
                <a:tc rowSpan="3">
                  <a:txBody>
                    <a:bodyPr/>
                    <a:lstStyle/>
                    <a:p>
                      <a:pPr lvl="0" eaLnBrk="1" hangingPunct="1">
                        <a:buNone/>
                      </a:pPr>
                      <a:r>
                        <a:rPr lang="en-US" altLang="zh-CN" sz="1200" b="1" dirty="0">
                          <a:solidFill>
                            <a:srgbClr val="000000"/>
                          </a:solidFill>
                          <a:latin typeface="微软雅黑" panose="020B0503020204020204" pitchFamily="34" charset="-122"/>
                          <a:ea typeface="微软雅黑" panose="020B0503020204020204" pitchFamily="34" charset="-122"/>
                        </a:rPr>
                        <a:t>3</a:t>
                      </a:r>
                      <a:r>
                        <a:rPr lang="zh-CN" altLang="en-US" sz="1200" b="1" dirty="0">
                          <a:solidFill>
                            <a:srgbClr val="000000"/>
                          </a:solidFill>
                          <a:latin typeface="微软雅黑" panose="020B0503020204020204" pitchFamily="34" charset="-122"/>
                          <a:ea typeface="微软雅黑" panose="020B0503020204020204" pitchFamily="34" charset="-122"/>
                        </a:rPr>
                        <a:t>、项目工作基础与条件</a:t>
                      </a:r>
                      <a:endParaRPr lang="zh-CN" altLang="en-US" sz="1200" dirty="0">
                        <a:latin typeface="微软雅黑" panose="020B0503020204020204" pitchFamily="34" charset="-122"/>
                        <a:ea typeface="微软雅黑" panose="020B0503020204020204" pitchFamily="34" charset="-122"/>
                      </a:endParaRP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algn="just" eaLnBrk="1" hangingPunct="1">
                        <a:buNone/>
                      </a:pPr>
                      <a:r>
                        <a:rPr lang="en-US" altLang="zh-CN" sz="1200" dirty="0">
                          <a:solidFill>
                            <a:srgbClr val="000000"/>
                          </a:solidFill>
                          <a:latin typeface="微软雅黑" panose="020B0503020204020204" pitchFamily="34" charset="-122"/>
                          <a:ea typeface="微软雅黑" panose="020B0503020204020204" pitchFamily="34" charset="-122"/>
                        </a:rPr>
                        <a:t>3.1</a:t>
                      </a:r>
                      <a:r>
                        <a:rPr lang="zh-CN" altLang="en-US" sz="1200" dirty="0">
                          <a:solidFill>
                            <a:srgbClr val="000000"/>
                          </a:solidFill>
                          <a:latin typeface="微软雅黑" panose="020B0503020204020204" pitchFamily="34" charset="-122"/>
                          <a:ea typeface="微软雅黑" panose="020B0503020204020204" pitchFamily="34" charset="-122"/>
                        </a:rPr>
                        <a:t>申报单位情况 （从科研实力、生产经营、装备及经济实力等方面评价申报单位的能力）</a:t>
                      </a:r>
                      <a:endParaRPr lang="zh-CN" altLang="en-US" sz="1200" dirty="0">
                        <a:latin typeface="微软雅黑" panose="020B0503020204020204" pitchFamily="34" charset="-122"/>
                        <a:ea typeface="微软雅黑" panose="020B0503020204020204" pitchFamily="34" charset="-122"/>
                      </a:endParaRP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algn="ctr" eaLnBrk="1" hangingPunct="1">
                        <a:buNone/>
                      </a:pPr>
                      <a:r>
                        <a:rPr lang="zh-CN" altLang="en-US" sz="1200" dirty="0">
                          <a:solidFill>
                            <a:srgbClr val="000000"/>
                          </a:solidFill>
                          <a:latin typeface="微软雅黑" panose="020B0503020204020204" pitchFamily="34" charset="-122"/>
                          <a:ea typeface="微软雅黑" panose="020B0503020204020204" pitchFamily="34" charset="-122"/>
                        </a:rPr>
                        <a:t>较强（</a:t>
                      </a:r>
                      <a:r>
                        <a:rPr lang="en-US" altLang="zh-CN" sz="1200" dirty="0">
                          <a:solidFill>
                            <a:srgbClr val="000000"/>
                          </a:solidFill>
                          <a:latin typeface="微软雅黑" panose="020B0503020204020204" pitchFamily="34" charset="-122"/>
                          <a:ea typeface="微软雅黑" panose="020B0503020204020204" pitchFamily="34" charset="-122"/>
                        </a:rPr>
                        <a:t>2.1-3.0</a:t>
                      </a:r>
                      <a:r>
                        <a:rPr lang="zh-CN" altLang="en-US" sz="1200" dirty="0">
                          <a:solidFill>
                            <a:srgbClr val="000000"/>
                          </a:solidFill>
                          <a:latin typeface="微软雅黑" panose="020B0503020204020204" pitchFamily="34" charset="-122"/>
                          <a:ea typeface="微软雅黑" panose="020B0503020204020204" pitchFamily="34" charset="-122"/>
                        </a:rPr>
                        <a:t>分）</a:t>
                      </a:r>
                    </a:p>
                    <a:p>
                      <a:pPr lvl="0" algn="ctr" eaLnBrk="1" hangingPunct="1">
                        <a:buNone/>
                      </a:pPr>
                      <a:r>
                        <a:rPr lang="zh-CN" altLang="en-US" sz="1200" dirty="0">
                          <a:solidFill>
                            <a:srgbClr val="000000"/>
                          </a:solidFill>
                          <a:latin typeface="微软雅黑" panose="020B0503020204020204" pitchFamily="34" charset="-122"/>
                          <a:ea typeface="微软雅黑" panose="020B0503020204020204" pitchFamily="34" charset="-122"/>
                        </a:rPr>
                        <a:t>一般（</a:t>
                      </a:r>
                      <a:r>
                        <a:rPr lang="en-US" altLang="zh-CN" sz="1200" dirty="0">
                          <a:solidFill>
                            <a:srgbClr val="000000"/>
                          </a:solidFill>
                          <a:latin typeface="微软雅黑" panose="020B0503020204020204" pitchFamily="34" charset="-122"/>
                          <a:ea typeface="微软雅黑" panose="020B0503020204020204" pitchFamily="34" charset="-122"/>
                        </a:rPr>
                        <a:t>1.1-2.0</a:t>
                      </a:r>
                      <a:r>
                        <a:rPr lang="zh-CN" altLang="en-US" sz="1200" dirty="0">
                          <a:solidFill>
                            <a:srgbClr val="000000"/>
                          </a:solidFill>
                          <a:latin typeface="微软雅黑" panose="020B0503020204020204" pitchFamily="34" charset="-122"/>
                          <a:ea typeface="微软雅黑" panose="020B0503020204020204" pitchFamily="34" charset="-122"/>
                        </a:rPr>
                        <a:t>分）</a:t>
                      </a:r>
                    </a:p>
                    <a:p>
                      <a:pPr lvl="0" algn="ctr" eaLnBrk="1" hangingPunct="1">
                        <a:buNone/>
                      </a:pPr>
                      <a:r>
                        <a:rPr lang="zh-CN" altLang="en-US" sz="1200" dirty="0">
                          <a:solidFill>
                            <a:srgbClr val="000000"/>
                          </a:solidFill>
                          <a:latin typeface="微软雅黑" panose="020B0503020204020204" pitchFamily="34" charset="-122"/>
                          <a:ea typeface="微软雅黑" panose="020B0503020204020204" pitchFamily="34" charset="-122"/>
                        </a:rPr>
                        <a:t>较差（</a:t>
                      </a:r>
                      <a:r>
                        <a:rPr lang="en-US" altLang="zh-CN" sz="1200" dirty="0">
                          <a:solidFill>
                            <a:srgbClr val="000000"/>
                          </a:solidFill>
                          <a:latin typeface="微软雅黑" panose="020B0503020204020204" pitchFamily="34" charset="-122"/>
                          <a:ea typeface="微软雅黑" panose="020B0503020204020204" pitchFamily="34" charset="-122"/>
                        </a:rPr>
                        <a:t>0.0-1.0</a:t>
                      </a:r>
                      <a:r>
                        <a:rPr lang="zh-CN" altLang="en-US" sz="1200" dirty="0">
                          <a:solidFill>
                            <a:srgbClr val="000000"/>
                          </a:solidFill>
                          <a:latin typeface="微软雅黑" panose="020B0503020204020204" pitchFamily="34" charset="-122"/>
                          <a:ea typeface="微软雅黑" panose="020B0503020204020204" pitchFamily="34" charset="-122"/>
                        </a:rPr>
                        <a:t>分）</a:t>
                      </a: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algn="ctr" eaLnBrk="1" hangingPunct="1">
                        <a:buNone/>
                      </a:pPr>
                      <a:endParaRPr lang="zh-CN" altLang="zh-CN" sz="1200" dirty="0">
                        <a:latin typeface="微软雅黑" panose="020B0503020204020204" pitchFamily="34" charset="-122"/>
                        <a:ea typeface="微软雅黑" panose="020B0503020204020204" pitchFamily="34" charset="-122"/>
                      </a:endParaRP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548677">
                <a:tc vMerge="1">
                  <a:txBody>
                    <a:bodyPr/>
                    <a:lstStyle/>
                    <a:p>
                      <a:endParaRPr lang="zh-CN"/>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lstStyle/>
                    <a:p>
                      <a:pPr lvl="0" algn="just" eaLnBrk="1" hangingPunct="1">
                        <a:buNone/>
                      </a:pPr>
                      <a:r>
                        <a:rPr lang="en-US" altLang="zh-CN" sz="1200" dirty="0">
                          <a:solidFill>
                            <a:srgbClr val="000000"/>
                          </a:solidFill>
                          <a:latin typeface="微软雅黑" panose="020B0503020204020204" pitchFamily="34" charset="-122"/>
                          <a:ea typeface="微软雅黑" panose="020B0503020204020204" pitchFamily="34" charset="-122"/>
                        </a:rPr>
                        <a:t>3.2</a:t>
                      </a:r>
                      <a:r>
                        <a:rPr lang="zh-CN" altLang="en-US" sz="1200" dirty="0">
                          <a:solidFill>
                            <a:srgbClr val="000000"/>
                          </a:solidFill>
                          <a:latin typeface="微软雅黑" panose="020B0503020204020204" pitchFamily="34" charset="-122"/>
                          <a:ea typeface="微软雅黑" panose="020B0503020204020204" pitchFamily="34" charset="-122"/>
                        </a:rPr>
                        <a:t>项目组人员情况（从项目组人员构成、项目负责人近期相关研究开发及承担科技项目、获得奖励情况、产学研联合机制等方面评价项目组的能力）</a:t>
                      </a:r>
                      <a:endParaRPr lang="zh-CN" altLang="en-US" sz="1200" dirty="0">
                        <a:latin typeface="微软雅黑" panose="020B0503020204020204" pitchFamily="34" charset="-122"/>
                        <a:ea typeface="微软雅黑" panose="020B0503020204020204" pitchFamily="34" charset="-122"/>
                      </a:endParaRP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algn="ctr" eaLnBrk="1" hangingPunct="1">
                        <a:buNone/>
                      </a:pPr>
                      <a:r>
                        <a:rPr lang="zh-CN" altLang="en-US" sz="1200" dirty="0">
                          <a:solidFill>
                            <a:srgbClr val="000000"/>
                          </a:solidFill>
                          <a:latin typeface="微软雅黑" panose="020B0503020204020204" pitchFamily="34" charset="-122"/>
                          <a:ea typeface="微软雅黑" panose="020B0503020204020204" pitchFamily="34" charset="-122"/>
                        </a:rPr>
                        <a:t>较强（</a:t>
                      </a:r>
                      <a:r>
                        <a:rPr lang="en-US" altLang="zh-CN" sz="1200" dirty="0">
                          <a:solidFill>
                            <a:srgbClr val="000000"/>
                          </a:solidFill>
                          <a:latin typeface="微软雅黑" panose="020B0503020204020204" pitchFamily="34" charset="-122"/>
                          <a:ea typeface="微软雅黑" panose="020B0503020204020204" pitchFamily="34" charset="-122"/>
                        </a:rPr>
                        <a:t>4.1-5.0</a:t>
                      </a:r>
                      <a:r>
                        <a:rPr lang="zh-CN" altLang="en-US" sz="1200" dirty="0">
                          <a:solidFill>
                            <a:srgbClr val="000000"/>
                          </a:solidFill>
                          <a:latin typeface="微软雅黑" panose="020B0503020204020204" pitchFamily="34" charset="-122"/>
                          <a:ea typeface="微软雅黑" panose="020B0503020204020204" pitchFamily="34" charset="-122"/>
                        </a:rPr>
                        <a:t>分）</a:t>
                      </a:r>
                    </a:p>
                    <a:p>
                      <a:pPr lvl="0" algn="ctr" eaLnBrk="1" hangingPunct="1">
                        <a:buNone/>
                      </a:pPr>
                      <a:r>
                        <a:rPr lang="zh-CN" altLang="en-US" sz="1200" dirty="0">
                          <a:solidFill>
                            <a:srgbClr val="000000"/>
                          </a:solidFill>
                          <a:latin typeface="微软雅黑" panose="020B0503020204020204" pitchFamily="34" charset="-122"/>
                          <a:ea typeface="微软雅黑" panose="020B0503020204020204" pitchFamily="34" charset="-122"/>
                        </a:rPr>
                        <a:t>一般（</a:t>
                      </a:r>
                      <a:r>
                        <a:rPr lang="en-US" altLang="zh-CN" sz="1200" dirty="0">
                          <a:solidFill>
                            <a:srgbClr val="000000"/>
                          </a:solidFill>
                          <a:latin typeface="微软雅黑" panose="020B0503020204020204" pitchFamily="34" charset="-122"/>
                          <a:ea typeface="微软雅黑" panose="020B0503020204020204" pitchFamily="34" charset="-122"/>
                        </a:rPr>
                        <a:t>3.1-4.0</a:t>
                      </a:r>
                      <a:r>
                        <a:rPr lang="zh-CN" altLang="en-US" sz="1200" dirty="0">
                          <a:solidFill>
                            <a:srgbClr val="000000"/>
                          </a:solidFill>
                          <a:latin typeface="微软雅黑" panose="020B0503020204020204" pitchFamily="34" charset="-122"/>
                          <a:ea typeface="微软雅黑" panose="020B0503020204020204" pitchFamily="34" charset="-122"/>
                        </a:rPr>
                        <a:t>分）</a:t>
                      </a:r>
                    </a:p>
                    <a:p>
                      <a:pPr lvl="0" algn="ctr" eaLnBrk="1" hangingPunct="1">
                        <a:buNone/>
                      </a:pPr>
                      <a:r>
                        <a:rPr lang="zh-CN" altLang="en-US" sz="1200" dirty="0">
                          <a:solidFill>
                            <a:srgbClr val="000000"/>
                          </a:solidFill>
                          <a:latin typeface="微软雅黑" panose="020B0503020204020204" pitchFamily="34" charset="-122"/>
                          <a:ea typeface="微软雅黑" panose="020B0503020204020204" pitchFamily="34" charset="-122"/>
                        </a:rPr>
                        <a:t>较差（</a:t>
                      </a:r>
                      <a:r>
                        <a:rPr lang="en-US" altLang="zh-CN" sz="1200" dirty="0">
                          <a:solidFill>
                            <a:srgbClr val="000000"/>
                          </a:solidFill>
                          <a:latin typeface="微软雅黑" panose="020B0503020204020204" pitchFamily="34" charset="-122"/>
                          <a:ea typeface="微软雅黑" panose="020B0503020204020204" pitchFamily="34" charset="-122"/>
                        </a:rPr>
                        <a:t>0.0-3.0</a:t>
                      </a:r>
                      <a:r>
                        <a:rPr lang="zh-CN" altLang="en-US" sz="1200" dirty="0">
                          <a:solidFill>
                            <a:srgbClr val="000000"/>
                          </a:solidFill>
                          <a:latin typeface="微软雅黑" panose="020B0503020204020204" pitchFamily="34" charset="-122"/>
                          <a:ea typeface="微软雅黑" panose="020B0503020204020204" pitchFamily="34" charset="-122"/>
                        </a:rPr>
                        <a:t>分）</a:t>
                      </a: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algn="ctr" eaLnBrk="1" hangingPunct="1">
                        <a:buNone/>
                      </a:pPr>
                      <a:endParaRPr lang="zh-CN" altLang="zh-CN" sz="1200" dirty="0">
                        <a:latin typeface="微软雅黑" panose="020B0503020204020204" pitchFamily="34" charset="-122"/>
                        <a:ea typeface="微软雅黑" panose="020B0503020204020204" pitchFamily="34" charset="-122"/>
                      </a:endParaRP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549312">
                <a:tc vMerge="1">
                  <a:txBody>
                    <a:bodyPr/>
                    <a:lstStyle/>
                    <a:p>
                      <a:endParaRPr lang="zh-CN"/>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lstStyle/>
                    <a:p>
                      <a:pPr lvl="0" algn="just" eaLnBrk="1" hangingPunct="1">
                        <a:buNone/>
                      </a:pPr>
                      <a:r>
                        <a:rPr lang="en-US" altLang="zh-CN" sz="1200" dirty="0">
                          <a:solidFill>
                            <a:srgbClr val="000000"/>
                          </a:solidFill>
                          <a:latin typeface="微软雅黑" panose="020B0503020204020204" pitchFamily="34" charset="-122"/>
                          <a:ea typeface="微软雅黑" panose="020B0503020204020204" pitchFamily="34" charset="-122"/>
                        </a:rPr>
                        <a:t>3.3</a:t>
                      </a:r>
                      <a:r>
                        <a:rPr lang="zh-CN" altLang="en-US" sz="1200" dirty="0">
                          <a:solidFill>
                            <a:srgbClr val="000000"/>
                          </a:solidFill>
                          <a:latin typeface="微软雅黑" panose="020B0503020204020204" pitchFamily="34" charset="-122"/>
                          <a:ea typeface="微软雅黑" panose="020B0503020204020204" pitchFamily="34" charset="-122"/>
                        </a:rPr>
                        <a:t>申报单位以往科技攻关、科技成果转化与推广、科技合作与交流的业绩</a:t>
                      </a:r>
                      <a:endParaRPr lang="zh-CN" altLang="en-US" sz="1200" dirty="0">
                        <a:latin typeface="微软雅黑" panose="020B0503020204020204" pitchFamily="34" charset="-122"/>
                        <a:ea typeface="微软雅黑" panose="020B0503020204020204" pitchFamily="34" charset="-122"/>
                      </a:endParaRP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algn="ctr" eaLnBrk="1" hangingPunct="1">
                        <a:buNone/>
                      </a:pPr>
                      <a:r>
                        <a:rPr lang="zh-CN" altLang="en-US" sz="1200" dirty="0">
                          <a:solidFill>
                            <a:srgbClr val="000000"/>
                          </a:solidFill>
                          <a:latin typeface="微软雅黑" panose="020B0503020204020204" pitchFamily="34" charset="-122"/>
                          <a:ea typeface="微软雅黑" panose="020B0503020204020204" pitchFamily="34" charset="-122"/>
                        </a:rPr>
                        <a:t>显著（</a:t>
                      </a:r>
                      <a:r>
                        <a:rPr lang="en-US" altLang="zh-CN" sz="1200" dirty="0">
                          <a:solidFill>
                            <a:srgbClr val="000000"/>
                          </a:solidFill>
                          <a:latin typeface="微软雅黑" panose="020B0503020204020204" pitchFamily="34" charset="-122"/>
                          <a:ea typeface="微软雅黑" panose="020B0503020204020204" pitchFamily="34" charset="-122"/>
                        </a:rPr>
                        <a:t>5.1-6.0</a:t>
                      </a:r>
                      <a:r>
                        <a:rPr lang="zh-CN" altLang="en-US" sz="1200" dirty="0">
                          <a:solidFill>
                            <a:srgbClr val="000000"/>
                          </a:solidFill>
                          <a:latin typeface="微软雅黑" panose="020B0503020204020204" pitchFamily="34" charset="-122"/>
                          <a:ea typeface="微软雅黑" panose="020B0503020204020204" pitchFamily="34" charset="-122"/>
                        </a:rPr>
                        <a:t>分）</a:t>
                      </a:r>
                    </a:p>
                    <a:p>
                      <a:pPr lvl="0" algn="ctr" eaLnBrk="1" hangingPunct="1">
                        <a:buNone/>
                      </a:pPr>
                      <a:r>
                        <a:rPr lang="zh-CN" altLang="en-US" sz="1200" dirty="0">
                          <a:solidFill>
                            <a:srgbClr val="000000"/>
                          </a:solidFill>
                          <a:latin typeface="微软雅黑" panose="020B0503020204020204" pitchFamily="34" charset="-122"/>
                          <a:ea typeface="微软雅黑" panose="020B0503020204020204" pitchFamily="34" charset="-122"/>
                        </a:rPr>
                        <a:t>一般（</a:t>
                      </a:r>
                      <a:r>
                        <a:rPr lang="en-US" altLang="zh-CN" sz="1200" dirty="0">
                          <a:solidFill>
                            <a:srgbClr val="000000"/>
                          </a:solidFill>
                          <a:latin typeface="微软雅黑" panose="020B0503020204020204" pitchFamily="34" charset="-122"/>
                          <a:ea typeface="微软雅黑" panose="020B0503020204020204" pitchFamily="34" charset="-122"/>
                        </a:rPr>
                        <a:t>3.1-4.0</a:t>
                      </a:r>
                      <a:r>
                        <a:rPr lang="zh-CN" altLang="en-US" sz="1200" dirty="0">
                          <a:solidFill>
                            <a:srgbClr val="000000"/>
                          </a:solidFill>
                          <a:latin typeface="微软雅黑" panose="020B0503020204020204" pitchFamily="34" charset="-122"/>
                          <a:ea typeface="微软雅黑" panose="020B0503020204020204" pitchFamily="34" charset="-122"/>
                        </a:rPr>
                        <a:t>分）</a:t>
                      </a:r>
                    </a:p>
                    <a:p>
                      <a:pPr lvl="0" algn="ctr" eaLnBrk="1" hangingPunct="1">
                        <a:buNone/>
                      </a:pPr>
                      <a:r>
                        <a:rPr lang="zh-CN" altLang="en-US" sz="1200" dirty="0">
                          <a:solidFill>
                            <a:srgbClr val="000000"/>
                          </a:solidFill>
                          <a:latin typeface="微软雅黑" panose="020B0503020204020204" pitchFamily="34" charset="-122"/>
                          <a:ea typeface="微软雅黑" panose="020B0503020204020204" pitchFamily="34" charset="-122"/>
                        </a:rPr>
                        <a:t>较差（</a:t>
                      </a:r>
                      <a:r>
                        <a:rPr lang="en-US" altLang="zh-CN" sz="1200" dirty="0">
                          <a:solidFill>
                            <a:srgbClr val="000000"/>
                          </a:solidFill>
                          <a:latin typeface="微软雅黑" panose="020B0503020204020204" pitchFamily="34" charset="-122"/>
                          <a:ea typeface="微软雅黑" panose="020B0503020204020204" pitchFamily="34" charset="-122"/>
                        </a:rPr>
                        <a:t>0.0-3.0</a:t>
                      </a:r>
                      <a:r>
                        <a:rPr lang="zh-CN" altLang="en-US" sz="1200" dirty="0">
                          <a:solidFill>
                            <a:srgbClr val="000000"/>
                          </a:solidFill>
                          <a:latin typeface="微软雅黑" panose="020B0503020204020204" pitchFamily="34" charset="-122"/>
                          <a:ea typeface="微软雅黑" panose="020B0503020204020204" pitchFamily="34" charset="-122"/>
                        </a:rPr>
                        <a:t>分）</a:t>
                      </a: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algn="ctr" eaLnBrk="1" hangingPunct="1">
                        <a:buNone/>
                      </a:pPr>
                      <a:endParaRPr lang="zh-CN" altLang="zh-CN" sz="1200" dirty="0">
                        <a:latin typeface="微软雅黑" panose="020B0503020204020204" pitchFamily="34" charset="-122"/>
                        <a:ea typeface="微软雅黑" panose="020B0503020204020204" pitchFamily="34" charset="-122"/>
                      </a:endParaRP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Tree>
    <p:custDataLst>
      <p:tags r:id="rId1"/>
    </p:custDataLst>
  </p:cSld>
  <p:clrMapOvr>
    <a:masterClrMapping/>
  </p:clrMapOvr>
  <p:transition>
    <p:random/>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1000"/>
          </a:schemeClr>
        </a:solidFill>
        <a:effectLst/>
      </p:bgPr>
    </p:bg>
    <p:spTree>
      <p:nvGrpSpPr>
        <p:cNvPr id="1" name=""/>
        <p:cNvGrpSpPr/>
        <p:nvPr/>
      </p:nvGrpSpPr>
      <p:grpSpPr>
        <a:xfrm>
          <a:off x="0" y="0"/>
          <a:ext cx="0" cy="0"/>
          <a:chOff x="0" y="0"/>
          <a:chExt cx="0" cy="0"/>
        </a:xfrm>
      </p:grpSpPr>
      <p:sp>
        <p:nvSpPr>
          <p:cNvPr id="1488898" name="矩形 1488897"/>
          <p:cNvSpPr/>
          <p:nvPr/>
        </p:nvSpPr>
        <p:spPr>
          <a:xfrm>
            <a:off x="323850" y="404813"/>
            <a:ext cx="8351838" cy="1531937"/>
          </a:xfrm>
          <a:prstGeom prst="rect">
            <a:avLst/>
          </a:prstGeom>
          <a:noFill/>
          <a:ln w="9525">
            <a:noFill/>
            <a:miter/>
          </a:ln>
        </p:spPr>
        <p:txBody>
          <a:bodyPr>
            <a:spAutoFit/>
          </a:bodyPr>
          <a:lstStyle/>
          <a:p>
            <a:pPr algn="ctr" eaLnBrk="0" hangingPunct="0">
              <a:lnSpc>
                <a:spcPct val="120000"/>
              </a:lnSpc>
              <a:defRPr/>
            </a:pPr>
            <a:r>
              <a:rPr lang="en-US" altLang="en-US" b="1" noProof="1">
                <a:solidFill>
                  <a:srgbClr val="C00000"/>
                </a:solidFill>
                <a:effectLst>
                  <a:outerShdw blurRad="38100" dist="38100" dir="2700000">
                    <a:srgbClr val="FFFFFF"/>
                  </a:outerShdw>
                </a:effectLst>
                <a:latin typeface="黑体" panose="02010609060101010101" pitchFamily="49" charset="-122"/>
                <a:ea typeface="黑体" panose="02010609060101010101" pitchFamily="49" charset="-122"/>
                <a:cs typeface="+mn-ea"/>
              </a:rPr>
              <a:t>2016</a:t>
            </a:r>
            <a:r>
              <a:rPr lang="zh-CN" altLang="en-US" b="1" noProof="1">
                <a:solidFill>
                  <a:srgbClr val="C00000"/>
                </a:solidFill>
                <a:effectLst>
                  <a:outerShdw blurRad="38100" dist="38100" dir="2700000">
                    <a:srgbClr val="FFFFFF"/>
                  </a:outerShdw>
                </a:effectLst>
                <a:latin typeface="黑体" panose="02010609060101010101" pitchFamily="49" charset="-122"/>
                <a:ea typeface="黑体" panose="02010609060101010101" pitchFamily="49" charset="-122"/>
                <a:cs typeface="+mn-ea"/>
              </a:rPr>
              <a:t>年广西科技项目（课题）专家评估表</a:t>
            </a:r>
            <a:endParaRPr lang="en-US" altLang="zh-CN" b="1" noProof="1">
              <a:solidFill>
                <a:srgbClr val="C00000"/>
              </a:solidFill>
              <a:effectLst>
                <a:outerShdw blurRad="38100" dist="38100" dir="2700000">
                  <a:srgbClr val="FFFFFF"/>
                </a:outerShdw>
              </a:effectLst>
              <a:latin typeface="黑体" panose="02010609060101010101" pitchFamily="49" charset="-122"/>
              <a:ea typeface="黑体" panose="02010609060101010101" pitchFamily="49" charset="-122"/>
              <a:cs typeface="+mn-ea"/>
            </a:endParaRPr>
          </a:p>
          <a:p>
            <a:pPr algn="ctr" eaLnBrk="0" hangingPunct="0">
              <a:lnSpc>
                <a:spcPct val="120000"/>
              </a:lnSpc>
              <a:defRPr/>
            </a:pPr>
            <a:r>
              <a:rPr lang="zh-CN" altLang="en-US" sz="1200" dirty="0">
                <a:solidFill>
                  <a:srgbClr val="000000"/>
                </a:solidFill>
                <a:ea typeface="黑体" panose="02010609060101010101" pitchFamily="49" charset="-122"/>
              </a:rPr>
              <a:t>（适用项目：科技重大专项</a:t>
            </a:r>
            <a:r>
              <a:rPr lang="en-US" altLang="zh-CN" sz="1200" dirty="0">
                <a:solidFill>
                  <a:srgbClr val="000000"/>
                </a:solidFill>
                <a:ea typeface="黑体" panose="02010609060101010101" pitchFamily="49" charset="-122"/>
              </a:rPr>
              <a:t>-</a:t>
            </a:r>
            <a:r>
              <a:rPr lang="zh-CN" altLang="en-US" sz="1200" dirty="0">
                <a:solidFill>
                  <a:srgbClr val="000000"/>
                </a:solidFill>
                <a:ea typeface="黑体" panose="02010609060101010101" pitchFamily="49" charset="-122"/>
              </a:rPr>
              <a:t>国际科技创新成果引进与合作研究示范，指南代码</a:t>
            </a:r>
            <a:r>
              <a:rPr lang="en-US" sz="1200" dirty="0">
                <a:solidFill>
                  <a:srgbClr val="000000"/>
                </a:solidFill>
                <a:ea typeface="黑体" panose="02010609060101010101" pitchFamily="49" charset="-122"/>
              </a:rPr>
              <a:t>AA0103</a:t>
            </a:r>
            <a:r>
              <a:rPr lang="zh-CN" altLang="en-US" sz="1200" dirty="0">
                <a:solidFill>
                  <a:srgbClr val="000000"/>
                </a:solidFill>
                <a:ea typeface="黑体" panose="02010609060101010101" pitchFamily="49" charset="-122"/>
              </a:rPr>
              <a:t>）</a:t>
            </a:r>
            <a:endParaRPr lang="en-US" altLang="zh-CN" sz="1100" kern="0" noProof="1">
              <a:solidFill>
                <a:srgbClr val="000000"/>
              </a:solidFill>
              <a:latin typeface="微软雅黑" panose="020B0503020204020204" pitchFamily="34" charset="-122"/>
              <a:ea typeface="微软雅黑" panose="020B0503020204020204" pitchFamily="34" charset="-122"/>
              <a:cs typeface="Arial" panose="020B0604020202020204"/>
            </a:endParaRPr>
          </a:p>
          <a:p>
            <a:pPr algn="ctr" eaLnBrk="0" hangingPunct="0">
              <a:lnSpc>
                <a:spcPct val="120000"/>
              </a:lnSpc>
              <a:buFont typeface="Arial" panose="020B0604020202020204" pitchFamily="34" charset="0"/>
              <a:buNone/>
              <a:defRPr/>
            </a:pPr>
            <a:endParaRPr lang="zh-CN" altLang="en-US" b="1" noProof="1">
              <a:solidFill>
                <a:srgbClr val="C00000"/>
              </a:solidFill>
              <a:effectLst>
                <a:outerShdw blurRad="38100" dist="38100" dir="2700000">
                  <a:srgbClr val="FFFFFF"/>
                </a:outerShdw>
              </a:effectLst>
              <a:latin typeface="黑体" panose="02010609060101010101" pitchFamily="49" charset="-122"/>
              <a:ea typeface="黑体" panose="02010609060101010101" pitchFamily="49" charset="-122"/>
              <a:cs typeface="+mn-ea"/>
            </a:endParaRPr>
          </a:p>
        </p:txBody>
      </p:sp>
      <p:sp>
        <p:nvSpPr>
          <p:cNvPr id="116739" name="TextBox 7"/>
          <p:cNvSpPr txBox="1">
            <a:spLocks noChangeArrowheads="1"/>
          </p:cNvSpPr>
          <p:nvPr/>
        </p:nvSpPr>
        <p:spPr bwMode="auto">
          <a:xfrm>
            <a:off x="684213" y="1268413"/>
            <a:ext cx="7704137" cy="341312"/>
          </a:xfrm>
          <a:prstGeom prst="rect">
            <a:avLst/>
          </a:prstGeom>
          <a:noFill/>
          <a:ln w="9525">
            <a:noFill/>
            <a:miter lim="800000"/>
            <a:headEnd/>
            <a:tailEnd/>
          </a:ln>
        </p:spPr>
        <p:txBody>
          <a:bodyPr>
            <a:spAutoFit/>
          </a:bodyPr>
          <a:lstStyle/>
          <a:p>
            <a:pPr>
              <a:lnSpc>
                <a:spcPct val="130000"/>
              </a:lnSpc>
            </a:pPr>
            <a:r>
              <a:rPr lang="zh-CN" altLang="en-US" sz="1400" b="1">
                <a:solidFill>
                  <a:srgbClr val="000000"/>
                </a:solidFill>
                <a:ea typeface="黑体" pitchFamily="49" charset="-122"/>
              </a:rPr>
              <a:t>二、评价性指标</a:t>
            </a:r>
            <a:r>
              <a:rPr lang="zh-CN" altLang="en-US" sz="1400">
                <a:solidFill>
                  <a:srgbClr val="000000"/>
                </a:solidFill>
                <a:ea typeface="黑体" pitchFamily="49" charset="-122"/>
              </a:rPr>
              <a:t>（不符合申报指南和申报须知要求时项目评分为</a:t>
            </a:r>
            <a:r>
              <a:rPr lang="en-US" altLang="zh-CN" sz="1400">
                <a:solidFill>
                  <a:srgbClr val="000000"/>
                </a:solidFill>
                <a:ea typeface="黑体" pitchFamily="49" charset="-122"/>
              </a:rPr>
              <a:t>0</a:t>
            </a:r>
            <a:r>
              <a:rPr lang="zh-CN" altLang="en-US" sz="1400">
                <a:solidFill>
                  <a:srgbClr val="000000"/>
                </a:solidFill>
                <a:ea typeface="黑体" pitchFamily="49" charset="-122"/>
              </a:rPr>
              <a:t>分）</a:t>
            </a:r>
            <a:endParaRPr lang="zh-CN" altLang="en-US" sz="1400">
              <a:solidFill>
                <a:srgbClr val="000000"/>
              </a:solidFill>
              <a:ea typeface="微软雅黑" pitchFamily="34" charset="-122"/>
            </a:endParaRPr>
          </a:p>
        </p:txBody>
      </p:sp>
      <p:graphicFrame>
        <p:nvGraphicFramePr>
          <p:cNvPr id="124932" name="表格 124931"/>
          <p:cNvGraphicFramePr/>
          <p:nvPr/>
        </p:nvGraphicFramePr>
        <p:xfrm>
          <a:off x="539750" y="1628775"/>
          <a:ext cx="7848600" cy="4322764"/>
        </p:xfrm>
        <a:graphic>
          <a:graphicData uri="http://schemas.openxmlformats.org/drawingml/2006/table">
            <a:tbl>
              <a:tblPr/>
              <a:tblGrid>
                <a:gridCol w="1079500"/>
                <a:gridCol w="4537075"/>
                <a:gridCol w="1727200"/>
                <a:gridCol w="504825"/>
              </a:tblGrid>
              <a:tr h="504899">
                <a:tc>
                  <a:txBody>
                    <a:bodyPr/>
                    <a:lstStyle/>
                    <a:p>
                      <a:pPr lvl="0" algn="ctr" eaLnBrk="1" hangingPunct="1">
                        <a:buNone/>
                      </a:pPr>
                      <a:r>
                        <a:rPr lang="zh-CN" altLang="en-US" sz="1200" b="1" dirty="0">
                          <a:solidFill>
                            <a:srgbClr val="000000"/>
                          </a:solidFill>
                          <a:latin typeface="微软雅黑" panose="020B0503020204020204" pitchFamily="34" charset="-122"/>
                          <a:ea typeface="微软雅黑" panose="020B0503020204020204" pitchFamily="34" charset="-122"/>
                        </a:rPr>
                        <a:t>一级指标</a:t>
                      </a:r>
                      <a:endParaRPr lang="zh-CN" altLang="en-US" sz="1200" dirty="0">
                        <a:latin typeface="微软雅黑" panose="020B0503020204020204" pitchFamily="34" charset="-122"/>
                        <a:ea typeface="微软雅黑" panose="020B0503020204020204" pitchFamily="34" charset="-122"/>
                      </a:endParaRPr>
                    </a:p>
                  </a:txBody>
                  <a:tcPr marL="14196" marR="14196"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algn="ctr" eaLnBrk="1" hangingPunct="1">
                        <a:buNone/>
                      </a:pPr>
                      <a:r>
                        <a:rPr lang="zh-CN" altLang="en-US" sz="1200" b="1" dirty="0">
                          <a:solidFill>
                            <a:srgbClr val="000000"/>
                          </a:solidFill>
                          <a:latin typeface="微软雅黑" panose="020B0503020204020204" pitchFamily="34" charset="-122"/>
                          <a:ea typeface="微软雅黑" panose="020B0503020204020204" pitchFamily="34" charset="-122"/>
                        </a:rPr>
                        <a:t>二级指标及评价内容</a:t>
                      </a:r>
                      <a:endParaRPr lang="zh-CN" altLang="en-US" sz="1200" dirty="0">
                        <a:latin typeface="微软雅黑" panose="020B0503020204020204" pitchFamily="34" charset="-122"/>
                        <a:ea typeface="微软雅黑" panose="020B0503020204020204" pitchFamily="34" charset="-122"/>
                      </a:endParaRPr>
                    </a:p>
                  </a:txBody>
                  <a:tcPr marL="14196" marR="14196"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algn="ctr" eaLnBrk="1" hangingPunct="1">
                        <a:buNone/>
                      </a:pPr>
                      <a:r>
                        <a:rPr lang="zh-CN" altLang="en-US" sz="1200" b="1" dirty="0">
                          <a:latin typeface="微软雅黑" panose="020B0503020204020204" pitchFamily="34" charset="-122"/>
                          <a:ea typeface="微软雅黑" panose="020B0503020204020204" pitchFamily="34" charset="-122"/>
                        </a:rPr>
                        <a:t>分值</a:t>
                      </a:r>
                      <a:endParaRPr lang="zh-CN" altLang="en-US" sz="1200" dirty="0">
                        <a:latin typeface="微软雅黑" panose="020B0503020204020204" pitchFamily="34" charset="-122"/>
                        <a:ea typeface="微软雅黑" panose="020B0503020204020204" pitchFamily="34" charset="-122"/>
                      </a:endParaRPr>
                    </a:p>
                  </a:txBody>
                  <a:tcPr marL="14196" marR="14196"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algn="ctr" eaLnBrk="1" hangingPunct="1">
                        <a:buNone/>
                      </a:pPr>
                      <a:r>
                        <a:rPr lang="zh-CN" altLang="en-US" sz="1200" b="1" dirty="0">
                          <a:solidFill>
                            <a:srgbClr val="000000"/>
                          </a:solidFill>
                          <a:latin typeface="微软雅黑" panose="020B0503020204020204" pitchFamily="34" charset="-122"/>
                          <a:ea typeface="微软雅黑" panose="020B0503020204020204" pitchFamily="34" charset="-122"/>
                        </a:rPr>
                        <a:t>专家</a:t>
                      </a:r>
                      <a:endParaRPr lang="zh-CN" altLang="en-US" sz="1200" dirty="0">
                        <a:latin typeface="微软雅黑" panose="020B0503020204020204" pitchFamily="34" charset="-122"/>
                        <a:ea typeface="微软雅黑" panose="020B0503020204020204" pitchFamily="34" charset="-122"/>
                      </a:endParaRPr>
                    </a:p>
                    <a:p>
                      <a:pPr lvl="0" algn="ctr" eaLnBrk="1" hangingPunct="1">
                        <a:buNone/>
                      </a:pPr>
                      <a:r>
                        <a:rPr lang="zh-CN" altLang="en-US" sz="1200" b="1" dirty="0">
                          <a:solidFill>
                            <a:srgbClr val="000000"/>
                          </a:solidFill>
                          <a:latin typeface="微软雅黑" panose="020B0503020204020204" pitchFamily="34" charset="-122"/>
                          <a:ea typeface="微软雅黑" panose="020B0503020204020204" pitchFamily="34" charset="-122"/>
                        </a:rPr>
                        <a:t>评分</a:t>
                      </a:r>
                      <a:endParaRPr lang="zh-CN" altLang="en-US" sz="1200" dirty="0">
                        <a:latin typeface="微软雅黑" panose="020B0503020204020204" pitchFamily="34" charset="-122"/>
                        <a:ea typeface="微软雅黑" panose="020B0503020204020204" pitchFamily="34" charset="-122"/>
                      </a:endParaRPr>
                    </a:p>
                  </a:txBody>
                  <a:tcPr marL="14196" marR="14196"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548721">
                <a:tc rowSpan="3">
                  <a:txBody>
                    <a:bodyPr/>
                    <a:lstStyle/>
                    <a:p>
                      <a:pPr lvl="0" eaLnBrk="1" hangingPunct="1">
                        <a:buNone/>
                      </a:pPr>
                      <a:r>
                        <a:rPr lang="en-US" altLang="zh-CN" sz="1200" b="1" dirty="0">
                          <a:solidFill>
                            <a:srgbClr val="000000"/>
                          </a:solidFill>
                          <a:latin typeface="微软雅黑" panose="020B0503020204020204" pitchFamily="34" charset="-122"/>
                          <a:ea typeface="微软雅黑" panose="020B0503020204020204" pitchFamily="34" charset="-122"/>
                        </a:rPr>
                        <a:t>3</a:t>
                      </a:r>
                      <a:r>
                        <a:rPr lang="zh-CN" altLang="en-US" sz="1200" b="1" dirty="0">
                          <a:solidFill>
                            <a:srgbClr val="000000"/>
                          </a:solidFill>
                          <a:latin typeface="微软雅黑" panose="020B0503020204020204" pitchFamily="34" charset="-122"/>
                          <a:ea typeface="微软雅黑" panose="020B0503020204020204" pitchFamily="34" charset="-122"/>
                        </a:rPr>
                        <a:t>、项目工作基础与条件（续）</a:t>
                      </a:r>
                      <a:endParaRPr lang="zh-CN" altLang="en-US" sz="1200" dirty="0">
                        <a:latin typeface="微软雅黑" panose="020B0503020204020204" pitchFamily="34" charset="-122"/>
                        <a:ea typeface="微软雅黑" panose="020B0503020204020204" pitchFamily="34" charset="-122"/>
                      </a:endParaRP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algn="just" eaLnBrk="1" hangingPunct="1">
                        <a:buNone/>
                      </a:pPr>
                      <a:r>
                        <a:rPr lang="en-US" altLang="zh-CN" sz="1200" dirty="0">
                          <a:solidFill>
                            <a:srgbClr val="000000"/>
                          </a:solidFill>
                          <a:latin typeface="微软雅黑" panose="020B0503020204020204" pitchFamily="34" charset="-122"/>
                          <a:ea typeface="微软雅黑" panose="020B0503020204020204" pitchFamily="34" charset="-122"/>
                        </a:rPr>
                        <a:t>3.4</a:t>
                      </a:r>
                      <a:r>
                        <a:rPr lang="zh-CN" altLang="en-US" sz="1200" dirty="0">
                          <a:solidFill>
                            <a:srgbClr val="000000"/>
                          </a:solidFill>
                          <a:latin typeface="微软雅黑" panose="020B0503020204020204" pitchFamily="34" charset="-122"/>
                          <a:ea typeface="微软雅黑" panose="020B0503020204020204" pitchFamily="34" charset="-122"/>
                        </a:rPr>
                        <a:t>项目技术成熟程度</a:t>
                      </a:r>
                      <a:endParaRPr lang="zh-CN" altLang="en-US" sz="1200" dirty="0">
                        <a:latin typeface="微软雅黑" panose="020B0503020204020204" pitchFamily="34" charset="-122"/>
                        <a:ea typeface="微软雅黑" panose="020B0503020204020204" pitchFamily="34" charset="-122"/>
                      </a:endParaRP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algn="ctr" eaLnBrk="1" hangingPunct="1">
                        <a:buNone/>
                      </a:pPr>
                      <a:r>
                        <a:rPr lang="zh-CN" altLang="en-US" sz="1200" dirty="0">
                          <a:solidFill>
                            <a:srgbClr val="000000"/>
                          </a:solidFill>
                          <a:latin typeface="微软雅黑" panose="020B0503020204020204" pitchFamily="34" charset="-122"/>
                          <a:ea typeface="微软雅黑" panose="020B0503020204020204" pitchFamily="34" charset="-122"/>
                        </a:rPr>
                        <a:t>较高（</a:t>
                      </a:r>
                      <a:r>
                        <a:rPr lang="en-US" altLang="zh-CN" sz="1200" dirty="0">
                          <a:solidFill>
                            <a:srgbClr val="000000"/>
                          </a:solidFill>
                          <a:latin typeface="微软雅黑" panose="020B0503020204020204" pitchFamily="34" charset="-122"/>
                          <a:ea typeface="微软雅黑" panose="020B0503020204020204" pitchFamily="34" charset="-122"/>
                        </a:rPr>
                        <a:t>2.1-3.0</a:t>
                      </a:r>
                      <a:r>
                        <a:rPr lang="zh-CN" altLang="en-US" sz="1200" dirty="0">
                          <a:solidFill>
                            <a:srgbClr val="000000"/>
                          </a:solidFill>
                          <a:latin typeface="微软雅黑" panose="020B0503020204020204" pitchFamily="34" charset="-122"/>
                          <a:ea typeface="微软雅黑" panose="020B0503020204020204" pitchFamily="34" charset="-122"/>
                        </a:rPr>
                        <a:t>分）</a:t>
                      </a:r>
                    </a:p>
                    <a:p>
                      <a:pPr lvl="0" algn="ctr" eaLnBrk="1" hangingPunct="1">
                        <a:buNone/>
                      </a:pPr>
                      <a:r>
                        <a:rPr lang="zh-CN" altLang="en-US" sz="1200" dirty="0">
                          <a:solidFill>
                            <a:srgbClr val="000000"/>
                          </a:solidFill>
                          <a:latin typeface="微软雅黑" panose="020B0503020204020204" pitchFamily="34" charset="-122"/>
                          <a:ea typeface="微软雅黑" panose="020B0503020204020204" pitchFamily="34" charset="-122"/>
                        </a:rPr>
                        <a:t>一般（</a:t>
                      </a:r>
                      <a:r>
                        <a:rPr lang="en-US" altLang="zh-CN" sz="1200" dirty="0">
                          <a:solidFill>
                            <a:srgbClr val="000000"/>
                          </a:solidFill>
                          <a:latin typeface="微软雅黑" panose="020B0503020204020204" pitchFamily="34" charset="-122"/>
                          <a:ea typeface="微软雅黑" panose="020B0503020204020204" pitchFamily="34" charset="-122"/>
                        </a:rPr>
                        <a:t>1.1-2.0</a:t>
                      </a:r>
                      <a:r>
                        <a:rPr lang="zh-CN" altLang="en-US" sz="1200" dirty="0">
                          <a:solidFill>
                            <a:srgbClr val="000000"/>
                          </a:solidFill>
                          <a:latin typeface="微软雅黑" panose="020B0503020204020204" pitchFamily="34" charset="-122"/>
                          <a:ea typeface="微软雅黑" panose="020B0503020204020204" pitchFamily="34" charset="-122"/>
                        </a:rPr>
                        <a:t>分）</a:t>
                      </a:r>
                    </a:p>
                    <a:p>
                      <a:pPr lvl="0" algn="ctr" eaLnBrk="1" hangingPunct="1">
                        <a:buNone/>
                      </a:pPr>
                      <a:r>
                        <a:rPr lang="zh-CN" altLang="en-US" sz="1200" dirty="0">
                          <a:solidFill>
                            <a:srgbClr val="000000"/>
                          </a:solidFill>
                          <a:latin typeface="微软雅黑" panose="020B0503020204020204" pitchFamily="34" charset="-122"/>
                          <a:ea typeface="微软雅黑" panose="020B0503020204020204" pitchFamily="34" charset="-122"/>
                        </a:rPr>
                        <a:t>较低（</a:t>
                      </a:r>
                      <a:r>
                        <a:rPr lang="en-US" altLang="zh-CN" sz="1200" dirty="0">
                          <a:solidFill>
                            <a:srgbClr val="000000"/>
                          </a:solidFill>
                          <a:latin typeface="微软雅黑" panose="020B0503020204020204" pitchFamily="34" charset="-122"/>
                          <a:ea typeface="微软雅黑" panose="020B0503020204020204" pitchFamily="34" charset="-122"/>
                        </a:rPr>
                        <a:t>0.0-1.0</a:t>
                      </a:r>
                      <a:r>
                        <a:rPr lang="zh-CN" altLang="en-US" sz="1200" dirty="0">
                          <a:solidFill>
                            <a:srgbClr val="000000"/>
                          </a:solidFill>
                          <a:latin typeface="微软雅黑" panose="020B0503020204020204" pitchFamily="34" charset="-122"/>
                          <a:ea typeface="微软雅黑" panose="020B0503020204020204" pitchFamily="34" charset="-122"/>
                        </a:rPr>
                        <a:t>分）</a:t>
                      </a: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algn="ctr" eaLnBrk="1" hangingPunct="1">
                        <a:buNone/>
                      </a:pPr>
                      <a:endParaRPr lang="zh-CN" altLang="zh-CN" sz="1200" dirty="0">
                        <a:latin typeface="微软雅黑" panose="020B0503020204020204" pitchFamily="34" charset="-122"/>
                        <a:ea typeface="微软雅黑" panose="020B0503020204020204" pitchFamily="34" charset="-122"/>
                      </a:endParaRP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549356">
                <a:tc vMerge="1">
                  <a:txBody>
                    <a:bodyPr/>
                    <a:lstStyle/>
                    <a:p>
                      <a:endParaRPr lang="zh-CN"/>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c>
                  <a:txBody>
                    <a:bodyPr/>
                    <a:lstStyle/>
                    <a:p>
                      <a:pPr lvl="0" algn="just" eaLnBrk="1" hangingPunct="1">
                        <a:buNone/>
                      </a:pPr>
                      <a:r>
                        <a:rPr lang="en-US" altLang="zh-CN" sz="1200" dirty="0">
                          <a:solidFill>
                            <a:srgbClr val="000000"/>
                          </a:solidFill>
                          <a:latin typeface="微软雅黑" panose="020B0503020204020204" pitchFamily="34" charset="-122"/>
                          <a:ea typeface="微软雅黑" panose="020B0503020204020204" pitchFamily="34" charset="-122"/>
                        </a:rPr>
                        <a:t>3.5</a:t>
                      </a:r>
                      <a:r>
                        <a:rPr lang="zh-CN" altLang="en-US" sz="1200" dirty="0">
                          <a:solidFill>
                            <a:srgbClr val="000000"/>
                          </a:solidFill>
                          <a:latin typeface="微软雅黑" panose="020B0503020204020204" pitchFamily="34" charset="-122"/>
                          <a:ea typeface="微软雅黑" panose="020B0503020204020204" pitchFamily="34" charset="-122"/>
                        </a:rPr>
                        <a:t>项目已有的前期工作基础和欠缺条件及解决措施</a:t>
                      </a:r>
                      <a:endParaRPr lang="zh-CN" altLang="en-US" sz="1200" dirty="0">
                        <a:latin typeface="微软雅黑" panose="020B0503020204020204" pitchFamily="34" charset="-122"/>
                        <a:ea typeface="微软雅黑" panose="020B0503020204020204" pitchFamily="34" charset="-122"/>
                      </a:endParaRP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algn="ctr" eaLnBrk="1" hangingPunct="1">
                        <a:buNone/>
                      </a:pPr>
                      <a:r>
                        <a:rPr lang="zh-CN" altLang="en-US" sz="1200" dirty="0">
                          <a:solidFill>
                            <a:srgbClr val="000000"/>
                          </a:solidFill>
                          <a:latin typeface="微软雅黑" panose="020B0503020204020204" pitchFamily="34" charset="-122"/>
                          <a:ea typeface="微软雅黑" panose="020B0503020204020204" pitchFamily="34" charset="-122"/>
                        </a:rPr>
                        <a:t>较好（</a:t>
                      </a:r>
                      <a:r>
                        <a:rPr lang="en-US" altLang="zh-CN" sz="1200" dirty="0">
                          <a:solidFill>
                            <a:srgbClr val="000000"/>
                          </a:solidFill>
                          <a:latin typeface="微软雅黑" panose="020B0503020204020204" pitchFamily="34" charset="-122"/>
                          <a:ea typeface="微软雅黑" panose="020B0503020204020204" pitchFamily="34" charset="-122"/>
                        </a:rPr>
                        <a:t>2.1-3.0</a:t>
                      </a:r>
                      <a:r>
                        <a:rPr lang="zh-CN" altLang="en-US" sz="1200" dirty="0">
                          <a:solidFill>
                            <a:srgbClr val="000000"/>
                          </a:solidFill>
                          <a:latin typeface="微软雅黑" panose="020B0503020204020204" pitchFamily="34" charset="-122"/>
                          <a:ea typeface="微软雅黑" panose="020B0503020204020204" pitchFamily="34" charset="-122"/>
                        </a:rPr>
                        <a:t>分）</a:t>
                      </a:r>
                    </a:p>
                    <a:p>
                      <a:pPr lvl="0" algn="ctr" eaLnBrk="1" hangingPunct="1">
                        <a:buNone/>
                      </a:pPr>
                      <a:r>
                        <a:rPr lang="zh-CN" altLang="en-US" sz="1200" dirty="0">
                          <a:solidFill>
                            <a:srgbClr val="000000"/>
                          </a:solidFill>
                          <a:latin typeface="微软雅黑" panose="020B0503020204020204" pitchFamily="34" charset="-122"/>
                          <a:ea typeface="微软雅黑" panose="020B0503020204020204" pitchFamily="34" charset="-122"/>
                        </a:rPr>
                        <a:t>一般（</a:t>
                      </a:r>
                      <a:r>
                        <a:rPr lang="en-US" altLang="zh-CN" sz="1200" dirty="0">
                          <a:solidFill>
                            <a:srgbClr val="000000"/>
                          </a:solidFill>
                          <a:latin typeface="微软雅黑" panose="020B0503020204020204" pitchFamily="34" charset="-122"/>
                          <a:ea typeface="微软雅黑" panose="020B0503020204020204" pitchFamily="34" charset="-122"/>
                        </a:rPr>
                        <a:t>1.1-2.0</a:t>
                      </a:r>
                      <a:r>
                        <a:rPr lang="zh-CN" altLang="en-US" sz="1200" dirty="0">
                          <a:solidFill>
                            <a:srgbClr val="000000"/>
                          </a:solidFill>
                          <a:latin typeface="微软雅黑" panose="020B0503020204020204" pitchFamily="34" charset="-122"/>
                          <a:ea typeface="微软雅黑" panose="020B0503020204020204" pitchFamily="34" charset="-122"/>
                        </a:rPr>
                        <a:t>分）</a:t>
                      </a:r>
                    </a:p>
                    <a:p>
                      <a:pPr lvl="0" algn="ctr" eaLnBrk="1" hangingPunct="1">
                        <a:buNone/>
                      </a:pPr>
                      <a:r>
                        <a:rPr lang="zh-CN" altLang="en-US" sz="1200" dirty="0">
                          <a:solidFill>
                            <a:srgbClr val="000000"/>
                          </a:solidFill>
                          <a:latin typeface="微软雅黑" panose="020B0503020204020204" pitchFamily="34" charset="-122"/>
                          <a:ea typeface="微软雅黑" panose="020B0503020204020204" pitchFamily="34" charset="-122"/>
                        </a:rPr>
                        <a:t>较差（</a:t>
                      </a:r>
                      <a:r>
                        <a:rPr lang="en-US" altLang="zh-CN" sz="1200" dirty="0">
                          <a:solidFill>
                            <a:srgbClr val="000000"/>
                          </a:solidFill>
                          <a:latin typeface="微软雅黑" panose="020B0503020204020204" pitchFamily="34" charset="-122"/>
                          <a:ea typeface="微软雅黑" panose="020B0503020204020204" pitchFamily="34" charset="-122"/>
                        </a:rPr>
                        <a:t>0.0-1.0</a:t>
                      </a:r>
                      <a:r>
                        <a:rPr lang="zh-CN" altLang="en-US" sz="1200" dirty="0">
                          <a:solidFill>
                            <a:srgbClr val="000000"/>
                          </a:solidFill>
                          <a:latin typeface="微软雅黑" panose="020B0503020204020204" pitchFamily="34" charset="-122"/>
                          <a:ea typeface="微软雅黑" panose="020B0503020204020204" pitchFamily="34" charset="-122"/>
                        </a:rPr>
                        <a:t>分）</a:t>
                      </a: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algn="ctr" eaLnBrk="1" hangingPunct="1">
                        <a:buNone/>
                      </a:pPr>
                      <a:endParaRPr lang="zh-CN" altLang="zh-CN" sz="1200" dirty="0">
                        <a:latin typeface="微软雅黑" panose="020B0503020204020204" pitchFamily="34" charset="-122"/>
                        <a:ea typeface="微软雅黑" panose="020B0503020204020204" pitchFamily="34" charset="-122"/>
                      </a:endParaRP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88968">
                <a:tc vMerge="1">
                  <a:txBody>
                    <a:bodyPr/>
                    <a:lstStyle/>
                    <a:p>
                      <a:endParaRPr lang="zh-CN"/>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lstStyle/>
                    <a:p>
                      <a:pPr lvl="0" algn="ctr" eaLnBrk="1" hangingPunct="1">
                        <a:buNone/>
                      </a:pPr>
                      <a:r>
                        <a:rPr lang="zh-CN" altLang="en-US" sz="1200" b="1" dirty="0">
                          <a:solidFill>
                            <a:srgbClr val="000000"/>
                          </a:solidFill>
                          <a:latin typeface="微软雅黑" panose="020B0503020204020204" pitchFamily="34" charset="-122"/>
                          <a:ea typeface="微软雅黑" panose="020B0503020204020204" pitchFamily="34" charset="-122"/>
                        </a:rPr>
                        <a:t>小</a:t>
                      </a:r>
                      <a:r>
                        <a:rPr lang="en-US" altLang="x-none" sz="1200" b="1" dirty="0">
                          <a:solidFill>
                            <a:srgbClr val="000000"/>
                          </a:solidFill>
                          <a:latin typeface="微软雅黑" panose="020B0503020204020204" pitchFamily="34" charset="-122"/>
                          <a:ea typeface="微软雅黑" panose="020B0503020204020204" pitchFamily="34" charset="-122"/>
                        </a:rPr>
                        <a:t>     </a:t>
                      </a:r>
                      <a:r>
                        <a:rPr lang="zh-CN" altLang="en-US" sz="1200" b="1" dirty="0">
                          <a:solidFill>
                            <a:srgbClr val="000000"/>
                          </a:solidFill>
                          <a:latin typeface="微软雅黑" panose="020B0503020204020204" pitchFamily="34" charset="-122"/>
                          <a:ea typeface="微软雅黑" panose="020B0503020204020204" pitchFamily="34" charset="-122"/>
                        </a:rPr>
                        <a:t>计</a:t>
                      </a:r>
                      <a:endParaRPr lang="zh-CN" altLang="en-US" sz="1200" dirty="0">
                        <a:latin typeface="微软雅黑" panose="020B0503020204020204" pitchFamily="34" charset="-122"/>
                        <a:ea typeface="微软雅黑" panose="020B0503020204020204" pitchFamily="34" charset="-122"/>
                      </a:endParaRP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algn="ctr" eaLnBrk="1" hangingPunct="1">
                        <a:buNone/>
                      </a:pPr>
                      <a:r>
                        <a:rPr lang="en-US" altLang="zh-CN" sz="1200" dirty="0">
                          <a:solidFill>
                            <a:srgbClr val="000000"/>
                          </a:solidFill>
                          <a:latin typeface="微软雅黑" panose="020B0503020204020204" pitchFamily="34" charset="-122"/>
                          <a:ea typeface="微软雅黑" panose="020B0503020204020204" pitchFamily="34" charset="-122"/>
                        </a:rPr>
                        <a:t>20</a:t>
                      </a:r>
                      <a:endParaRPr lang="zh-CN" altLang="zh-CN" sz="1200" dirty="0">
                        <a:solidFill>
                          <a:srgbClr val="000000"/>
                        </a:solidFill>
                        <a:latin typeface="微软雅黑" panose="020B0503020204020204" pitchFamily="34" charset="-122"/>
                        <a:ea typeface="微软雅黑" panose="020B0503020204020204" pitchFamily="34" charset="-122"/>
                      </a:endParaRP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algn="ctr" eaLnBrk="1" hangingPunct="1">
                        <a:buNone/>
                      </a:pPr>
                      <a:endParaRPr lang="zh-CN" altLang="zh-CN" sz="1200" dirty="0">
                        <a:latin typeface="微软雅黑" panose="020B0503020204020204" pitchFamily="34" charset="-122"/>
                        <a:ea typeface="微软雅黑" panose="020B0503020204020204" pitchFamily="34" charset="-122"/>
                      </a:endParaRP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549356">
                <a:tc rowSpan="2">
                  <a:txBody>
                    <a:bodyPr/>
                    <a:lstStyle/>
                    <a:p>
                      <a:pPr lvl="0" eaLnBrk="1" hangingPunct="1">
                        <a:buNone/>
                      </a:pPr>
                      <a:r>
                        <a:rPr lang="en-US" altLang="zh-CN" sz="1200" b="1" dirty="0">
                          <a:solidFill>
                            <a:srgbClr val="000000"/>
                          </a:solidFill>
                          <a:latin typeface="微软雅黑" panose="020B0503020204020204" pitchFamily="34" charset="-122"/>
                          <a:ea typeface="微软雅黑" panose="020B0503020204020204" pitchFamily="34" charset="-122"/>
                        </a:rPr>
                        <a:t/>
                      </a:r>
                      <a:br>
                        <a:rPr lang="en-US" altLang="zh-CN" sz="1200" b="1" dirty="0">
                          <a:solidFill>
                            <a:srgbClr val="000000"/>
                          </a:solidFill>
                          <a:latin typeface="微软雅黑" panose="020B0503020204020204" pitchFamily="34" charset="-122"/>
                          <a:ea typeface="微软雅黑" panose="020B0503020204020204" pitchFamily="34" charset="-122"/>
                        </a:rPr>
                      </a:br>
                      <a:r>
                        <a:rPr lang="en-US" altLang="zh-CN" sz="1200" b="1" dirty="0">
                          <a:solidFill>
                            <a:srgbClr val="000000"/>
                          </a:solidFill>
                          <a:latin typeface="微软雅黑" panose="020B0503020204020204" pitchFamily="34" charset="-122"/>
                          <a:ea typeface="微软雅黑" panose="020B0503020204020204" pitchFamily="34" charset="-122"/>
                        </a:rPr>
                        <a:t>4</a:t>
                      </a:r>
                      <a:r>
                        <a:rPr lang="zh-CN" altLang="en-US" sz="1200" b="1" dirty="0">
                          <a:solidFill>
                            <a:srgbClr val="000000"/>
                          </a:solidFill>
                          <a:latin typeface="微软雅黑" panose="020B0503020204020204" pitchFamily="34" charset="-122"/>
                          <a:ea typeface="微软雅黑" panose="020B0503020204020204" pitchFamily="34" charset="-122"/>
                        </a:rPr>
                        <a:t>、项目总体目标、主要内容和考核指标</a:t>
                      </a:r>
                      <a:endParaRPr lang="zh-CN" altLang="en-US" sz="1200" dirty="0">
                        <a:latin typeface="微软雅黑" panose="020B0503020204020204" pitchFamily="34" charset="-122"/>
                        <a:ea typeface="微软雅黑" panose="020B0503020204020204" pitchFamily="34" charset="-122"/>
                      </a:endParaRP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eaLnBrk="1" hangingPunct="1">
                        <a:buNone/>
                      </a:pPr>
                      <a:r>
                        <a:rPr lang="en-US" altLang="zh-CN" sz="1200" dirty="0">
                          <a:solidFill>
                            <a:srgbClr val="000000"/>
                          </a:solidFill>
                          <a:latin typeface="微软雅黑" panose="020B0503020204020204" pitchFamily="34" charset="-122"/>
                          <a:ea typeface="微软雅黑" panose="020B0503020204020204" pitchFamily="34" charset="-122"/>
                        </a:rPr>
                        <a:t>4.1</a:t>
                      </a:r>
                      <a:r>
                        <a:rPr lang="zh-CN" altLang="en-US" sz="1200" dirty="0">
                          <a:solidFill>
                            <a:srgbClr val="000000"/>
                          </a:solidFill>
                          <a:latin typeface="微软雅黑" panose="020B0503020204020204" pitchFamily="34" charset="-122"/>
                          <a:ea typeface="微软雅黑" panose="020B0503020204020204" pitchFamily="34" charset="-122"/>
                        </a:rPr>
                        <a:t>重点评价申报单位知识产权拥有量、专利有效性和稳定性、项目成果可专利性</a:t>
                      </a: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algn="ctr" eaLnBrk="1" hangingPunct="1">
                        <a:buNone/>
                      </a:pPr>
                      <a:r>
                        <a:rPr lang="zh-CN" altLang="en-US" sz="1200" dirty="0">
                          <a:solidFill>
                            <a:srgbClr val="000000"/>
                          </a:solidFill>
                          <a:latin typeface="微软雅黑" panose="020B0503020204020204" pitchFamily="34" charset="-122"/>
                          <a:ea typeface="微软雅黑" panose="020B0503020204020204" pitchFamily="34" charset="-122"/>
                        </a:rPr>
                        <a:t>较好（</a:t>
                      </a:r>
                      <a:r>
                        <a:rPr lang="en-US" altLang="zh-CN" sz="1200" dirty="0">
                          <a:solidFill>
                            <a:srgbClr val="000000"/>
                          </a:solidFill>
                          <a:latin typeface="微软雅黑" panose="020B0503020204020204" pitchFamily="34" charset="-122"/>
                          <a:ea typeface="微软雅黑" panose="020B0503020204020204" pitchFamily="34" charset="-122"/>
                        </a:rPr>
                        <a:t>7.0-10.0</a:t>
                      </a:r>
                      <a:r>
                        <a:rPr lang="zh-CN" altLang="en-US" sz="1200" dirty="0">
                          <a:solidFill>
                            <a:srgbClr val="000000"/>
                          </a:solidFill>
                          <a:latin typeface="微软雅黑" panose="020B0503020204020204" pitchFamily="34" charset="-122"/>
                          <a:ea typeface="微软雅黑" panose="020B0503020204020204" pitchFamily="34" charset="-122"/>
                        </a:rPr>
                        <a:t>分）</a:t>
                      </a:r>
                    </a:p>
                    <a:p>
                      <a:pPr lvl="0" algn="ctr" eaLnBrk="1" hangingPunct="1">
                        <a:buNone/>
                      </a:pPr>
                      <a:r>
                        <a:rPr lang="zh-CN" altLang="en-US" sz="1200" dirty="0">
                          <a:solidFill>
                            <a:srgbClr val="000000"/>
                          </a:solidFill>
                          <a:latin typeface="微软雅黑" panose="020B0503020204020204" pitchFamily="34" charset="-122"/>
                          <a:ea typeface="微软雅黑" panose="020B0503020204020204" pitchFamily="34" charset="-122"/>
                        </a:rPr>
                        <a:t>一般（</a:t>
                      </a:r>
                      <a:r>
                        <a:rPr lang="en-US" altLang="zh-CN" sz="1200" dirty="0">
                          <a:solidFill>
                            <a:srgbClr val="000000"/>
                          </a:solidFill>
                          <a:latin typeface="微软雅黑" panose="020B0503020204020204" pitchFamily="34" charset="-122"/>
                          <a:ea typeface="微软雅黑" panose="020B0503020204020204" pitchFamily="34" charset="-122"/>
                        </a:rPr>
                        <a:t>4.0-6.9</a:t>
                      </a:r>
                      <a:r>
                        <a:rPr lang="zh-CN" altLang="en-US" sz="1200" dirty="0">
                          <a:solidFill>
                            <a:srgbClr val="000000"/>
                          </a:solidFill>
                          <a:latin typeface="微软雅黑" panose="020B0503020204020204" pitchFamily="34" charset="-122"/>
                          <a:ea typeface="微软雅黑" panose="020B0503020204020204" pitchFamily="34" charset="-122"/>
                        </a:rPr>
                        <a:t>分）</a:t>
                      </a:r>
                    </a:p>
                    <a:p>
                      <a:pPr lvl="0" algn="ctr" eaLnBrk="1" hangingPunct="1">
                        <a:buNone/>
                      </a:pPr>
                      <a:r>
                        <a:rPr lang="zh-CN" altLang="en-US" sz="1200" dirty="0">
                          <a:solidFill>
                            <a:srgbClr val="000000"/>
                          </a:solidFill>
                          <a:latin typeface="微软雅黑" panose="020B0503020204020204" pitchFamily="34" charset="-122"/>
                          <a:ea typeface="微软雅黑" panose="020B0503020204020204" pitchFamily="34" charset="-122"/>
                        </a:rPr>
                        <a:t>较差（</a:t>
                      </a:r>
                      <a:r>
                        <a:rPr lang="en-US" altLang="zh-CN" sz="1200" dirty="0">
                          <a:solidFill>
                            <a:srgbClr val="000000"/>
                          </a:solidFill>
                          <a:latin typeface="微软雅黑" panose="020B0503020204020204" pitchFamily="34" charset="-122"/>
                          <a:ea typeface="微软雅黑" panose="020B0503020204020204" pitchFamily="34" charset="-122"/>
                        </a:rPr>
                        <a:t>1.0-3.9</a:t>
                      </a:r>
                      <a:r>
                        <a:rPr lang="zh-CN" altLang="en-US" sz="1200" dirty="0">
                          <a:solidFill>
                            <a:srgbClr val="000000"/>
                          </a:solidFill>
                          <a:latin typeface="微软雅黑" panose="020B0503020204020204" pitchFamily="34" charset="-122"/>
                          <a:ea typeface="微软雅黑" panose="020B0503020204020204" pitchFamily="34" charset="-122"/>
                        </a:rPr>
                        <a:t>分）</a:t>
                      </a: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algn="ctr" eaLnBrk="1" hangingPunct="1">
                        <a:buNone/>
                      </a:pPr>
                      <a:endParaRPr lang="zh-CN" altLang="zh-CN" sz="1200" dirty="0">
                        <a:latin typeface="微软雅黑" panose="020B0503020204020204" pitchFamily="34" charset="-122"/>
                        <a:ea typeface="微软雅黑" panose="020B0503020204020204" pitchFamily="34" charset="-122"/>
                      </a:endParaRP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81056">
                <a:tc vMerge="1">
                  <a:txBody>
                    <a:bodyPr/>
                    <a:lstStyle/>
                    <a:p>
                      <a:endParaRPr lang="zh-CN"/>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lstStyle/>
                    <a:p>
                      <a:pPr lvl="0" algn="ctr" eaLnBrk="1" hangingPunct="1">
                        <a:buNone/>
                      </a:pPr>
                      <a:r>
                        <a:rPr lang="zh-CN" altLang="en-US" sz="1200" b="1" dirty="0">
                          <a:solidFill>
                            <a:srgbClr val="000000"/>
                          </a:solidFill>
                          <a:latin typeface="微软雅黑" panose="020B0503020204020204" pitchFamily="34" charset="-122"/>
                          <a:ea typeface="微软雅黑" panose="020B0503020204020204" pitchFamily="34" charset="-122"/>
                        </a:rPr>
                        <a:t>小</a:t>
                      </a:r>
                      <a:r>
                        <a:rPr lang="en-US" altLang="x-none" sz="1200" b="1" dirty="0">
                          <a:solidFill>
                            <a:srgbClr val="000000"/>
                          </a:solidFill>
                          <a:latin typeface="微软雅黑" panose="020B0503020204020204" pitchFamily="34" charset="-122"/>
                          <a:ea typeface="微软雅黑" panose="020B0503020204020204" pitchFamily="34" charset="-122"/>
                        </a:rPr>
                        <a:t>     </a:t>
                      </a:r>
                      <a:r>
                        <a:rPr lang="zh-CN" altLang="en-US" sz="1200" b="1" dirty="0">
                          <a:solidFill>
                            <a:srgbClr val="000000"/>
                          </a:solidFill>
                          <a:latin typeface="微软雅黑" panose="020B0503020204020204" pitchFamily="34" charset="-122"/>
                          <a:ea typeface="微软雅黑" panose="020B0503020204020204" pitchFamily="34" charset="-122"/>
                        </a:rPr>
                        <a:t>计</a:t>
                      </a:r>
                      <a:endParaRPr lang="zh-CN" altLang="en-US" sz="1200" dirty="0">
                        <a:latin typeface="微软雅黑" panose="020B0503020204020204" pitchFamily="34" charset="-122"/>
                        <a:ea typeface="微软雅黑" panose="020B0503020204020204" pitchFamily="34" charset="-122"/>
                      </a:endParaRP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algn="ctr" eaLnBrk="1" hangingPunct="1">
                        <a:buNone/>
                      </a:pPr>
                      <a:r>
                        <a:rPr lang="en-US" altLang="zh-CN" sz="1200" dirty="0">
                          <a:solidFill>
                            <a:srgbClr val="000000"/>
                          </a:solidFill>
                          <a:latin typeface="微软雅黑" panose="020B0503020204020204" pitchFamily="34" charset="-122"/>
                          <a:ea typeface="微软雅黑" panose="020B0503020204020204" pitchFamily="34" charset="-122"/>
                        </a:rPr>
                        <a:t>10</a:t>
                      </a:r>
                      <a:endParaRPr lang="zh-CN" altLang="zh-CN" sz="1200" dirty="0">
                        <a:solidFill>
                          <a:srgbClr val="000000"/>
                        </a:solidFill>
                        <a:latin typeface="微软雅黑" panose="020B0503020204020204" pitchFamily="34" charset="-122"/>
                        <a:ea typeface="微软雅黑" panose="020B0503020204020204" pitchFamily="34" charset="-122"/>
                      </a:endParaRP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algn="ctr" eaLnBrk="1" hangingPunct="1">
                        <a:buNone/>
                      </a:pPr>
                      <a:endParaRPr lang="zh-CN" altLang="zh-CN" sz="1200" dirty="0">
                        <a:latin typeface="微软雅黑" panose="020B0503020204020204" pitchFamily="34" charset="-122"/>
                        <a:ea typeface="微软雅黑" panose="020B0503020204020204" pitchFamily="34" charset="-122"/>
                      </a:endParaRP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549356">
                <a:tc rowSpan="2">
                  <a:txBody>
                    <a:bodyPr/>
                    <a:lstStyle/>
                    <a:p>
                      <a:pPr lvl="0" eaLnBrk="1" hangingPunct="1">
                        <a:buNone/>
                      </a:pPr>
                      <a:r>
                        <a:rPr lang="en-US" altLang="zh-CN" sz="1200" b="1" dirty="0">
                          <a:solidFill>
                            <a:srgbClr val="000000"/>
                          </a:solidFill>
                          <a:latin typeface="微软雅黑" panose="020B0503020204020204" pitchFamily="34" charset="-122"/>
                          <a:ea typeface="微软雅黑" panose="020B0503020204020204" pitchFamily="34" charset="-122"/>
                        </a:rPr>
                        <a:t>5</a:t>
                      </a:r>
                      <a:r>
                        <a:rPr lang="zh-CN" altLang="en-US" sz="1200" b="1" dirty="0">
                          <a:solidFill>
                            <a:srgbClr val="000000"/>
                          </a:solidFill>
                          <a:latin typeface="微软雅黑" panose="020B0503020204020204" pitchFamily="34" charset="-122"/>
                          <a:ea typeface="微软雅黑" panose="020B0503020204020204" pitchFamily="34" charset="-122"/>
                        </a:rPr>
                        <a:t>、项目的组织实施</a:t>
                      </a:r>
                    </a:p>
                    <a:p>
                      <a:pPr lvl="0" eaLnBrk="1" hangingPunct="1">
                        <a:buNone/>
                      </a:pPr>
                      <a:endParaRPr lang="zh-CN" altLang="zh-CN" sz="1200" dirty="0">
                        <a:latin typeface="微软雅黑" panose="020B0503020204020204" pitchFamily="34" charset="-122"/>
                        <a:ea typeface="微软雅黑" panose="020B0503020204020204" pitchFamily="34" charset="-122"/>
                      </a:endParaRP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algn="just" eaLnBrk="1" hangingPunct="1">
                        <a:buNone/>
                      </a:pPr>
                      <a:r>
                        <a:rPr lang="en-US" altLang="zh-CN" sz="1200" dirty="0">
                          <a:solidFill>
                            <a:srgbClr val="000000"/>
                          </a:solidFill>
                          <a:latin typeface="微软雅黑" panose="020B0503020204020204" pitchFamily="34" charset="-122"/>
                          <a:ea typeface="微软雅黑" panose="020B0503020204020204" pitchFamily="34" charset="-122"/>
                        </a:rPr>
                        <a:t>5.1</a:t>
                      </a:r>
                      <a:r>
                        <a:rPr lang="zh-CN" altLang="en-US" sz="1200" dirty="0">
                          <a:solidFill>
                            <a:srgbClr val="000000"/>
                          </a:solidFill>
                          <a:latin typeface="微软雅黑" panose="020B0503020204020204" pitchFamily="34" charset="-122"/>
                          <a:ea typeface="微软雅黑" panose="020B0503020204020204" pitchFamily="34" charset="-122"/>
                        </a:rPr>
                        <a:t>项目的计划进度的合理性、与总体目标的一致性，以及项目节能、环保、安全等措施的合理性、可靠性</a:t>
                      </a:r>
                      <a:endParaRPr lang="zh-CN" altLang="en-US" sz="1200" dirty="0">
                        <a:latin typeface="微软雅黑" panose="020B0503020204020204" pitchFamily="34" charset="-122"/>
                        <a:ea typeface="微软雅黑" panose="020B0503020204020204" pitchFamily="34" charset="-122"/>
                      </a:endParaRP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algn="ctr" eaLnBrk="1" hangingPunct="1">
                        <a:buNone/>
                      </a:pPr>
                      <a:r>
                        <a:rPr lang="zh-CN" altLang="en-US" sz="1200" dirty="0">
                          <a:solidFill>
                            <a:srgbClr val="000000"/>
                          </a:solidFill>
                          <a:latin typeface="微软雅黑" panose="020B0503020204020204" pitchFamily="34" charset="-122"/>
                          <a:ea typeface="微软雅黑" panose="020B0503020204020204" pitchFamily="34" charset="-122"/>
                        </a:rPr>
                        <a:t>较好（</a:t>
                      </a:r>
                      <a:r>
                        <a:rPr lang="en-US" altLang="zh-CN" sz="1200" dirty="0">
                          <a:solidFill>
                            <a:srgbClr val="000000"/>
                          </a:solidFill>
                          <a:latin typeface="微软雅黑" panose="020B0503020204020204" pitchFamily="34" charset="-122"/>
                          <a:ea typeface="微软雅黑" panose="020B0503020204020204" pitchFamily="34" charset="-122"/>
                        </a:rPr>
                        <a:t>7.0-10.0</a:t>
                      </a:r>
                      <a:r>
                        <a:rPr lang="zh-CN" altLang="en-US" sz="1200" dirty="0">
                          <a:solidFill>
                            <a:srgbClr val="000000"/>
                          </a:solidFill>
                          <a:latin typeface="微软雅黑" panose="020B0503020204020204" pitchFamily="34" charset="-122"/>
                          <a:ea typeface="微软雅黑" panose="020B0503020204020204" pitchFamily="34" charset="-122"/>
                        </a:rPr>
                        <a:t>分）</a:t>
                      </a:r>
                    </a:p>
                    <a:p>
                      <a:pPr lvl="0" algn="ctr" eaLnBrk="1" hangingPunct="1">
                        <a:buNone/>
                      </a:pPr>
                      <a:r>
                        <a:rPr lang="zh-CN" altLang="en-US" sz="1200" dirty="0">
                          <a:solidFill>
                            <a:srgbClr val="000000"/>
                          </a:solidFill>
                          <a:latin typeface="微软雅黑" panose="020B0503020204020204" pitchFamily="34" charset="-122"/>
                          <a:ea typeface="微软雅黑" panose="020B0503020204020204" pitchFamily="34" charset="-122"/>
                        </a:rPr>
                        <a:t>一般（</a:t>
                      </a:r>
                      <a:r>
                        <a:rPr lang="en-US" altLang="zh-CN" sz="1200" dirty="0">
                          <a:solidFill>
                            <a:srgbClr val="000000"/>
                          </a:solidFill>
                          <a:latin typeface="微软雅黑" panose="020B0503020204020204" pitchFamily="34" charset="-122"/>
                          <a:ea typeface="微软雅黑" panose="020B0503020204020204" pitchFamily="34" charset="-122"/>
                        </a:rPr>
                        <a:t>4.0-6.9</a:t>
                      </a:r>
                      <a:r>
                        <a:rPr lang="zh-CN" altLang="en-US" sz="1200" dirty="0">
                          <a:solidFill>
                            <a:srgbClr val="000000"/>
                          </a:solidFill>
                          <a:latin typeface="微软雅黑" panose="020B0503020204020204" pitchFamily="34" charset="-122"/>
                          <a:ea typeface="微软雅黑" panose="020B0503020204020204" pitchFamily="34" charset="-122"/>
                        </a:rPr>
                        <a:t>分）</a:t>
                      </a:r>
                    </a:p>
                    <a:p>
                      <a:pPr lvl="0" algn="ctr" eaLnBrk="1" hangingPunct="1">
                        <a:buNone/>
                      </a:pPr>
                      <a:r>
                        <a:rPr lang="zh-CN" altLang="en-US" sz="1200" dirty="0">
                          <a:solidFill>
                            <a:srgbClr val="000000"/>
                          </a:solidFill>
                          <a:latin typeface="微软雅黑" panose="020B0503020204020204" pitchFamily="34" charset="-122"/>
                          <a:ea typeface="微软雅黑" panose="020B0503020204020204" pitchFamily="34" charset="-122"/>
                        </a:rPr>
                        <a:t>较差（</a:t>
                      </a:r>
                      <a:r>
                        <a:rPr lang="en-US" altLang="zh-CN" sz="1200" dirty="0">
                          <a:solidFill>
                            <a:srgbClr val="000000"/>
                          </a:solidFill>
                          <a:latin typeface="微软雅黑" panose="020B0503020204020204" pitchFamily="34" charset="-122"/>
                          <a:ea typeface="微软雅黑" panose="020B0503020204020204" pitchFamily="34" charset="-122"/>
                        </a:rPr>
                        <a:t>1.0-3.9</a:t>
                      </a:r>
                      <a:r>
                        <a:rPr lang="zh-CN" altLang="en-US" sz="1200" dirty="0">
                          <a:solidFill>
                            <a:srgbClr val="000000"/>
                          </a:solidFill>
                          <a:latin typeface="微软雅黑" panose="020B0503020204020204" pitchFamily="34" charset="-122"/>
                          <a:ea typeface="微软雅黑" panose="020B0503020204020204" pitchFamily="34" charset="-122"/>
                        </a:rPr>
                        <a:t>分）</a:t>
                      </a: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eaLnBrk="1" hangingPunct="1">
                        <a:buNone/>
                      </a:pPr>
                      <a:endParaRPr lang="zh-CN" altLang="en-US" sz="1800" dirty="0">
                        <a:latin typeface="Franklin Gothic Book" pitchFamily="34" charset="0"/>
                        <a:ea typeface="黑体" panose="02010609060101010101" pitchFamily="49" charset="-122"/>
                      </a:endParaRP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03257">
                <a:tc vMerge="1">
                  <a:txBody>
                    <a:bodyPr/>
                    <a:lstStyle/>
                    <a:p>
                      <a:endParaRPr lang="zh-CN"/>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lstStyle/>
                    <a:p>
                      <a:pPr lvl="0" algn="ctr" eaLnBrk="1" hangingPunct="1">
                        <a:buNone/>
                      </a:pPr>
                      <a:r>
                        <a:rPr lang="zh-CN" altLang="en-US" sz="1200" b="1" dirty="0">
                          <a:solidFill>
                            <a:srgbClr val="000000"/>
                          </a:solidFill>
                          <a:latin typeface="微软雅黑" panose="020B0503020204020204" pitchFamily="34" charset="-122"/>
                          <a:ea typeface="微软雅黑" panose="020B0503020204020204" pitchFamily="34" charset="-122"/>
                        </a:rPr>
                        <a:t>小</a:t>
                      </a:r>
                      <a:r>
                        <a:rPr lang="en-US" altLang="x-none" sz="1200" b="1" dirty="0">
                          <a:solidFill>
                            <a:srgbClr val="000000"/>
                          </a:solidFill>
                          <a:latin typeface="微软雅黑" panose="020B0503020204020204" pitchFamily="34" charset="-122"/>
                          <a:ea typeface="微软雅黑" panose="020B0503020204020204" pitchFamily="34" charset="-122"/>
                        </a:rPr>
                        <a:t>     </a:t>
                      </a:r>
                      <a:r>
                        <a:rPr lang="zh-CN" altLang="en-US" sz="1200" b="1" dirty="0">
                          <a:solidFill>
                            <a:srgbClr val="000000"/>
                          </a:solidFill>
                          <a:latin typeface="微软雅黑" panose="020B0503020204020204" pitchFamily="34" charset="-122"/>
                          <a:ea typeface="微软雅黑" panose="020B0503020204020204" pitchFamily="34" charset="-122"/>
                        </a:rPr>
                        <a:t>计</a:t>
                      </a:r>
                      <a:endParaRPr lang="zh-CN" altLang="en-US" sz="1200" dirty="0">
                        <a:latin typeface="微软雅黑" panose="020B0503020204020204" pitchFamily="34" charset="-122"/>
                        <a:ea typeface="微软雅黑" panose="020B0503020204020204" pitchFamily="34" charset="-122"/>
                      </a:endParaRP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algn="ctr" eaLnBrk="1" hangingPunct="1">
                        <a:buNone/>
                      </a:pPr>
                      <a:r>
                        <a:rPr lang="en-US" altLang="zh-CN" sz="1200" dirty="0">
                          <a:solidFill>
                            <a:srgbClr val="000000"/>
                          </a:solidFill>
                          <a:latin typeface="微软雅黑" panose="020B0503020204020204" pitchFamily="34" charset="-122"/>
                          <a:ea typeface="微软雅黑" panose="020B0503020204020204" pitchFamily="34" charset="-122"/>
                        </a:rPr>
                        <a:t>10</a:t>
                      </a:r>
                      <a:endParaRPr lang="zh-CN" altLang="zh-CN" sz="1200" dirty="0">
                        <a:solidFill>
                          <a:srgbClr val="000000"/>
                        </a:solidFill>
                        <a:latin typeface="微软雅黑" panose="020B0503020204020204" pitchFamily="34" charset="-122"/>
                        <a:ea typeface="微软雅黑" panose="020B0503020204020204" pitchFamily="34" charset="-122"/>
                      </a:endParaRP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algn="ctr" eaLnBrk="1" hangingPunct="1">
                        <a:buNone/>
                      </a:pPr>
                      <a:endParaRPr lang="zh-CN" altLang="zh-CN" sz="1200" dirty="0">
                        <a:latin typeface="微软雅黑" panose="020B0503020204020204" pitchFamily="34" charset="-122"/>
                        <a:ea typeface="微软雅黑" panose="020B0503020204020204" pitchFamily="34" charset="-122"/>
                      </a:endParaRP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647795">
                <a:tc>
                  <a:txBody>
                    <a:bodyPr/>
                    <a:lstStyle/>
                    <a:p>
                      <a:pPr lvl="0" eaLnBrk="1" hangingPunct="1">
                        <a:buNone/>
                      </a:pPr>
                      <a:r>
                        <a:rPr lang="en-US" altLang="en-US" sz="1200" b="1" dirty="0">
                          <a:solidFill>
                            <a:srgbClr val="000000"/>
                          </a:solidFill>
                          <a:latin typeface="微软雅黑" panose="020B0503020204020204" pitchFamily="34" charset="-122"/>
                          <a:ea typeface="微软雅黑" panose="020B0503020204020204" pitchFamily="34" charset="-122"/>
                        </a:rPr>
                        <a:t>6</a:t>
                      </a:r>
                      <a:r>
                        <a:rPr lang="zh-CN" altLang="en-US" sz="1200" b="1" dirty="0">
                          <a:solidFill>
                            <a:srgbClr val="000000"/>
                          </a:solidFill>
                          <a:latin typeface="微软雅黑" panose="020B0503020204020204" pitchFamily="34" charset="-122"/>
                          <a:ea typeface="微软雅黑" panose="020B0503020204020204" pitchFamily="34" charset="-122"/>
                        </a:rPr>
                        <a:t>、项目经济、社会、环境效益分析</a:t>
                      </a: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eaLnBrk="1" hangingPunct="1">
                        <a:buNone/>
                      </a:pPr>
                      <a:r>
                        <a:rPr lang="en-US" altLang="zh-CN" sz="1200" dirty="0">
                          <a:solidFill>
                            <a:srgbClr val="000000"/>
                          </a:solidFill>
                          <a:latin typeface="微软雅黑" panose="020B0503020204020204" pitchFamily="34" charset="-122"/>
                          <a:ea typeface="微软雅黑" panose="020B0503020204020204" pitchFamily="34" charset="-122"/>
                        </a:rPr>
                        <a:t>6.1</a:t>
                      </a:r>
                      <a:r>
                        <a:rPr lang="zh-CN" altLang="en-US" sz="1200" dirty="0">
                          <a:solidFill>
                            <a:srgbClr val="000000"/>
                          </a:solidFill>
                          <a:latin typeface="微软雅黑" panose="020B0503020204020204" pitchFamily="34" charset="-122"/>
                          <a:ea typeface="微软雅黑" panose="020B0503020204020204" pitchFamily="34" charset="-122"/>
                        </a:rPr>
                        <a:t>预期经济效益（项目技术及成果转化或应用所形成的生产规模、示范基地数量、销售收入、利润、税金及净增长水平等主要指标）</a:t>
                      </a: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algn="ctr" eaLnBrk="1" hangingPunct="1">
                        <a:buNone/>
                      </a:pPr>
                      <a:r>
                        <a:rPr lang="zh-CN" altLang="en-US" sz="1200" dirty="0">
                          <a:solidFill>
                            <a:srgbClr val="000000"/>
                          </a:solidFill>
                          <a:latin typeface="微软雅黑" panose="020B0503020204020204" pitchFamily="34" charset="-122"/>
                          <a:ea typeface="微软雅黑" panose="020B0503020204020204" pitchFamily="34" charset="-122"/>
                        </a:rPr>
                        <a:t>较好（</a:t>
                      </a:r>
                      <a:r>
                        <a:rPr lang="en-US" altLang="zh-CN" sz="1200" dirty="0">
                          <a:solidFill>
                            <a:srgbClr val="000000"/>
                          </a:solidFill>
                          <a:latin typeface="微软雅黑" panose="020B0503020204020204" pitchFamily="34" charset="-122"/>
                          <a:ea typeface="微软雅黑" panose="020B0503020204020204" pitchFamily="34" charset="-122"/>
                        </a:rPr>
                        <a:t>4.0-5.0</a:t>
                      </a:r>
                      <a:r>
                        <a:rPr lang="zh-CN" altLang="en-US" sz="1200" dirty="0">
                          <a:solidFill>
                            <a:srgbClr val="000000"/>
                          </a:solidFill>
                          <a:latin typeface="微软雅黑" panose="020B0503020204020204" pitchFamily="34" charset="-122"/>
                          <a:ea typeface="微软雅黑" panose="020B0503020204020204" pitchFamily="34" charset="-122"/>
                        </a:rPr>
                        <a:t>分）</a:t>
                      </a:r>
                    </a:p>
                    <a:p>
                      <a:pPr lvl="0" algn="ctr" eaLnBrk="1" hangingPunct="1">
                        <a:buNone/>
                      </a:pPr>
                      <a:r>
                        <a:rPr lang="zh-CN" altLang="en-US" sz="1200" dirty="0">
                          <a:solidFill>
                            <a:srgbClr val="000000"/>
                          </a:solidFill>
                          <a:latin typeface="微软雅黑" panose="020B0503020204020204" pitchFamily="34" charset="-122"/>
                          <a:ea typeface="微软雅黑" panose="020B0503020204020204" pitchFamily="34" charset="-122"/>
                        </a:rPr>
                        <a:t>一般（</a:t>
                      </a:r>
                      <a:r>
                        <a:rPr lang="en-US" altLang="zh-CN" sz="1200" dirty="0">
                          <a:solidFill>
                            <a:srgbClr val="000000"/>
                          </a:solidFill>
                          <a:latin typeface="微软雅黑" panose="020B0503020204020204" pitchFamily="34" charset="-122"/>
                          <a:ea typeface="微软雅黑" panose="020B0503020204020204" pitchFamily="34" charset="-122"/>
                        </a:rPr>
                        <a:t>2.0-3.9</a:t>
                      </a:r>
                      <a:r>
                        <a:rPr lang="zh-CN" altLang="en-US" sz="1200" dirty="0">
                          <a:solidFill>
                            <a:srgbClr val="000000"/>
                          </a:solidFill>
                          <a:latin typeface="微软雅黑" panose="020B0503020204020204" pitchFamily="34" charset="-122"/>
                          <a:ea typeface="微软雅黑" panose="020B0503020204020204" pitchFamily="34" charset="-122"/>
                        </a:rPr>
                        <a:t>）</a:t>
                      </a:r>
                    </a:p>
                    <a:p>
                      <a:pPr lvl="0" algn="ctr" eaLnBrk="1" hangingPunct="1">
                        <a:buNone/>
                      </a:pPr>
                      <a:r>
                        <a:rPr lang="zh-CN" altLang="en-US" sz="1200" dirty="0">
                          <a:solidFill>
                            <a:srgbClr val="000000"/>
                          </a:solidFill>
                          <a:latin typeface="微软雅黑" panose="020B0503020204020204" pitchFamily="34" charset="-122"/>
                          <a:ea typeface="微软雅黑" panose="020B0503020204020204" pitchFamily="34" charset="-122"/>
                        </a:rPr>
                        <a:t>较差（</a:t>
                      </a:r>
                      <a:r>
                        <a:rPr lang="en-US" altLang="zh-CN" sz="1200" dirty="0">
                          <a:solidFill>
                            <a:srgbClr val="000000"/>
                          </a:solidFill>
                          <a:latin typeface="微软雅黑" panose="020B0503020204020204" pitchFamily="34" charset="-122"/>
                          <a:ea typeface="微软雅黑" panose="020B0503020204020204" pitchFamily="34" charset="-122"/>
                        </a:rPr>
                        <a:t>0.0-1.9</a:t>
                      </a:r>
                      <a:r>
                        <a:rPr lang="zh-CN" altLang="en-US" sz="1200" dirty="0">
                          <a:solidFill>
                            <a:srgbClr val="000000"/>
                          </a:solidFill>
                          <a:latin typeface="微软雅黑" panose="020B0503020204020204" pitchFamily="34" charset="-122"/>
                          <a:ea typeface="微软雅黑" panose="020B0503020204020204" pitchFamily="34" charset="-122"/>
                        </a:rPr>
                        <a:t>分）</a:t>
                      </a: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lvl="0" algn="ctr" eaLnBrk="1" hangingPunct="1">
                        <a:buNone/>
                      </a:pPr>
                      <a:endParaRPr lang="zh-CN" altLang="zh-CN" sz="1200" dirty="0">
                        <a:latin typeface="微软雅黑" panose="020B0503020204020204" pitchFamily="34" charset="-122"/>
                        <a:ea typeface="微软雅黑" panose="020B0503020204020204" pitchFamily="34" charset="-122"/>
                      </a:endParaRPr>
                    </a:p>
                  </a:txBody>
                  <a:tcPr marL="68578" marR="68578"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Tree>
    <p:custDataLst>
      <p:tags r:id="rId1"/>
    </p:custDataLst>
  </p:cSld>
  <p:clrMapOvr>
    <a:masterClrMapping/>
  </p:clrMapOvr>
  <p:transition>
    <p:random/>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88898" name="矩形 1488897"/>
          <p:cNvSpPr/>
          <p:nvPr/>
        </p:nvSpPr>
        <p:spPr>
          <a:xfrm>
            <a:off x="323850" y="404813"/>
            <a:ext cx="8351838" cy="1531937"/>
          </a:xfrm>
          <a:prstGeom prst="rect">
            <a:avLst/>
          </a:prstGeom>
          <a:noFill/>
          <a:ln w="9525">
            <a:noFill/>
            <a:miter/>
          </a:ln>
        </p:spPr>
        <p:txBody>
          <a:bodyPr>
            <a:spAutoFit/>
          </a:bodyPr>
          <a:lstStyle/>
          <a:p>
            <a:pPr algn="ctr" eaLnBrk="0" hangingPunct="0">
              <a:lnSpc>
                <a:spcPct val="120000"/>
              </a:lnSpc>
              <a:defRPr/>
            </a:pPr>
            <a:r>
              <a:rPr lang="en-US" altLang="en-US" b="1" noProof="1">
                <a:solidFill>
                  <a:srgbClr val="C00000"/>
                </a:solidFill>
                <a:effectLst>
                  <a:outerShdw blurRad="38100" dist="38100" dir="2700000">
                    <a:srgbClr val="FFFFFF"/>
                  </a:outerShdw>
                </a:effectLst>
                <a:latin typeface="黑体" panose="02010609060101010101" pitchFamily="49" charset="-122"/>
                <a:ea typeface="黑体" panose="02010609060101010101" pitchFamily="49" charset="-122"/>
                <a:cs typeface="+mn-ea"/>
              </a:rPr>
              <a:t>2016</a:t>
            </a:r>
            <a:r>
              <a:rPr lang="zh-CN" altLang="en-US" b="1" noProof="1">
                <a:solidFill>
                  <a:srgbClr val="C00000"/>
                </a:solidFill>
                <a:effectLst>
                  <a:outerShdw blurRad="38100" dist="38100" dir="2700000">
                    <a:srgbClr val="FFFFFF"/>
                  </a:outerShdw>
                </a:effectLst>
                <a:latin typeface="黑体" panose="02010609060101010101" pitchFamily="49" charset="-122"/>
                <a:ea typeface="黑体" panose="02010609060101010101" pitchFamily="49" charset="-122"/>
                <a:cs typeface="+mn-ea"/>
              </a:rPr>
              <a:t>年广西科技项目（课题）专家评估表</a:t>
            </a:r>
            <a:endParaRPr lang="en-US" altLang="zh-CN" b="1" noProof="1">
              <a:solidFill>
                <a:srgbClr val="C00000"/>
              </a:solidFill>
              <a:effectLst>
                <a:outerShdw blurRad="38100" dist="38100" dir="2700000">
                  <a:srgbClr val="FFFFFF"/>
                </a:outerShdw>
              </a:effectLst>
              <a:latin typeface="黑体" panose="02010609060101010101" pitchFamily="49" charset="-122"/>
              <a:ea typeface="黑体" panose="02010609060101010101" pitchFamily="49" charset="-122"/>
              <a:cs typeface="+mn-ea"/>
            </a:endParaRPr>
          </a:p>
          <a:p>
            <a:pPr algn="ctr" eaLnBrk="0" hangingPunct="0">
              <a:lnSpc>
                <a:spcPct val="120000"/>
              </a:lnSpc>
              <a:defRPr/>
            </a:pPr>
            <a:r>
              <a:rPr lang="zh-CN" altLang="en-US" sz="1200" dirty="0">
                <a:solidFill>
                  <a:srgbClr val="000000"/>
                </a:solidFill>
                <a:ea typeface="黑体" panose="02010609060101010101" pitchFamily="49" charset="-122"/>
              </a:rPr>
              <a:t>（适用项目：科技重大专项</a:t>
            </a:r>
            <a:r>
              <a:rPr lang="en-US" altLang="zh-CN" sz="1200" dirty="0">
                <a:solidFill>
                  <a:srgbClr val="000000"/>
                </a:solidFill>
                <a:ea typeface="黑体" panose="02010609060101010101" pitchFamily="49" charset="-122"/>
              </a:rPr>
              <a:t>-</a:t>
            </a:r>
            <a:r>
              <a:rPr lang="zh-CN" altLang="en-US" sz="1200" dirty="0">
                <a:solidFill>
                  <a:srgbClr val="000000"/>
                </a:solidFill>
                <a:ea typeface="黑体" panose="02010609060101010101" pitchFamily="49" charset="-122"/>
              </a:rPr>
              <a:t>国际科技创新成果引进与合作研究示范，指南代码</a:t>
            </a:r>
            <a:r>
              <a:rPr lang="en-US" sz="1200" dirty="0">
                <a:solidFill>
                  <a:srgbClr val="000000"/>
                </a:solidFill>
                <a:ea typeface="黑体" panose="02010609060101010101" pitchFamily="49" charset="-122"/>
              </a:rPr>
              <a:t>AA0103</a:t>
            </a:r>
            <a:r>
              <a:rPr lang="zh-CN" altLang="en-US" sz="1200" dirty="0">
                <a:solidFill>
                  <a:srgbClr val="000000"/>
                </a:solidFill>
                <a:ea typeface="黑体" panose="02010609060101010101" pitchFamily="49" charset="-122"/>
              </a:rPr>
              <a:t>）</a:t>
            </a:r>
            <a:endParaRPr lang="en-US" altLang="zh-CN" sz="1100" kern="0" noProof="1">
              <a:solidFill>
                <a:srgbClr val="000000"/>
              </a:solidFill>
              <a:latin typeface="微软雅黑" panose="020B0503020204020204" pitchFamily="34" charset="-122"/>
              <a:ea typeface="微软雅黑" panose="020B0503020204020204" pitchFamily="34" charset="-122"/>
              <a:cs typeface="Arial" panose="020B0604020202020204"/>
            </a:endParaRPr>
          </a:p>
          <a:p>
            <a:pPr algn="ctr" eaLnBrk="0" hangingPunct="0">
              <a:lnSpc>
                <a:spcPct val="120000"/>
              </a:lnSpc>
              <a:buFont typeface="Arial" panose="020B0604020202020204" pitchFamily="34" charset="0"/>
              <a:buNone/>
              <a:defRPr/>
            </a:pPr>
            <a:endParaRPr lang="zh-CN" altLang="en-US" b="1" noProof="1">
              <a:solidFill>
                <a:srgbClr val="C00000"/>
              </a:solidFill>
              <a:effectLst>
                <a:outerShdw blurRad="38100" dist="38100" dir="2700000">
                  <a:srgbClr val="FFFFFF"/>
                </a:outerShdw>
              </a:effectLst>
              <a:latin typeface="黑体" panose="02010609060101010101" pitchFamily="49" charset="-122"/>
              <a:ea typeface="黑体" panose="02010609060101010101" pitchFamily="49" charset="-122"/>
              <a:cs typeface="+mn-ea"/>
            </a:endParaRPr>
          </a:p>
        </p:txBody>
      </p:sp>
      <p:sp>
        <p:nvSpPr>
          <p:cNvPr id="117763" name="TextBox 7"/>
          <p:cNvSpPr txBox="1">
            <a:spLocks noChangeArrowheads="1"/>
          </p:cNvSpPr>
          <p:nvPr/>
        </p:nvSpPr>
        <p:spPr bwMode="auto">
          <a:xfrm>
            <a:off x="684213" y="1268413"/>
            <a:ext cx="7704137" cy="341312"/>
          </a:xfrm>
          <a:prstGeom prst="rect">
            <a:avLst/>
          </a:prstGeom>
          <a:noFill/>
          <a:ln w="9525">
            <a:noFill/>
            <a:miter lim="800000"/>
            <a:headEnd/>
            <a:tailEnd/>
          </a:ln>
        </p:spPr>
        <p:txBody>
          <a:bodyPr>
            <a:spAutoFit/>
          </a:bodyPr>
          <a:lstStyle/>
          <a:p>
            <a:pPr>
              <a:lnSpc>
                <a:spcPct val="130000"/>
              </a:lnSpc>
            </a:pPr>
            <a:r>
              <a:rPr lang="zh-CN" altLang="en-US" sz="1400" b="1">
                <a:solidFill>
                  <a:srgbClr val="000000"/>
                </a:solidFill>
                <a:ea typeface="黑体" pitchFamily="49" charset="-122"/>
              </a:rPr>
              <a:t>二、评价性指标</a:t>
            </a:r>
            <a:r>
              <a:rPr lang="zh-CN" altLang="en-US" sz="1400">
                <a:solidFill>
                  <a:srgbClr val="000000"/>
                </a:solidFill>
                <a:ea typeface="黑体" pitchFamily="49" charset="-122"/>
              </a:rPr>
              <a:t>（不符合申报指南和申报须知要求时项目评分为</a:t>
            </a:r>
            <a:r>
              <a:rPr lang="en-US" altLang="zh-CN" sz="1400">
                <a:solidFill>
                  <a:srgbClr val="000000"/>
                </a:solidFill>
                <a:ea typeface="黑体" pitchFamily="49" charset="-122"/>
              </a:rPr>
              <a:t>0</a:t>
            </a:r>
            <a:r>
              <a:rPr lang="zh-CN" altLang="en-US" sz="1400">
                <a:solidFill>
                  <a:srgbClr val="000000"/>
                </a:solidFill>
                <a:ea typeface="黑体" pitchFamily="49" charset="-122"/>
              </a:rPr>
              <a:t>分）</a:t>
            </a:r>
            <a:endParaRPr lang="zh-CN" altLang="en-US" sz="1400">
              <a:solidFill>
                <a:srgbClr val="000000"/>
              </a:solidFill>
              <a:ea typeface="微软雅黑" pitchFamily="34" charset="-122"/>
            </a:endParaRPr>
          </a:p>
        </p:txBody>
      </p:sp>
      <p:graphicFrame>
        <p:nvGraphicFramePr>
          <p:cNvPr id="14" name="表格 13"/>
          <p:cNvGraphicFramePr>
            <a:graphicFrameLocks noGrp="1"/>
          </p:cNvGraphicFramePr>
          <p:nvPr/>
        </p:nvGraphicFramePr>
        <p:xfrm>
          <a:off x="539750" y="1628775"/>
          <a:ext cx="7848600" cy="4537076"/>
        </p:xfrm>
        <a:graphic>
          <a:graphicData uri="http://schemas.openxmlformats.org/drawingml/2006/table">
            <a:tbl>
              <a:tblPr/>
              <a:tblGrid>
                <a:gridCol w="1080083"/>
                <a:gridCol w="4536346"/>
                <a:gridCol w="1728132"/>
                <a:gridCol w="504039"/>
              </a:tblGrid>
              <a:tr h="504119">
                <a:tc>
                  <a:txBody>
                    <a:bodyPr/>
                    <a:lstStyle/>
                    <a:p>
                      <a:pPr algn="ctr">
                        <a:spcAft>
                          <a:spcPts val="0"/>
                        </a:spcAft>
                      </a:pPr>
                      <a:r>
                        <a:rPr lang="zh-CN" sz="1200" b="1" kern="100" dirty="0">
                          <a:solidFill>
                            <a:srgbClr val="000000"/>
                          </a:solidFill>
                          <a:latin typeface="微软雅黑" panose="020B0503020204020204" pitchFamily="34" charset="-122"/>
                          <a:ea typeface="微软雅黑" panose="020B0503020204020204" pitchFamily="34" charset="-122"/>
                          <a:cs typeface="Times New Roman" panose="02020603050405020304"/>
                        </a:rPr>
                        <a:t>一级指标</a:t>
                      </a:r>
                      <a:endParaRPr lang="zh-CN" sz="1200" kern="100" dirty="0">
                        <a:latin typeface="微软雅黑" panose="020B0503020204020204" pitchFamily="34" charset="-122"/>
                        <a:ea typeface="微软雅黑" panose="020B0503020204020204" pitchFamily="34" charset="-122"/>
                        <a:cs typeface="Times New Roman" panose="02020603050405020304"/>
                      </a:endParaRPr>
                    </a:p>
                  </a:txBody>
                  <a:tcPr marL="14196" marR="14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200" b="1" kern="100" dirty="0">
                          <a:solidFill>
                            <a:srgbClr val="000000"/>
                          </a:solidFill>
                          <a:latin typeface="微软雅黑" panose="020B0503020204020204" pitchFamily="34" charset="-122"/>
                          <a:ea typeface="微软雅黑" panose="020B0503020204020204" pitchFamily="34" charset="-122"/>
                          <a:cs typeface="Times New Roman" panose="02020603050405020304"/>
                        </a:rPr>
                        <a:t>二级指标及评价内容</a:t>
                      </a:r>
                      <a:endParaRPr lang="zh-CN" sz="1200" kern="100" dirty="0">
                        <a:latin typeface="微软雅黑" panose="020B0503020204020204" pitchFamily="34" charset="-122"/>
                        <a:ea typeface="微软雅黑" panose="020B0503020204020204" pitchFamily="34" charset="-122"/>
                        <a:cs typeface="Times New Roman" panose="02020603050405020304"/>
                      </a:endParaRPr>
                    </a:p>
                  </a:txBody>
                  <a:tcPr marL="14196" marR="14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200" b="1" kern="100" dirty="0">
                          <a:solidFill>
                            <a:srgbClr val="000000"/>
                          </a:solidFill>
                          <a:latin typeface="微软雅黑" panose="020B0503020204020204" pitchFamily="34" charset="-122"/>
                          <a:ea typeface="微软雅黑" panose="020B0503020204020204" pitchFamily="34" charset="-122"/>
                          <a:cs typeface="Times New Roman" panose="02020603050405020304"/>
                        </a:rPr>
                        <a:t>分值</a:t>
                      </a:r>
                      <a:endPar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14196" marR="14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200" b="1" kern="100" dirty="0">
                          <a:solidFill>
                            <a:srgbClr val="000000"/>
                          </a:solidFill>
                          <a:latin typeface="微软雅黑" panose="020B0503020204020204" pitchFamily="34" charset="-122"/>
                          <a:ea typeface="微软雅黑" panose="020B0503020204020204" pitchFamily="34" charset="-122"/>
                          <a:cs typeface="Times New Roman" panose="02020603050405020304"/>
                        </a:rPr>
                        <a:t>专家</a:t>
                      </a:r>
                      <a:endParaRPr lang="zh-CN" sz="1200" kern="100" dirty="0">
                        <a:latin typeface="微软雅黑" panose="020B0503020204020204" pitchFamily="34" charset="-122"/>
                        <a:ea typeface="微软雅黑" panose="020B0503020204020204" pitchFamily="34" charset="-122"/>
                        <a:cs typeface="Times New Roman" panose="02020603050405020304"/>
                      </a:endParaRPr>
                    </a:p>
                    <a:p>
                      <a:pPr algn="ctr">
                        <a:spcAft>
                          <a:spcPts val="0"/>
                        </a:spcAft>
                      </a:pPr>
                      <a:r>
                        <a:rPr lang="zh-CN" sz="1200" b="1" kern="100" dirty="0">
                          <a:solidFill>
                            <a:srgbClr val="000000"/>
                          </a:solidFill>
                          <a:latin typeface="微软雅黑" panose="020B0503020204020204" pitchFamily="34" charset="-122"/>
                          <a:ea typeface="微软雅黑" panose="020B0503020204020204" pitchFamily="34" charset="-122"/>
                          <a:cs typeface="Times New Roman" panose="02020603050405020304"/>
                        </a:rPr>
                        <a:t>评分</a:t>
                      </a:r>
                      <a:endParaRPr lang="zh-CN" sz="1200" kern="100" dirty="0">
                        <a:latin typeface="微软雅黑" panose="020B0503020204020204" pitchFamily="34" charset="-122"/>
                        <a:ea typeface="微软雅黑" panose="020B0503020204020204" pitchFamily="34" charset="-122"/>
                        <a:cs typeface="Times New Roman" panose="02020603050405020304"/>
                      </a:endParaRPr>
                    </a:p>
                  </a:txBody>
                  <a:tcPr marL="14196" marR="1419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8154">
                <a:tc rowSpan="2">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1200" b="1" kern="100" dirty="0">
                          <a:solidFill>
                            <a:srgbClr val="000000"/>
                          </a:solidFill>
                          <a:latin typeface="微软雅黑" panose="020B0503020204020204" pitchFamily="34" charset="-122"/>
                          <a:ea typeface="微软雅黑" panose="020B0503020204020204" pitchFamily="34" charset="-122"/>
                          <a:cs typeface="Times New Roman" panose="02020603050405020304"/>
                        </a:rPr>
                        <a:t/>
                      </a:r>
                      <a:br>
                        <a:rPr lang="en-US" sz="1200" b="1" kern="100" dirty="0">
                          <a:solidFill>
                            <a:srgbClr val="000000"/>
                          </a:solidFill>
                          <a:latin typeface="微软雅黑" panose="020B0503020204020204" pitchFamily="34" charset="-122"/>
                          <a:ea typeface="微软雅黑" panose="020B0503020204020204" pitchFamily="34" charset="-122"/>
                          <a:cs typeface="Times New Roman" panose="02020603050405020304"/>
                        </a:rPr>
                      </a:br>
                      <a:r>
                        <a:rPr lang="en-US" altLang="en-US" sz="1200" b="1" kern="100" dirty="0" smtClean="0">
                          <a:solidFill>
                            <a:srgbClr val="000000"/>
                          </a:solidFill>
                          <a:latin typeface="微软雅黑" panose="020B0503020204020204" pitchFamily="34" charset="-122"/>
                          <a:ea typeface="微软雅黑" panose="020B0503020204020204" pitchFamily="34" charset="-122"/>
                          <a:cs typeface="Times New Roman" panose="02020603050405020304"/>
                        </a:rPr>
                        <a:t>6</a:t>
                      </a:r>
                      <a:r>
                        <a:rPr lang="zh-CN" altLang="en-US" sz="1200" b="1" kern="100" dirty="0" smtClean="0">
                          <a:solidFill>
                            <a:srgbClr val="000000"/>
                          </a:solidFill>
                          <a:latin typeface="微软雅黑" panose="020B0503020204020204" pitchFamily="34" charset="-122"/>
                          <a:ea typeface="微软雅黑" panose="020B0503020204020204" pitchFamily="34" charset="-122"/>
                          <a:cs typeface="Times New Roman" panose="02020603050405020304"/>
                        </a:rPr>
                        <a:t>、项目经济、社会、环境效益分析（续）</a:t>
                      </a:r>
                      <a:endParaRPr lang="zh-CN" sz="1200" kern="100" dirty="0">
                        <a:latin typeface="微软雅黑" panose="020B0503020204020204" pitchFamily="34" charset="-122"/>
                        <a:ea typeface="微软雅黑" panose="020B0503020204020204" pitchFamily="34" charset="-122"/>
                        <a:cs typeface="Times New Roman" panose="02020603050405020304"/>
                      </a:endParaRP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6.2</a:t>
                      </a:r>
                      <a:r>
                        <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预期社会效益（形成的知识产权、技术标准，人才队伍、学术团队以及科技进步推动作用等）、预期环境效益（项目执行对环境变化的正效应）</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r>
                        <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较好（</a:t>
                      </a:r>
                      <a:r>
                        <a:rPr lang="en-US"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4.0-5.0</a:t>
                      </a:r>
                      <a:r>
                        <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分）</a:t>
                      </a:r>
                    </a:p>
                    <a:p>
                      <a:pPr marL="0" algn="ctr" defTabSz="914400" rtl="0" eaLnBrk="1" latinLnBrk="0" hangingPunct="1">
                        <a:spcAft>
                          <a:spcPts val="0"/>
                        </a:spcAft>
                      </a:pPr>
                      <a:r>
                        <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一般（</a:t>
                      </a:r>
                      <a:r>
                        <a:rPr lang="en-US"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2.0-3.9</a:t>
                      </a:r>
                      <a:r>
                        <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a:t>
                      </a:r>
                    </a:p>
                    <a:p>
                      <a:pPr marL="0" algn="ctr" defTabSz="914400" rtl="0" eaLnBrk="1" latinLnBrk="0" hangingPunct="1">
                        <a:spcAft>
                          <a:spcPts val="0"/>
                        </a:spcAft>
                      </a:pPr>
                      <a:r>
                        <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较差（</a:t>
                      </a:r>
                      <a:r>
                        <a:rPr lang="en-US"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0.0-1.9</a:t>
                      </a:r>
                      <a:r>
                        <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分）</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zh-CN" sz="1200" kern="100">
                        <a:latin typeface="微软雅黑" panose="020B0503020204020204" pitchFamily="34" charset="-122"/>
                        <a:ea typeface="微软雅黑" panose="020B0503020204020204" pitchFamily="34" charset="-122"/>
                        <a:cs typeface="Times New Roman" panose="02020603050405020304"/>
                      </a:endParaRP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0085">
                <a:tc vMerge="1">
                  <a:txBody>
                    <a:bodyPr/>
                    <a:lstStyle/>
                    <a:p>
                      <a:endParaRPr lang="zh-CN"/>
                    </a:p>
                  </a:txBody>
                  <a:tcPr/>
                </a:tc>
                <a:tc>
                  <a:txBody>
                    <a:bodyPr/>
                    <a:lstStyle/>
                    <a:p>
                      <a:pPr algn="ctr">
                        <a:spcAft>
                          <a:spcPts val="0"/>
                        </a:spcAft>
                      </a:pPr>
                      <a:r>
                        <a:rPr lang="zh-CN" sz="1200" b="1" kern="100" dirty="0">
                          <a:solidFill>
                            <a:srgbClr val="000000"/>
                          </a:solidFill>
                          <a:latin typeface="微软雅黑" panose="020B0503020204020204" pitchFamily="34" charset="-122"/>
                          <a:ea typeface="微软雅黑" panose="020B0503020204020204" pitchFamily="34" charset="-122"/>
                          <a:cs typeface="Times New Roman" panose="02020603050405020304"/>
                        </a:rPr>
                        <a:t>小</a:t>
                      </a:r>
                      <a:r>
                        <a:rPr lang="en-US" sz="1200" b="1" kern="100" dirty="0">
                          <a:solidFill>
                            <a:srgbClr val="000000"/>
                          </a:solidFill>
                          <a:latin typeface="微软雅黑" panose="020B0503020204020204" pitchFamily="34" charset="-122"/>
                          <a:ea typeface="微软雅黑" panose="020B0503020204020204" pitchFamily="34" charset="-122"/>
                          <a:cs typeface="Times New Roman" panose="02020603050405020304"/>
                        </a:rPr>
                        <a:t>     </a:t>
                      </a:r>
                      <a:r>
                        <a:rPr lang="zh-CN" sz="1200" b="1" kern="100" dirty="0">
                          <a:solidFill>
                            <a:srgbClr val="000000"/>
                          </a:solidFill>
                          <a:latin typeface="微软雅黑" panose="020B0503020204020204" pitchFamily="34" charset="-122"/>
                          <a:ea typeface="微软雅黑" panose="020B0503020204020204" pitchFamily="34" charset="-122"/>
                          <a:cs typeface="Times New Roman" panose="02020603050405020304"/>
                        </a:rPr>
                        <a:t>计</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r>
                        <a:rPr lang="en-US" sz="1200" b="1" kern="100" dirty="0">
                          <a:solidFill>
                            <a:srgbClr val="000000"/>
                          </a:solidFill>
                          <a:latin typeface="微软雅黑" panose="020B0503020204020204" pitchFamily="34" charset="-122"/>
                          <a:ea typeface="微软雅黑" panose="020B0503020204020204" pitchFamily="34" charset="-122"/>
                          <a:cs typeface="Times New Roman" panose="02020603050405020304"/>
                        </a:rPr>
                        <a:t>10</a:t>
                      </a:r>
                      <a:endParaRPr lang="zh-CN" sz="1200" b="1" kern="100" dirty="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zh-CN" sz="1200" b="1" kern="100" dirty="0">
                        <a:latin typeface="微软雅黑" panose="020B0503020204020204" pitchFamily="34" charset="-122"/>
                        <a:ea typeface="微软雅黑" panose="020B0503020204020204" pitchFamily="34" charset="-122"/>
                        <a:cs typeface="Times New Roman" panose="02020603050405020304"/>
                      </a:endParaRP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8709">
                <a:tc rowSpan="2">
                  <a:txBody>
                    <a:bodyPr/>
                    <a:lstStyle/>
                    <a:p>
                      <a:pPr algn="l">
                        <a:spcAft>
                          <a:spcPts val="0"/>
                        </a:spcAft>
                      </a:pPr>
                      <a:r>
                        <a:rPr lang="en-US" altLang="en-US" sz="1200" b="1" kern="100" dirty="0" smtClean="0">
                          <a:solidFill>
                            <a:srgbClr val="000000"/>
                          </a:solidFill>
                          <a:latin typeface="微软雅黑" panose="020B0503020204020204" pitchFamily="34" charset="-122"/>
                          <a:ea typeface="微软雅黑" panose="020B0503020204020204" pitchFamily="34" charset="-122"/>
                          <a:cs typeface="Times New Roman" panose="02020603050405020304"/>
                        </a:rPr>
                        <a:t>7</a:t>
                      </a:r>
                      <a:r>
                        <a:rPr lang="zh-CN" altLang="en-US" sz="1200" b="1" kern="100" dirty="0" smtClean="0">
                          <a:solidFill>
                            <a:srgbClr val="000000"/>
                          </a:solidFill>
                          <a:latin typeface="微软雅黑" panose="020B0503020204020204" pitchFamily="34" charset="-122"/>
                          <a:ea typeface="微软雅黑" panose="020B0503020204020204" pitchFamily="34" charset="-122"/>
                          <a:cs typeface="Times New Roman" panose="02020603050405020304"/>
                        </a:rPr>
                        <a:t>、项目风险分析与对策</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7.1</a:t>
                      </a:r>
                      <a:r>
                        <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项目风险程度和风险规避措施</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r>
                        <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较低（</a:t>
                      </a:r>
                      <a:r>
                        <a:rPr lang="en-US"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4.0-5.0</a:t>
                      </a:r>
                      <a:r>
                        <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分）</a:t>
                      </a:r>
                    </a:p>
                    <a:p>
                      <a:pPr marL="0" algn="ctr" defTabSz="914400" rtl="0" eaLnBrk="1" latinLnBrk="0" hangingPunct="1">
                        <a:spcAft>
                          <a:spcPts val="0"/>
                        </a:spcAft>
                      </a:pPr>
                      <a:r>
                        <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一般（</a:t>
                      </a:r>
                      <a:r>
                        <a:rPr lang="en-US"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2.0-3.9</a:t>
                      </a:r>
                      <a:r>
                        <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a:t>
                      </a:r>
                    </a:p>
                    <a:p>
                      <a:pPr marL="0" algn="ctr" defTabSz="914400" rtl="0" eaLnBrk="1" latinLnBrk="0" hangingPunct="1">
                        <a:spcAft>
                          <a:spcPts val="0"/>
                        </a:spcAft>
                      </a:pPr>
                      <a:r>
                        <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较高（</a:t>
                      </a:r>
                      <a:r>
                        <a:rPr lang="en-US"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0.0-1.9</a:t>
                      </a:r>
                      <a:r>
                        <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分）</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zh-CN" sz="1100" kern="100">
                        <a:latin typeface="Times New Roman" panose="02020603050405020304"/>
                        <a:ea typeface="宋体" panose="02010600030101010101" pitchFamily="2" charset="-122"/>
                        <a:cs typeface="Times New Roman" panose="02020603050405020304"/>
                      </a:endParaRP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0050">
                <a:tc vMerge="1">
                  <a:txBody>
                    <a:bodyPr/>
                    <a:lstStyle/>
                    <a:p>
                      <a:endParaRPr lang="zh-CN"/>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200" b="1" kern="100" dirty="0">
                          <a:solidFill>
                            <a:srgbClr val="000000"/>
                          </a:solidFill>
                          <a:latin typeface="微软雅黑" panose="020B0503020204020204" pitchFamily="34" charset="-122"/>
                          <a:ea typeface="微软雅黑" panose="020B0503020204020204" pitchFamily="34" charset="-122"/>
                          <a:cs typeface="Times New Roman" panose="02020603050405020304"/>
                        </a:rPr>
                        <a:t>小</a:t>
                      </a:r>
                      <a:r>
                        <a:rPr lang="en-US" sz="1200" b="1" kern="100" dirty="0">
                          <a:solidFill>
                            <a:srgbClr val="000000"/>
                          </a:solidFill>
                          <a:latin typeface="微软雅黑" panose="020B0503020204020204" pitchFamily="34" charset="-122"/>
                          <a:ea typeface="微软雅黑" panose="020B0503020204020204" pitchFamily="34" charset="-122"/>
                          <a:cs typeface="Times New Roman" panose="02020603050405020304"/>
                        </a:rPr>
                        <a:t>     </a:t>
                      </a:r>
                      <a:r>
                        <a:rPr lang="zh-CN" sz="1200" b="1" kern="100" dirty="0">
                          <a:solidFill>
                            <a:srgbClr val="000000"/>
                          </a:solidFill>
                          <a:latin typeface="微软雅黑" panose="020B0503020204020204" pitchFamily="34" charset="-122"/>
                          <a:ea typeface="微软雅黑" panose="020B0503020204020204" pitchFamily="34" charset="-122"/>
                          <a:cs typeface="Times New Roman" panose="02020603050405020304"/>
                        </a:rPr>
                        <a:t>计</a:t>
                      </a:r>
                    </a:p>
                  </a:txBody>
                  <a:tcPr marL="68578" marR="68578" marT="0" marB="0" anchor="ctr">
                    <a:lnT w="12700" cap="flat" cmpd="sng" algn="ctr">
                      <a:solidFill>
                        <a:srgbClr val="000000"/>
                      </a:solidFill>
                      <a:prstDash val="solid"/>
                      <a:round/>
                      <a:headEnd type="none" w="med" len="med"/>
                      <a:tailEnd type="none" w="med" len="med"/>
                    </a:lnT>
                  </a:tcPr>
                </a:tc>
                <a:tc>
                  <a:txBody>
                    <a:bodyPr/>
                    <a:lstStyle/>
                    <a:p>
                      <a:pPr marL="0" algn="ctr" defTabSz="914400" rtl="0" eaLnBrk="1" latinLnBrk="0" hangingPunct="1">
                        <a:spcAft>
                          <a:spcPts val="0"/>
                        </a:spcAft>
                      </a:pPr>
                      <a:r>
                        <a:rPr lang="en-US" sz="1200" b="1" kern="100" dirty="0">
                          <a:solidFill>
                            <a:srgbClr val="000000"/>
                          </a:solidFill>
                          <a:latin typeface="微软雅黑" panose="020B0503020204020204" pitchFamily="34" charset="-122"/>
                          <a:ea typeface="微软雅黑" panose="020B0503020204020204" pitchFamily="34" charset="-122"/>
                          <a:cs typeface="Times New Roman" panose="02020603050405020304"/>
                        </a:rPr>
                        <a:t>5</a:t>
                      </a:r>
                      <a:endParaRPr lang="zh-CN" sz="1200" b="1" kern="100" dirty="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78" marR="68578" marT="0" marB="0" anchor="ctr">
                    <a:lnT w="12700" cap="flat" cmpd="sng" algn="ctr">
                      <a:solidFill>
                        <a:srgbClr val="000000"/>
                      </a:solidFill>
                      <a:prstDash val="solid"/>
                      <a:round/>
                      <a:headEnd type="none" w="med" len="med"/>
                      <a:tailEnd type="none" w="med" len="med"/>
                    </a:lnT>
                  </a:tcPr>
                </a:tc>
                <a:tc>
                  <a:txBody>
                    <a:bodyPr/>
                    <a:lstStyle/>
                    <a:p>
                      <a:pPr algn="ctr">
                        <a:spcAft>
                          <a:spcPts val="0"/>
                        </a:spcAft>
                      </a:pPr>
                      <a:endParaRPr lang="zh-CN" sz="1100" kern="100">
                        <a:latin typeface="Times New Roman" panose="02020603050405020304"/>
                        <a:ea typeface="宋体" panose="02010600030101010101" pitchFamily="2" charset="-122"/>
                        <a:cs typeface="Times New Roman" panose="02020603050405020304"/>
                      </a:endParaRPr>
                    </a:p>
                  </a:txBody>
                  <a:tcPr marL="68578" marR="68578" marT="0" marB="0" anchor="ctr">
                    <a:lnT w="12700" cap="flat" cmpd="sng" algn="ctr">
                      <a:solidFill>
                        <a:srgbClr val="000000"/>
                      </a:solidFill>
                      <a:prstDash val="solid"/>
                      <a:round/>
                      <a:headEnd type="none" w="med" len="med"/>
                      <a:tailEnd type="none" w="med" len="med"/>
                    </a:lnT>
                  </a:tcPr>
                </a:tc>
              </a:tr>
              <a:tr h="347133">
                <a:tc>
                  <a:txBody>
                    <a:bodyPr/>
                    <a:lstStyle/>
                    <a:p>
                      <a:pPr marL="0" algn="ctr" defTabSz="914400" rtl="0" eaLnBrk="1" latinLnBrk="0" hangingPunct="1">
                        <a:spcAft>
                          <a:spcPts val="0"/>
                        </a:spcAft>
                      </a:pPr>
                      <a:r>
                        <a:rPr lang="zh-CN" altLang="en-US" sz="1200" b="1" kern="100" dirty="0" smtClean="0">
                          <a:solidFill>
                            <a:srgbClr val="000000"/>
                          </a:solidFill>
                          <a:latin typeface="微软雅黑" panose="020B0503020204020204" pitchFamily="34" charset="-122"/>
                          <a:ea typeface="微软雅黑" panose="020B0503020204020204" pitchFamily="34" charset="-122"/>
                          <a:cs typeface="Times New Roman" panose="02020603050405020304"/>
                        </a:rPr>
                        <a:t>合 计</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zh-CN" sz="1100" kern="100" dirty="0">
                        <a:latin typeface="Times New Roman" panose="02020603050405020304"/>
                        <a:ea typeface="宋体" panose="02010600030101010101" pitchFamily="2" charset="-122"/>
                        <a:cs typeface="Times New Roman" panose="02020603050405020304"/>
                      </a:endParaRP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spcAft>
                          <a:spcPts val="0"/>
                        </a:spcAft>
                      </a:pPr>
                      <a:r>
                        <a:rPr lang="en-US"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100</a:t>
                      </a:r>
                      <a:endPar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endParaRP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a:txBody>
                    <a:bodyPr/>
                    <a:lstStyle/>
                    <a:p>
                      <a:pPr indent="524510" algn="just">
                        <a:spcAft>
                          <a:spcPts val="0"/>
                        </a:spcAft>
                      </a:pPr>
                      <a:endParaRPr lang="zh-CN" sz="1100" kern="100">
                        <a:latin typeface="Times New Roman" panose="02020603050405020304"/>
                        <a:ea typeface="宋体" panose="02010600030101010101" pitchFamily="2" charset="-122"/>
                        <a:cs typeface="Times New Roman" panose="02020603050405020304"/>
                      </a:endParaRP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r>
              <a:tr h="592518">
                <a:tc gridSpan="4">
                  <a:txBody>
                    <a:bodyPr/>
                    <a:lstStyle/>
                    <a:p>
                      <a:pPr algn="just">
                        <a:lnSpc>
                          <a:spcPts val="1800"/>
                        </a:lnSpc>
                        <a:spcAft>
                          <a:spcPts val="0"/>
                        </a:spcAft>
                      </a:pPr>
                      <a:r>
                        <a:rPr lang="zh-CN" sz="1200" b="1" kern="100" dirty="0">
                          <a:solidFill>
                            <a:srgbClr val="000000"/>
                          </a:solidFill>
                          <a:latin typeface="微软雅黑" panose="020B0503020204020204" pitchFamily="34" charset="-122"/>
                          <a:ea typeface="微软雅黑" panose="020B0503020204020204" pitchFamily="34" charset="-122"/>
                          <a:cs typeface="Times New Roman" panose="02020603050405020304"/>
                        </a:rPr>
                        <a:t>存在问题及扣分理由</a:t>
                      </a:r>
                      <a:r>
                        <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（至少陈述</a:t>
                      </a:r>
                      <a:r>
                        <a:rPr lang="en-US"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3</a:t>
                      </a:r>
                      <a:r>
                        <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项以上扣分理由）</a:t>
                      </a:r>
                      <a:r>
                        <a:rPr lang="en-US"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a:t>
                      </a:r>
                      <a:endPar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endParaRPr>
                    </a:p>
                    <a:p>
                      <a:pPr algn="just">
                        <a:lnSpc>
                          <a:spcPts val="1800"/>
                        </a:lnSpc>
                        <a:spcAft>
                          <a:spcPts val="0"/>
                        </a:spcAft>
                      </a:pPr>
                      <a:r>
                        <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（至少</a:t>
                      </a:r>
                      <a:r>
                        <a:rPr lang="en-US"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100</a:t>
                      </a:r>
                      <a:r>
                        <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字）</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6137">
                <a:tc gridSpan="4">
                  <a:txBody>
                    <a:bodyPr/>
                    <a:lstStyle/>
                    <a:p>
                      <a:pPr algn="just">
                        <a:lnSpc>
                          <a:spcPts val="1800"/>
                        </a:lnSpc>
                        <a:spcAft>
                          <a:spcPts val="0"/>
                        </a:spcAft>
                      </a:pPr>
                      <a:r>
                        <a:rPr lang="zh-CN" sz="1200" b="1" kern="100" dirty="0">
                          <a:solidFill>
                            <a:srgbClr val="000000"/>
                          </a:solidFill>
                          <a:latin typeface="微软雅黑" panose="020B0503020204020204" pitchFamily="34" charset="-122"/>
                          <a:ea typeface="微软雅黑" panose="020B0503020204020204" pitchFamily="34" charset="-122"/>
                          <a:cs typeface="Times New Roman" panose="02020603050405020304"/>
                        </a:rPr>
                        <a:t>意见和建议</a:t>
                      </a:r>
                      <a:r>
                        <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a:t>
                      </a:r>
                    </a:p>
                    <a:p>
                      <a:pPr algn="just">
                        <a:lnSpc>
                          <a:spcPts val="1800"/>
                        </a:lnSpc>
                        <a:spcAft>
                          <a:spcPts val="0"/>
                        </a:spcAft>
                      </a:pPr>
                      <a:r>
                        <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（至少</a:t>
                      </a:r>
                      <a:r>
                        <a:rPr lang="en-US"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100</a:t>
                      </a:r>
                      <a:r>
                        <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字）</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20171">
                <a:tc gridSpan="4">
                  <a:txBody>
                    <a:bodyPr/>
                    <a:lstStyle/>
                    <a:p>
                      <a:pPr algn="just">
                        <a:spcAft>
                          <a:spcPts val="0"/>
                        </a:spcAft>
                      </a:pPr>
                      <a:r>
                        <a:rPr lang="zh-CN" sz="1200" b="1" kern="100" dirty="0">
                          <a:solidFill>
                            <a:srgbClr val="000000"/>
                          </a:solidFill>
                          <a:latin typeface="微软雅黑" panose="020B0503020204020204" pitchFamily="34" charset="-122"/>
                          <a:ea typeface="微软雅黑" panose="020B0503020204020204" pitchFamily="34" charset="-122"/>
                          <a:cs typeface="Times New Roman" panose="02020603050405020304"/>
                        </a:rPr>
                        <a:t>综合评价</a:t>
                      </a:r>
                      <a:r>
                        <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（根据项目总评分，在相应的选项框“□”中打“√”）：</a:t>
                      </a:r>
                    </a:p>
                    <a:p>
                      <a:pPr algn="just">
                        <a:spcAft>
                          <a:spcPts val="0"/>
                        </a:spcAft>
                      </a:pPr>
                      <a:r>
                        <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□可行（≥</a:t>
                      </a:r>
                      <a:r>
                        <a:rPr lang="en-US"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85</a:t>
                      </a:r>
                      <a:r>
                        <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分）</a:t>
                      </a:r>
                      <a:r>
                        <a:rPr lang="en-US"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  </a:t>
                      </a:r>
                      <a:r>
                        <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□基本可行（</a:t>
                      </a:r>
                      <a:r>
                        <a:rPr lang="en-US"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70-84</a:t>
                      </a:r>
                      <a:r>
                        <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分）</a:t>
                      </a:r>
                      <a:r>
                        <a:rPr lang="en-US"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   </a:t>
                      </a:r>
                      <a:r>
                        <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□暂缓立项（</a:t>
                      </a:r>
                      <a:r>
                        <a:rPr lang="en-US"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50-69</a:t>
                      </a:r>
                      <a:r>
                        <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分）</a:t>
                      </a:r>
                      <a:r>
                        <a:rPr lang="en-US"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  </a:t>
                      </a:r>
                      <a:r>
                        <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□不可行（</a:t>
                      </a:r>
                      <a:r>
                        <a:rPr lang="en-US"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&lt;50</a:t>
                      </a:r>
                      <a:r>
                        <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分）</a:t>
                      </a:r>
                    </a:p>
                    <a:p>
                      <a:pPr indent="2200275" algn="just">
                        <a:lnSpc>
                          <a:spcPts val="1800"/>
                        </a:lnSpc>
                        <a:spcAft>
                          <a:spcPts val="0"/>
                        </a:spcAft>
                      </a:pPr>
                      <a:r>
                        <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专家签名：</a:t>
                      </a:r>
                      <a:r>
                        <a:rPr lang="en-US"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                  </a:t>
                      </a:r>
                      <a:r>
                        <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年</a:t>
                      </a:r>
                      <a:r>
                        <a:rPr lang="en-US"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   </a:t>
                      </a:r>
                      <a:r>
                        <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月</a:t>
                      </a:r>
                      <a:r>
                        <a:rPr lang="en-US"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   </a:t>
                      </a:r>
                      <a:r>
                        <a:rPr lang="zh-CN" sz="1200" kern="100" dirty="0">
                          <a:solidFill>
                            <a:srgbClr val="000000"/>
                          </a:solidFill>
                          <a:latin typeface="微软雅黑" panose="020B0503020204020204" pitchFamily="34" charset="-122"/>
                          <a:ea typeface="微软雅黑" panose="020B0503020204020204" pitchFamily="34" charset="-122"/>
                          <a:cs typeface="Times New Roman" panose="02020603050405020304"/>
                        </a:rPr>
                        <a:t>日</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ustDataLst>
      <p:tags r:id="rId1"/>
    </p:custDataLst>
  </p:cSld>
  <p:clrMapOvr>
    <a:masterClrMapping/>
  </p:clrMapOvr>
  <p:transition>
    <p:random/>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bg>
      <p:bgPr>
        <a:gradFill>
          <a:gsLst>
            <a:gs pos="53578">
              <a:srgbClr val="C9ECBC"/>
            </a:gs>
            <a:gs pos="53156">
              <a:srgbClr val="C9ECBC"/>
            </a:gs>
            <a:gs pos="52312">
              <a:srgbClr val="C8ECBB"/>
            </a:gs>
            <a:gs pos="50625">
              <a:srgbClr val="C7ECBA"/>
            </a:gs>
            <a:gs pos="47250">
              <a:srgbClr val="C5EBB7"/>
            </a:gs>
            <a:gs pos="40500">
              <a:srgbClr val="C1EAB1"/>
            </a:gs>
            <a:gs pos="27000">
              <a:srgbClr val="B8E8A5"/>
            </a:gs>
            <a:gs pos="0">
              <a:schemeClr val="accent1">
                <a:tint val="66000"/>
                <a:satMod val="160000"/>
              </a:schemeClr>
            </a:gs>
            <a:gs pos="54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1488898" name="矩形 1488897"/>
          <p:cNvSpPr/>
          <p:nvPr/>
        </p:nvSpPr>
        <p:spPr>
          <a:xfrm>
            <a:off x="539750" y="692150"/>
            <a:ext cx="8135938" cy="1422400"/>
          </a:xfrm>
          <a:prstGeom prst="rect">
            <a:avLst/>
          </a:prstGeom>
          <a:noFill/>
          <a:ln w="9525">
            <a:noFill/>
            <a:miter/>
          </a:ln>
        </p:spPr>
        <p:txBody>
          <a:bodyPr>
            <a:spAutoFit/>
          </a:bodyPr>
          <a:lstStyle/>
          <a:p>
            <a:pPr algn="ctr" eaLnBrk="0" hangingPunct="0">
              <a:lnSpc>
                <a:spcPct val="120000"/>
              </a:lnSpc>
              <a:defRPr/>
            </a:pPr>
            <a:r>
              <a:rPr lang="zh-CN" altLang="en-US" sz="4000" b="1" noProof="1">
                <a:solidFill>
                  <a:srgbClr val="C00000"/>
                </a:solidFill>
                <a:effectLst>
                  <a:outerShdw blurRad="38100" dist="38100" dir="2700000">
                    <a:srgbClr val="FFFFFF"/>
                  </a:outerShdw>
                </a:effectLst>
                <a:latin typeface="黑体" panose="02010609060101010101" pitchFamily="49" charset="-122"/>
                <a:ea typeface="黑体" panose="02010609060101010101" pitchFamily="49" charset="-122"/>
                <a:cs typeface="+mn-ea"/>
              </a:rPr>
              <a:t>　</a:t>
            </a:r>
            <a:r>
              <a:rPr lang="en-US" altLang="zh-CN" sz="4000" b="1" noProof="1">
                <a:solidFill>
                  <a:srgbClr val="C00000"/>
                </a:solidFill>
                <a:effectLst>
                  <a:outerShdw blurRad="38100" dist="38100" dir="2700000">
                    <a:srgbClr val="FFFFFF"/>
                  </a:outerShdw>
                </a:effectLst>
                <a:latin typeface="黑体" panose="02010609060101010101" pitchFamily="49" charset="-122"/>
                <a:ea typeface="黑体" panose="02010609060101010101" pitchFamily="49" charset="-122"/>
                <a:cs typeface="+mn-ea"/>
              </a:rPr>
              <a:t>《</a:t>
            </a:r>
            <a:r>
              <a:rPr lang="zh-CN" altLang="en-US" sz="4000" b="1" noProof="1">
                <a:solidFill>
                  <a:srgbClr val="C00000"/>
                </a:solidFill>
                <a:effectLst>
                  <a:outerShdw blurRad="38100" dist="38100" dir="2700000">
                    <a:srgbClr val="FFFFFF"/>
                  </a:outerShdw>
                </a:effectLst>
                <a:latin typeface="黑体" panose="02010609060101010101" pitchFamily="49" charset="-122"/>
                <a:ea typeface="黑体" panose="02010609060101010101" pitchFamily="49" charset="-122"/>
                <a:cs typeface="+mn-ea"/>
              </a:rPr>
              <a:t>项目财务评审表</a:t>
            </a:r>
            <a:r>
              <a:rPr lang="en-US" altLang="zh-CN" sz="4000" b="1" noProof="1">
                <a:solidFill>
                  <a:srgbClr val="C00000"/>
                </a:solidFill>
                <a:effectLst>
                  <a:outerShdw blurRad="38100" dist="38100" dir="2700000">
                    <a:srgbClr val="FFFFFF"/>
                  </a:outerShdw>
                </a:effectLst>
                <a:latin typeface="黑体" panose="02010609060101010101" pitchFamily="49" charset="-122"/>
                <a:ea typeface="黑体" panose="02010609060101010101" pitchFamily="49" charset="-122"/>
                <a:cs typeface="+mn-ea"/>
              </a:rPr>
              <a:t>》</a:t>
            </a:r>
          </a:p>
          <a:p>
            <a:pPr algn="ctr" eaLnBrk="0" hangingPunct="0">
              <a:lnSpc>
                <a:spcPct val="120000"/>
              </a:lnSpc>
              <a:defRPr/>
            </a:pPr>
            <a:r>
              <a:rPr lang="zh-CN" altLang="en-US" b="1" noProof="1">
                <a:solidFill>
                  <a:srgbClr val="C00000"/>
                </a:solidFill>
                <a:effectLst>
                  <a:outerShdw blurRad="38100" dist="38100" dir="2700000">
                    <a:srgbClr val="FFFFFF"/>
                  </a:outerShdw>
                </a:effectLst>
                <a:latin typeface="黑体" panose="02010609060101010101" pitchFamily="49" charset="-122"/>
                <a:ea typeface="黑体" panose="02010609060101010101" pitchFamily="49" charset="-122"/>
                <a:cs typeface="+mn-ea"/>
              </a:rPr>
              <a:t>一、基本信息</a:t>
            </a:r>
          </a:p>
        </p:txBody>
      </p:sp>
      <p:graphicFrame>
        <p:nvGraphicFramePr>
          <p:cNvPr id="6" name="表格 5"/>
          <p:cNvGraphicFramePr>
            <a:graphicFrameLocks noGrp="1"/>
          </p:cNvGraphicFramePr>
          <p:nvPr/>
        </p:nvGraphicFramePr>
        <p:xfrm>
          <a:off x="900113" y="2276475"/>
          <a:ext cx="7632700" cy="3751261"/>
        </p:xfrm>
        <a:graphic>
          <a:graphicData uri="http://schemas.openxmlformats.org/drawingml/2006/table">
            <a:tbl>
              <a:tblPr firstRow="1" bandRow="1">
                <a:tableStyleId>{2D5ABB26-0587-4C30-8999-92F81FD0307C}</a:tableStyleId>
              </a:tblPr>
              <a:tblGrid>
                <a:gridCol w="1656153"/>
                <a:gridCol w="888081"/>
                <a:gridCol w="901601"/>
                <a:gridCol w="1642633"/>
                <a:gridCol w="450800"/>
                <a:gridCol w="2093432"/>
              </a:tblGrid>
              <a:tr h="369896">
                <a:tc gridSpan="2">
                  <a:txBody>
                    <a:bodyPr/>
                    <a:lstStyle/>
                    <a:p>
                      <a:r>
                        <a:rPr lang="zh-CN" altLang="en-US" sz="1400" dirty="0" smtClean="0">
                          <a:latin typeface="微软雅黑" panose="020B0503020204020204" pitchFamily="34" charset="-122"/>
                          <a:ea typeface="微软雅黑" panose="020B0503020204020204" pitchFamily="34" charset="-122"/>
                        </a:rPr>
                        <a:t>受理编号：</a:t>
                      </a:r>
                      <a:endParaRPr lang="zh-CN" altLang="en-US" sz="1400" dirty="0">
                        <a:latin typeface="微软雅黑" panose="020B0503020204020204" pitchFamily="34" charset="-122"/>
                        <a:ea typeface="微软雅黑" panose="020B0503020204020204" pitchFamily="34" charset="-122"/>
                      </a:endParaRPr>
                    </a:p>
                  </a:txBody>
                  <a:tcPr marL="91438" marR="9143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r>
                        <a:rPr lang="zh-CN" altLang="en-US" sz="1400" dirty="0" smtClean="0">
                          <a:latin typeface="微软雅黑" panose="020B0503020204020204" pitchFamily="34" charset="-122"/>
                          <a:ea typeface="微软雅黑" panose="020B0503020204020204" pitchFamily="34" charset="-122"/>
                        </a:rPr>
                        <a:t>项目类别：</a:t>
                      </a:r>
                      <a:endParaRPr lang="zh-CN" altLang="en-US" sz="1400" dirty="0">
                        <a:latin typeface="微软雅黑" panose="020B0503020204020204" pitchFamily="34" charset="-122"/>
                        <a:ea typeface="微软雅黑" panose="020B0503020204020204" pitchFamily="34" charset="-122"/>
                      </a:endParaRPr>
                    </a:p>
                  </a:txBody>
                  <a:tcPr marL="91438" marR="9143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p>
                  </a:txBody>
                  <a:tcPr/>
                </a:tc>
                <a:tc gridSpan="2">
                  <a:txBody>
                    <a:bodyPr/>
                    <a:lstStyle/>
                    <a:p>
                      <a:r>
                        <a:rPr lang="zh-CN" altLang="en-US" sz="1400" dirty="0" smtClean="0">
                          <a:latin typeface="微软雅黑" panose="020B0503020204020204" pitchFamily="34" charset="-122"/>
                          <a:ea typeface="微软雅黑" panose="020B0503020204020204" pitchFamily="34" charset="-122"/>
                        </a:rPr>
                        <a:t>项目分组：</a:t>
                      </a:r>
                      <a:endParaRPr lang="zh-CN" altLang="en-US" sz="1400" dirty="0">
                        <a:latin typeface="微软雅黑" panose="020B0503020204020204" pitchFamily="34" charset="-122"/>
                        <a:ea typeface="微软雅黑" panose="020B0503020204020204" pitchFamily="34" charset="-122"/>
                      </a:endParaRPr>
                    </a:p>
                  </a:txBody>
                  <a:tcPr marL="91438" marR="9143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p>
                  </a:txBody>
                  <a:tcPr/>
                </a:tc>
              </a:tr>
              <a:tr h="422197">
                <a:tc>
                  <a:txBody>
                    <a:bodyPr/>
                    <a:lstStyle/>
                    <a:p>
                      <a:r>
                        <a:rPr lang="zh-CN" altLang="en-US" sz="1400" dirty="0" smtClean="0">
                          <a:latin typeface="微软雅黑" panose="020B0503020204020204" pitchFamily="34" charset="-122"/>
                          <a:ea typeface="微软雅黑" panose="020B0503020204020204" pitchFamily="34" charset="-122"/>
                        </a:rPr>
                        <a:t>项目（课题）名称</a:t>
                      </a:r>
                      <a:endParaRPr lang="zh-CN" altLang="en-US" sz="1400" dirty="0">
                        <a:latin typeface="微软雅黑" panose="020B0503020204020204" pitchFamily="34" charset="-122"/>
                        <a:ea typeface="微软雅黑" panose="020B0503020204020204" pitchFamily="34" charset="-122"/>
                      </a:endParaRPr>
                    </a:p>
                  </a:txBody>
                  <a:tcPr marL="91438" marR="9143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5">
                  <a:txBody>
                    <a:bodyPr/>
                    <a:lstStyle/>
                    <a:p>
                      <a:endParaRPr lang="zh-CN" altLang="en-US" sz="1400" dirty="0">
                        <a:latin typeface="微软雅黑" panose="020B0503020204020204" pitchFamily="34" charset="-122"/>
                        <a:ea typeface="微软雅黑" panose="020B0503020204020204" pitchFamily="34" charset="-122"/>
                      </a:endParaRPr>
                    </a:p>
                  </a:txBody>
                  <a:tcPr marL="91438" marR="9143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r>
              <a:tr h="369896">
                <a:tc>
                  <a:txBody>
                    <a:bodyPr/>
                    <a:lstStyle/>
                    <a:p>
                      <a:pPr algn="ctr"/>
                      <a:r>
                        <a:rPr lang="zh-CN" altLang="en-US" sz="1400" dirty="0" smtClean="0">
                          <a:latin typeface="微软雅黑" panose="020B0503020204020204" pitchFamily="34" charset="-122"/>
                          <a:ea typeface="微软雅黑" panose="020B0503020204020204" pitchFamily="34" charset="-122"/>
                        </a:rPr>
                        <a:t>申请人</a:t>
                      </a:r>
                      <a:endParaRPr lang="zh-CN" altLang="en-US" sz="1400" dirty="0">
                        <a:latin typeface="微软雅黑" panose="020B0503020204020204" pitchFamily="34" charset="-122"/>
                        <a:ea typeface="微软雅黑" panose="020B0503020204020204" pitchFamily="34" charset="-122"/>
                      </a:endParaRPr>
                    </a:p>
                  </a:txBody>
                  <a:tcPr marL="91438" marR="9143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5">
                  <a:txBody>
                    <a:bodyPr/>
                    <a:lstStyle/>
                    <a:p>
                      <a:endParaRPr lang="zh-CN" altLang="en-US" sz="1400" dirty="0">
                        <a:latin typeface="微软雅黑" panose="020B0503020204020204" pitchFamily="34" charset="-122"/>
                        <a:ea typeface="微软雅黑" panose="020B0503020204020204" pitchFamily="34" charset="-122"/>
                      </a:endParaRPr>
                    </a:p>
                  </a:txBody>
                  <a:tcPr marL="91438" marR="9143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r>
              <a:tr h="369896">
                <a:tc>
                  <a:txBody>
                    <a:bodyPr/>
                    <a:lstStyle/>
                    <a:p>
                      <a:pPr algn="ctr"/>
                      <a:r>
                        <a:rPr lang="zh-CN" altLang="en-US" sz="1400" dirty="0" smtClean="0">
                          <a:latin typeface="微软雅黑" panose="020B0503020204020204" pitchFamily="34" charset="-122"/>
                          <a:ea typeface="微软雅黑" panose="020B0503020204020204" pitchFamily="34" charset="-122"/>
                        </a:rPr>
                        <a:t>申请单位</a:t>
                      </a:r>
                      <a:endParaRPr lang="zh-CN" altLang="en-US" sz="1400" dirty="0">
                        <a:latin typeface="微软雅黑" panose="020B0503020204020204" pitchFamily="34" charset="-122"/>
                        <a:ea typeface="微软雅黑" panose="020B0503020204020204" pitchFamily="34" charset="-122"/>
                      </a:endParaRPr>
                    </a:p>
                  </a:txBody>
                  <a:tcPr marL="91438" marR="9143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5">
                  <a:txBody>
                    <a:bodyPr/>
                    <a:lstStyle/>
                    <a:p>
                      <a:endParaRPr lang="zh-CN" altLang="en-US" sz="1400" dirty="0">
                        <a:latin typeface="微软雅黑" panose="020B0503020204020204" pitchFamily="34" charset="-122"/>
                        <a:ea typeface="微软雅黑" panose="020B0503020204020204" pitchFamily="34" charset="-122"/>
                      </a:endParaRPr>
                    </a:p>
                  </a:txBody>
                  <a:tcPr marL="91438" marR="9143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r>
              <a:tr h="369896">
                <a:tc rowSpan="6">
                  <a:txBody>
                    <a:bodyPr/>
                    <a:lstStyle/>
                    <a:p>
                      <a:pPr algn="ctr"/>
                      <a:r>
                        <a:rPr lang="zh-CN" altLang="en-US" sz="1400" dirty="0" smtClean="0">
                          <a:latin typeface="微软雅黑" panose="020B0503020204020204" pitchFamily="34" charset="-122"/>
                          <a:ea typeface="微软雅黑" panose="020B0503020204020204" pitchFamily="34" charset="-122"/>
                        </a:rPr>
                        <a:t>评审专家组</a:t>
                      </a:r>
                      <a:endParaRPr lang="zh-CN" altLang="en-US" sz="1400" dirty="0">
                        <a:latin typeface="微软雅黑" panose="020B0503020204020204" pitchFamily="34" charset="-122"/>
                        <a:ea typeface="微软雅黑" panose="020B0503020204020204" pitchFamily="34" charset="-122"/>
                      </a:endParaRPr>
                    </a:p>
                  </a:txBody>
                  <a:tcPr marL="91438" marR="9143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zh-CN" altLang="en-US" sz="1400" dirty="0" smtClean="0">
                          <a:latin typeface="微软雅黑" panose="020B0503020204020204" pitchFamily="34" charset="-122"/>
                          <a:ea typeface="微软雅黑" panose="020B0503020204020204" pitchFamily="34" charset="-122"/>
                        </a:rPr>
                        <a:t>姓    名</a:t>
                      </a:r>
                      <a:endParaRPr lang="zh-CN" altLang="en-US" sz="1400" dirty="0">
                        <a:latin typeface="微软雅黑" panose="020B0503020204020204" pitchFamily="34" charset="-122"/>
                        <a:ea typeface="微软雅黑" panose="020B0503020204020204" pitchFamily="34" charset="-122"/>
                      </a:endParaRPr>
                    </a:p>
                  </a:txBody>
                  <a:tcPr marL="91438" marR="9143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p>
                  </a:txBody>
                  <a:tcPr/>
                </a:tc>
                <a:tc gridSpan="2">
                  <a:txBody>
                    <a:bodyPr/>
                    <a:lstStyle/>
                    <a:p>
                      <a:pPr algn="ctr"/>
                      <a:r>
                        <a:rPr lang="zh-CN" altLang="en-US" sz="1400" dirty="0" smtClean="0">
                          <a:latin typeface="微软雅黑" panose="020B0503020204020204" pitchFamily="34" charset="-122"/>
                          <a:ea typeface="微软雅黑" panose="020B0503020204020204" pitchFamily="34" charset="-122"/>
                        </a:rPr>
                        <a:t>工作单位</a:t>
                      </a:r>
                      <a:endParaRPr lang="zh-CN" altLang="en-US" sz="1400" dirty="0">
                        <a:latin typeface="微软雅黑" panose="020B0503020204020204" pitchFamily="34" charset="-122"/>
                        <a:ea typeface="微软雅黑" panose="020B0503020204020204" pitchFamily="34" charset="-122"/>
                      </a:endParaRPr>
                    </a:p>
                  </a:txBody>
                  <a:tcPr marL="91438" marR="9143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p>
                  </a:txBody>
                  <a:tcPr/>
                </a:tc>
                <a:tc>
                  <a:txBody>
                    <a:bodyPr/>
                    <a:lstStyle/>
                    <a:p>
                      <a:pPr algn="ctr"/>
                      <a:r>
                        <a:rPr lang="zh-CN" altLang="en-US" sz="1400" dirty="0" smtClean="0">
                          <a:latin typeface="微软雅黑" panose="020B0503020204020204" pitchFamily="34" charset="-122"/>
                          <a:ea typeface="微软雅黑" panose="020B0503020204020204" pitchFamily="34" charset="-122"/>
                        </a:rPr>
                        <a:t>职    称</a:t>
                      </a:r>
                      <a:endParaRPr lang="zh-CN" altLang="en-US" sz="1400" dirty="0">
                        <a:latin typeface="微软雅黑" panose="020B0503020204020204" pitchFamily="34" charset="-122"/>
                        <a:ea typeface="微软雅黑" panose="020B0503020204020204" pitchFamily="34" charset="-122"/>
                      </a:endParaRPr>
                    </a:p>
                  </a:txBody>
                  <a:tcPr marL="91438" marR="9143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9896">
                <a:tc vMerge="1">
                  <a:txBody>
                    <a:bodyPr/>
                    <a:lstStyle/>
                    <a:p>
                      <a:endParaRPr lang="zh-CN"/>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endParaRPr lang="zh-CN" altLang="en-US" sz="1400" dirty="0">
                        <a:latin typeface="微软雅黑" panose="020B0503020204020204" pitchFamily="34" charset="-122"/>
                        <a:ea typeface="微软雅黑" panose="020B0503020204020204" pitchFamily="34" charset="-122"/>
                      </a:endParaRPr>
                    </a:p>
                  </a:txBody>
                  <a:tcPr marL="91438" marR="9143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p>
                  </a:txBody>
                  <a:tcPr/>
                </a:tc>
                <a:tc gridSpan="2">
                  <a:txBody>
                    <a:bodyPr/>
                    <a:lstStyle/>
                    <a:p>
                      <a:endParaRPr lang="zh-CN" altLang="en-US" sz="1400" dirty="0">
                        <a:latin typeface="微软雅黑" panose="020B0503020204020204" pitchFamily="34" charset="-122"/>
                        <a:ea typeface="微软雅黑" panose="020B0503020204020204" pitchFamily="34" charset="-122"/>
                      </a:endParaRPr>
                    </a:p>
                  </a:txBody>
                  <a:tcPr marL="91438" marR="9143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p>
                  </a:txBody>
                  <a:tcPr/>
                </a:tc>
                <a:tc>
                  <a:txBody>
                    <a:bodyPr/>
                    <a:lstStyle/>
                    <a:p>
                      <a:endParaRPr lang="zh-CN" altLang="en-US" sz="1400" dirty="0">
                        <a:latin typeface="微软雅黑" panose="020B0503020204020204" pitchFamily="34" charset="-122"/>
                        <a:ea typeface="微软雅黑" panose="020B0503020204020204" pitchFamily="34" charset="-122"/>
                      </a:endParaRPr>
                    </a:p>
                  </a:txBody>
                  <a:tcPr marL="91438" marR="9143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9896">
                <a:tc vMerge="1">
                  <a:txBody>
                    <a:bodyPr/>
                    <a:lstStyle/>
                    <a:p>
                      <a:endParaRPr lang="zh-CN"/>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endParaRPr lang="zh-CN" altLang="en-US" sz="1400" dirty="0">
                        <a:latin typeface="微软雅黑" panose="020B0503020204020204" pitchFamily="34" charset="-122"/>
                        <a:ea typeface="微软雅黑" panose="020B0503020204020204" pitchFamily="34" charset="-122"/>
                      </a:endParaRPr>
                    </a:p>
                  </a:txBody>
                  <a:tcPr marL="91438" marR="9143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p>
                  </a:txBody>
                  <a:tcPr/>
                </a:tc>
                <a:tc gridSpan="2">
                  <a:txBody>
                    <a:bodyPr/>
                    <a:lstStyle/>
                    <a:p>
                      <a:endParaRPr lang="zh-CN" altLang="en-US" sz="1400" dirty="0">
                        <a:latin typeface="微软雅黑" panose="020B0503020204020204" pitchFamily="34" charset="-122"/>
                        <a:ea typeface="微软雅黑" panose="020B0503020204020204" pitchFamily="34" charset="-122"/>
                      </a:endParaRPr>
                    </a:p>
                  </a:txBody>
                  <a:tcPr marL="91438" marR="9143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p>
                  </a:txBody>
                  <a:tcPr/>
                </a:tc>
                <a:tc>
                  <a:txBody>
                    <a:bodyPr/>
                    <a:lstStyle/>
                    <a:p>
                      <a:endParaRPr lang="zh-CN" altLang="en-US" sz="1400" dirty="0">
                        <a:latin typeface="微软雅黑" panose="020B0503020204020204" pitchFamily="34" charset="-122"/>
                        <a:ea typeface="微软雅黑" panose="020B0503020204020204" pitchFamily="34" charset="-122"/>
                      </a:endParaRPr>
                    </a:p>
                  </a:txBody>
                  <a:tcPr marL="91438" marR="9143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9896">
                <a:tc vMerge="1">
                  <a:txBody>
                    <a:bodyPr/>
                    <a:lstStyle/>
                    <a:p>
                      <a:endParaRPr lang="zh-CN"/>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endParaRPr lang="zh-CN" altLang="en-US" sz="1400" dirty="0">
                        <a:latin typeface="微软雅黑" panose="020B0503020204020204" pitchFamily="34" charset="-122"/>
                        <a:ea typeface="微软雅黑" panose="020B0503020204020204" pitchFamily="34" charset="-122"/>
                      </a:endParaRPr>
                    </a:p>
                  </a:txBody>
                  <a:tcPr marL="91438" marR="9143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p>
                  </a:txBody>
                  <a:tcPr/>
                </a:tc>
                <a:tc gridSpan="2">
                  <a:txBody>
                    <a:bodyPr/>
                    <a:lstStyle/>
                    <a:p>
                      <a:endParaRPr lang="zh-CN" altLang="en-US" sz="1400" dirty="0">
                        <a:latin typeface="微软雅黑" panose="020B0503020204020204" pitchFamily="34" charset="-122"/>
                        <a:ea typeface="微软雅黑" panose="020B0503020204020204" pitchFamily="34" charset="-122"/>
                      </a:endParaRPr>
                    </a:p>
                  </a:txBody>
                  <a:tcPr marL="91438" marR="9143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p>
                  </a:txBody>
                  <a:tcPr/>
                </a:tc>
                <a:tc>
                  <a:txBody>
                    <a:bodyPr/>
                    <a:lstStyle/>
                    <a:p>
                      <a:endParaRPr lang="zh-CN" altLang="en-US" sz="1400" dirty="0">
                        <a:latin typeface="微软雅黑" panose="020B0503020204020204" pitchFamily="34" charset="-122"/>
                        <a:ea typeface="微软雅黑" panose="020B0503020204020204" pitchFamily="34" charset="-122"/>
                      </a:endParaRPr>
                    </a:p>
                  </a:txBody>
                  <a:tcPr marL="91438" marR="9143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9896">
                <a:tc vMerge="1">
                  <a:txBody>
                    <a:bodyPr/>
                    <a:lstStyle/>
                    <a:p>
                      <a:endParaRPr lang="zh-CN"/>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endParaRPr lang="zh-CN" altLang="en-US" sz="1400" dirty="0">
                        <a:latin typeface="微软雅黑" panose="020B0503020204020204" pitchFamily="34" charset="-122"/>
                        <a:ea typeface="微软雅黑" panose="020B0503020204020204" pitchFamily="34" charset="-122"/>
                      </a:endParaRPr>
                    </a:p>
                  </a:txBody>
                  <a:tcPr marL="91438" marR="9143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p>
                  </a:txBody>
                  <a:tcPr/>
                </a:tc>
                <a:tc gridSpan="2">
                  <a:txBody>
                    <a:bodyPr/>
                    <a:lstStyle/>
                    <a:p>
                      <a:endParaRPr lang="zh-CN" altLang="en-US" sz="1400" dirty="0">
                        <a:latin typeface="微软雅黑" panose="020B0503020204020204" pitchFamily="34" charset="-122"/>
                        <a:ea typeface="微软雅黑" panose="020B0503020204020204" pitchFamily="34" charset="-122"/>
                      </a:endParaRPr>
                    </a:p>
                  </a:txBody>
                  <a:tcPr marL="91438" marR="9143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p>
                  </a:txBody>
                  <a:tcPr/>
                </a:tc>
                <a:tc>
                  <a:txBody>
                    <a:bodyPr/>
                    <a:lstStyle/>
                    <a:p>
                      <a:endParaRPr lang="zh-CN" altLang="en-US" sz="1400" dirty="0">
                        <a:latin typeface="微软雅黑" panose="020B0503020204020204" pitchFamily="34" charset="-122"/>
                        <a:ea typeface="微软雅黑" panose="020B0503020204020204" pitchFamily="34" charset="-122"/>
                      </a:endParaRPr>
                    </a:p>
                  </a:txBody>
                  <a:tcPr marL="91438" marR="9143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9896">
                <a:tc vMerge="1">
                  <a:txBody>
                    <a:bodyPr/>
                    <a:lstStyle/>
                    <a:p>
                      <a:endParaRPr lang="zh-CN"/>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endParaRPr lang="zh-CN" altLang="en-US" sz="1400" dirty="0">
                        <a:latin typeface="微软雅黑" panose="020B0503020204020204" pitchFamily="34" charset="-122"/>
                        <a:ea typeface="微软雅黑" panose="020B0503020204020204" pitchFamily="34" charset="-122"/>
                      </a:endParaRPr>
                    </a:p>
                  </a:txBody>
                  <a:tcPr marL="91438" marR="9143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p>
                  </a:txBody>
                  <a:tcPr/>
                </a:tc>
                <a:tc gridSpan="2">
                  <a:txBody>
                    <a:bodyPr/>
                    <a:lstStyle/>
                    <a:p>
                      <a:endParaRPr lang="zh-CN" altLang="en-US" sz="1400" dirty="0">
                        <a:latin typeface="微软雅黑" panose="020B0503020204020204" pitchFamily="34" charset="-122"/>
                        <a:ea typeface="微软雅黑" panose="020B0503020204020204" pitchFamily="34" charset="-122"/>
                      </a:endParaRPr>
                    </a:p>
                  </a:txBody>
                  <a:tcPr marL="91438" marR="9143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p>
                  </a:txBody>
                  <a:tcPr/>
                </a:tc>
                <a:tc>
                  <a:txBody>
                    <a:bodyPr/>
                    <a:lstStyle/>
                    <a:p>
                      <a:endParaRPr lang="zh-CN" altLang="en-US" sz="1400" dirty="0">
                        <a:latin typeface="微软雅黑" panose="020B0503020204020204" pitchFamily="34" charset="-122"/>
                        <a:ea typeface="微软雅黑" panose="020B0503020204020204" pitchFamily="34" charset="-122"/>
                      </a:endParaRPr>
                    </a:p>
                  </a:txBody>
                  <a:tcPr marL="91438" marR="9143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ustDataLst>
      <p:tags r:id="rId1"/>
    </p:custDataLst>
  </p:cSld>
  <p:clrMapOvr>
    <a:masterClrMapping/>
  </p:clrMapOvr>
  <p:transition>
    <p:random/>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bg>
      <p:bgPr>
        <a:gradFill>
          <a:gsLst>
            <a:gs pos="53578">
              <a:srgbClr val="C9ECBC"/>
            </a:gs>
            <a:gs pos="53156">
              <a:srgbClr val="C9ECBC"/>
            </a:gs>
            <a:gs pos="52312">
              <a:srgbClr val="C8ECBB"/>
            </a:gs>
            <a:gs pos="50625">
              <a:srgbClr val="C7ECBA"/>
            </a:gs>
            <a:gs pos="47250">
              <a:srgbClr val="C5EBB7"/>
            </a:gs>
            <a:gs pos="40500">
              <a:srgbClr val="C1EAB1"/>
            </a:gs>
            <a:gs pos="27000">
              <a:srgbClr val="B8E8A5"/>
            </a:gs>
            <a:gs pos="0">
              <a:schemeClr val="accent1">
                <a:tint val="66000"/>
                <a:satMod val="160000"/>
              </a:schemeClr>
            </a:gs>
            <a:gs pos="54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1488898" name="矩形 1488897"/>
          <p:cNvSpPr/>
          <p:nvPr/>
        </p:nvSpPr>
        <p:spPr>
          <a:xfrm>
            <a:off x="539750" y="549275"/>
            <a:ext cx="8064500" cy="830263"/>
          </a:xfrm>
          <a:prstGeom prst="rect">
            <a:avLst/>
          </a:prstGeom>
          <a:noFill/>
          <a:ln w="9525">
            <a:noFill/>
            <a:miter/>
          </a:ln>
        </p:spPr>
        <p:txBody>
          <a:bodyPr>
            <a:spAutoFit/>
          </a:bodyPr>
          <a:lstStyle/>
          <a:p>
            <a:pPr algn="ctr" eaLnBrk="0" hangingPunct="0">
              <a:lnSpc>
                <a:spcPct val="120000"/>
              </a:lnSpc>
              <a:defRPr/>
            </a:pPr>
            <a:r>
              <a:rPr lang="zh-CN" altLang="en-US" sz="4000" b="1" noProof="1">
                <a:solidFill>
                  <a:srgbClr val="C00000"/>
                </a:solidFill>
                <a:effectLst>
                  <a:outerShdw blurRad="38100" dist="38100" dir="2700000">
                    <a:srgbClr val="FFFFFF"/>
                  </a:outerShdw>
                </a:effectLst>
                <a:latin typeface="黑体" panose="02010609060101010101" pitchFamily="49" charset="-122"/>
                <a:ea typeface="黑体" panose="02010609060101010101" pitchFamily="49" charset="-122"/>
                <a:cs typeface="+mn-ea"/>
              </a:rPr>
              <a:t>　</a:t>
            </a:r>
            <a:r>
              <a:rPr lang="zh-CN" altLang="en-US" b="1" noProof="1">
                <a:solidFill>
                  <a:srgbClr val="C00000"/>
                </a:solidFill>
                <a:effectLst>
                  <a:outerShdw blurRad="38100" dist="38100" dir="2700000">
                    <a:srgbClr val="FFFFFF"/>
                  </a:outerShdw>
                </a:effectLst>
                <a:latin typeface="黑体" panose="02010609060101010101" pitchFamily="49" charset="-122"/>
                <a:ea typeface="黑体" panose="02010609060101010101" pitchFamily="49" charset="-122"/>
                <a:cs typeface="+mn-ea"/>
              </a:rPr>
              <a:t>二、评价性指标</a:t>
            </a:r>
          </a:p>
        </p:txBody>
      </p:sp>
      <p:graphicFrame>
        <p:nvGraphicFramePr>
          <p:cNvPr id="7" name="表格 6"/>
          <p:cNvGraphicFramePr>
            <a:graphicFrameLocks noGrp="1"/>
          </p:cNvGraphicFramePr>
          <p:nvPr/>
        </p:nvGraphicFramePr>
        <p:xfrm>
          <a:off x="684213" y="1341438"/>
          <a:ext cx="7777163" cy="5262566"/>
        </p:xfrm>
        <a:graphic>
          <a:graphicData uri="http://schemas.openxmlformats.org/drawingml/2006/table">
            <a:tbl>
              <a:tblPr firstRow="1" bandRow="1">
                <a:tableStyleId>{5940675A-B579-460E-94D1-54222C63F5DA}</a:tableStyleId>
              </a:tblPr>
              <a:tblGrid>
                <a:gridCol w="1871635"/>
                <a:gridCol w="3641906"/>
                <a:gridCol w="1131811"/>
                <a:gridCol w="1131811"/>
              </a:tblGrid>
              <a:tr h="370811">
                <a:tc>
                  <a:txBody>
                    <a:bodyPr/>
                    <a:lstStyle/>
                    <a:p>
                      <a:pPr algn="ctr"/>
                      <a:r>
                        <a:rPr lang="zh-CN" altLang="en-US" sz="1400" dirty="0" smtClean="0">
                          <a:latin typeface="微软雅黑" panose="020B0503020204020204" pitchFamily="34" charset="-122"/>
                          <a:ea typeface="微软雅黑" panose="020B0503020204020204" pitchFamily="34" charset="-122"/>
                        </a:rPr>
                        <a:t>一级指标</a:t>
                      </a:r>
                      <a:endParaRPr lang="zh-CN" altLang="en-US" sz="1400" dirty="0">
                        <a:latin typeface="微软雅黑" panose="020B0503020204020204" pitchFamily="34" charset="-122"/>
                        <a:ea typeface="微软雅黑" panose="020B0503020204020204" pitchFamily="34" charset="-122"/>
                      </a:endParaRPr>
                    </a:p>
                  </a:txBody>
                  <a:tcPr marL="91444" marR="91444" marT="45716" marB="45716" anchor="ctr"/>
                </a:tc>
                <a:tc>
                  <a:txBody>
                    <a:bodyPr/>
                    <a:lstStyle/>
                    <a:p>
                      <a:pPr algn="ctr"/>
                      <a:r>
                        <a:rPr lang="zh-CN" altLang="en-US" sz="1400" dirty="0" smtClean="0">
                          <a:latin typeface="微软雅黑" panose="020B0503020204020204" pitchFamily="34" charset="-122"/>
                          <a:ea typeface="微软雅黑" panose="020B0503020204020204" pitchFamily="34" charset="-122"/>
                        </a:rPr>
                        <a:t>二级指标及评价内容</a:t>
                      </a:r>
                      <a:endParaRPr lang="zh-CN" altLang="en-US" sz="1400" dirty="0">
                        <a:latin typeface="微软雅黑" panose="020B0503020204020204" pitchFamily="34" charset="-122"/>
                        <a:ea typeface="微软雅黑" panose="020B0503020204020204" pitchFamily="34" charset="-122"/>
                      </a:endParaRPr>
                    </a:p>
                  </a:txBody>
                  <a:tcPr marL="91444" marR="91444" marT="45716" marB="45716" anchor="ctr"/>
                </a:tc>
                <a:tc>
                  <a:txBody>
                    <a:bodyPr/>
                    <a:lstStyle/>
                    <a:p>
                      <a:pPr algn="ctr"/>
                      <a:r>
                        <a:rPr lang="zh-CN" altLang="en-US" sz="1400" dirty="0" smtClean="0">
                          <a:latin typeface="微软雅黑" panose="020B0503020204020204" pitchFamily="34" charset="-122"/>
                          <a:ea typeface="微软雅黑" panose="020B0503020204020204" pitchFamily="34" charset="-122"/>
                        </a:rPr>
                        <a:t>权重</a:t>
                      </a:r>
                      <a:r>
                        <a:rPr lang="en-US" altLang="zh-CN" sz="1400" dirty="0" smtClean="0">
                          <a:latin typeface="微软雅黑" panose="020B0503020204020204" pitchFamily="34" charset="-122"/>
                          <a:ea typeface="微软雅黑" panose="020B0503020204020204" pitchFamily="34" charset="-122"/>
                        </a:rPr>
                        <a:t>%</a:t>
                      </a:r>
                      <a:endParaRPr lang="zh-CN" altLang="en-US" sz="1400" dirty="0">
                        <a:latin typeface="微软雅黑" panose="020B0503020204020204" pitchFamily="34" charset="-122"/>
                        <a:ea typeface="微软雅黑" panose="020B0503020204020204" pitchFamily="34" charset="-122"/>
                      </a:endParaRPr>
                    </a:p>
                  </a:txBody>
                  <a:tcPr marL="91444" marR="91444" marT="45716" marB="45716" anchor="ctr"/>
                </a:tc>
                <a:tc>
                  <a:txBody>
                    <a:bodyPr/>
                    <a:lstStyle/>
                    <a:p>
                      <a:pPr algn="ctr"/>
                      <a:r>
                        <a:rPr lang="zh-CN" altLang="en-US" sz="1400" dirty="0" smtClean="0">
                          <a:latin typeface="微软雅黑" panose="020B0503020204020204" pitchFamily="34" charset="-122"/>
                          <a:ea typeface="微软雅黑" panose="020B0503020204020204" pitchFamily="34" charset="-122"/>
                        </a:rPr>
                        <a:t>评分</a:t>
                      </a:r>
                      <a:endParaRPr lang="zh-CN" altLang="en-US" sz="1400" dirty="0">
                        <a:latin typeface="微软雅黑" panose="020B0503020204020204" pitchFamily="34" charset="-122"/>
                        <a:ea typeface="微软雅黑" panose="020B0503020204020204" pitchFamily="34" charset="-122"/>
                      </a:endParaRPr>
                    </a:p>
                  </a:txBody>
                  <a:tcPr marL="91444" marR="91444" marT="45716" marB="45716" anchor="ctr"/>
                </a:tc>
              </a:tr>
              <a:tr h="370811">
                <a:tc rowSpan="6">
                  <a:txBody>
                    <a:bodyPr/>
                    <a:lstStyle/>
                    <a:p>
                      <a:r>
                        <a:rPr lang="en-US" altLang="zh-CN" sz="1400" dirty="0" smtClean="0">
                          <a:latin typeface="微软雅黑" panose="020B0503020204020204" pitchFamily="34" charset="-122"/>
                          <a:ea typeface="微软雅黑" panose="020B0503020204020204" pitchFamily="34" charset="-122"/>
                        </a:rPr>
                        <a:t>1</a:t>
                      </a:r>
                      <a:r>
                        <a:rPr lang="zh-CN" altLang="en-US" sz="1400" dirty="0" smtClean="0">
                          <a:latin typeface="微软雅黑" panose="020B0503020204020204" pitchFamily="34" charset="-122"/>
                          <a:ea typeface="微软雅黑" panose="020B0503020204020204" pitchFamily="34" charset="-122"/>
                        </a:rPr>
                        <a:t>、申报单位财务状况（权重</a:t>
                      </a:r>
                      <a:r>
                        <a:rPr lang="en-US" altLang="zh-CN" sz="1400" dirty="0" smtClean="0">
                          <a:latin typeface="微软雅黑" panose="020B0503020204020204" pitchFamily="34" charset="-122"/>
                          <a:ea typeface="微软雅黑" panose="020B0503020204020204" pitchFamily="34" charset="-122"/>
                        </a:rPr>
                        <a:t>50%</a:t>
                      </a:r>
                      <a:r>
                        <a:rPr lang="zh-CN" altLang="en-US" sz="1400" dirty="0" smtClean="0">
                          <a:latin typeface="微软雅黑" panose="020B0503020204020204" pitchFamily="34" charset="-122"/>
                          <a:ea typeface="微软雅黑" panose="020B0503020204020204" pitchFamily="34" charset="-122"/>
                        </a:rPr>
                        <a:t>）</a:t>
                      </a:r>
                      <a:endParaRPr lang="zh-CN" altLang="en-US" sz="1400" dirty="0">
                        <a:latin typeface="微软雅黑" panose="020B0503020204020204" pitchFamily="34" charset="-122"/>
                        <a:ea typeface="微软雅黑" panose="020B0503020204020204" pitchFamily="34" charset="-122"/>
                      </a:endParaRPr>
                    </a:p>
                  </a:txBody>
                  <a:tcPr marL="91444" marR="91444" marT="45716" marB="45716" anchor="ctr"/>
                </a:tc>
                <a:tc>
                  <a:txBody>
                    <a:bodyPr/>
                    <a:lstStyle/>
                    <a:p>
                      <a:r>
                        <a:rPr lang="en-US" altLang="zh-CN" sz="1400" dirty="0" smtClean="0">
                          <a:latin typeface="微软雅黑" panose="020B0503020204020204" pitchFamily="34" charset="-122"/>
                          <a:ea typeface="微软雅黑" panose="020B0503020204020204" pitchFamily="34" charset="-122"/>
                        </a:rPr>
                        <a:t>1.1 </a:t>
                      </a:r>
                      <a:r>
                        <a:rPr lang="zh-CN" altLang="en-US" sz="1400" dirty="0" smtClean="0">
                          <a:latin typeface="微软雅黑" panose="020B0503020204020204" pitchFamily="34" charset="-122"/>
                          <a:ea typeface="微软雅黑" panose="020B0503020204020204" pitchFamily="34" charset="-122"/>
                        </a:rPr>
                        <a:t>财务信息质量</a:t>
                      </a:r>
                      <a:endParaRPr lang="zh-CN" altLang="en-US" sz="1400" dirty="0">
                        <a:latin typeface="微软雅黑" panose="020B0503020204020204" pitchFamily="34" charset="-122"/>
                        <a:ea typeface="微软雅黑" panose="020B0503020204020204" pitchFamily="34" charset="-122"/>
                      </a:endParaRPr>
                    </a:p>
                  </a:txBody>
                  <a:tcPr marL="91444" marR="91444" marT="45716" marB="45716" anchor="ctr"/>
                </a:tc>
                <a:tc>
                  <a:txBody>
                    <a:bodyPr/>
                    <a:lstStyle/>
                    <a:p>
                      <a:pPr algn="ctr"/>
                      <a:r>
                        <a:rPr lang="en-US" altLang="zh-CN" sz="1400" dirty="0" smtClean="0">
                          <a:latin typeface="微软雅黑" panose="020B0503020204020204" pitchFamily="34" charset="-122"/>
                          <a:ea typeface="微软雅黑" panose="020B0503020204020204" pitchFamily="34" charset="-122"/>
                        </a:rPr>
                        <a:t>10.0</a:t>
                      </a:r>
                      <a:endParaRPr lang="zh-CN" altLang="en-US" sz="1400" dirty="0">
                        <a:latin typeface="微软雅黑" panose="020B0503020204020204" pitchFamily="34" charset="-122"/>
                        <a:ea typeface="微软雅黑" panose="020B0503020204020204" pitchFamily="34" charset="-122"/>
                      </a:endParaRPr>
                    </a:p>
                  </a:txBody>
                  <a:tcPr marL="91444" marR="91444" marT="45716" marB="45716" anchor="ctr"/>
                </a:tc>
                <a:tc>
                  <a:txBody>
                    <a:bodyPr/>
                    <a:lstStyle/>
                    <a:p>
                      <a:pPr algn="ctr"/>
                      <a:endParaRPr lang="zh-CN" altLang="en-US" sz="1400" dirty="0">
                        <a:latin typeface="微软雅黑" panose="020B0503020204020204" pitchFamily="34" charset="-122"/>
                        <a:ea typeface="微软雅黑" panose="020B0503020204020204" pitchFamily="34" charset="-122"/>
                      </a:endParaRPr>
                    </a:p>
                  </a:txBody>
                  <a:tcPr marL="91444" marR="91444" marT="45716" marB="45716" anchor="ctr"/>
                </a:tc>
              </a:tr>
              <a:tr h="370811">
                <a:tc vMerge="1">
                  <a:txBody>
                    <a:bodyPr/>
                    <a:lstStyle/>
                    <a:p>
                      <a:endParaRPr lang="zh-CN"/>
                    </a:p>
                  </a:txBody>
                  <a:tcPr anchor="ctr"/>
                </a:tc>
                <a:tc>
                  <a:txBody>
                    <a:bodyPr/>
                    <a:lstStyle/>
                    <a:p>
                      <a:r>
                        <a:rPr lang="en-US" altLang="zh-CN" sz="1400" dirty="0" smtClean="0">
                          <a:latin typeface="微软雅黑" panose="020B0503020204020204" pitchFamily="34" charset="-122"/>
                          <a:ea typeface="微软雅黑" panose="020B0503020204020204" pitchFamily="34" charset="-122"/>
                        </a:rPr>
                        <a:t>1.2 </a:t>
                      </a:r>
                      <a:r>
                        <a:rPr lang="zh-CN" altLang="en-US" sz="1400" dirty="0" smtClean="0">
                          <a:latin typeface="微软雅黑" panose="020B0503020204020204" pitchFamily="34" charset="-122"/>
                          <a:ea typeface="微软雅黑" panose="020B0503020204020204" pitchFamily="34" charset="-122"/>
                        </a:rPr>
                        <a:t>资产负债率</a:t>
                      </a:r>
                      <a:endParaRPr lang="zh-CN" altLang="en-US" sz="1400" dirty="0">
                        <a:latin typeface="微软雅黑" panose="020B0503020204020204" pitchFamily="34" charset="-122"/>
                        <a:ea typeface="微软雅黑" panose="020B0503020204020204" pitchFamily="34" charset="-122"/>
                      </a:endParaRPr>
                    </a:p>
                  </a:txBody>
                  <a:tcPr marL="91444" marR="91444" marT="45716" marB="45716" anchor="ctr"/>
                </a:tc>
                <a:tc>
                  <a:txBody>
                    <a:bodyPr/>
                    <a:lstStyle/>
                    <a:p>
                      <a:pPr algn="ctr"/>
                      <a:r>
                        <a:rPr lang="en-US" altLang="zh-CN" sz="1400" dirty="0" smtClean="0">
                          <a:latin typeface="微软雅黑" panose="020B0503020204020204" pitchFamily="34" charset="-122"/>
                          <a:ea typeface="微软雅黑" panose="020B0503020204020204" pitchFamily="34" charset="-122"/>
                        </a:rPr>
                        <a:t>10.0</a:t>
                      </a:r>
                      <a:endParaRPr lang="zh-CN" altLang="en-US" sz="1400" dirty="0">
                        <a:latin typeface="微软雅黑" panose="020B0503020204020204" pitchFamily="34" charset="-122"/>
                        <a:ea typeface="微软雅黑" panose="020B0503020204020204" pitchFamily="34" charset="-122"/>
                      </a:endParaRPr>
                    </a:p>
                  </a:txBody>
                  <a:tcPr marL="91444" marR="91444" marT="45716" marB="45716" anchor="ctr"/>
                </a:tc>
                <a:tc>
                  <a:txBody>
                    <a:bodyPr/>
                    <a:lstStyle/>
                    <a:p>
                      <a:pPr algn="ctr"/>
                      <a:endParaRPr lang="zh-CN" altLang="en-US" sz="1400" dirty="0">
                        <a:latin typeface="微软雅黑" panose="020B0503020204020204" pitchFamily="34" charset="-122"/>
                        <a:ea typeface="微软雅黑" panose="020B0503020204020204" pitchFamily="34" charset="-122"/>
                      </a:endParaRPr>
                    </a:p>
                  </a:txBody>
                  <a:tcPr marL="91444" marR="91444" marT="45716" marB="45716" anchor="ctr"/>
                </a:tc>
              </a:tr>
              <a:tr h="518152">
                <a:tc vMerge="1">
                  <a:txBody>
                    <a:bodyPr/>
                    <a:lstStyle/>
                    <a:p>
                      <a:endParaRPr lang="zh-CN"/>
                    </a:p>
                  </a:txBody>
                  <a:tcPr anchor="ctr"/>
                </a:tc>
                <a:tc>
                  <a:txBody>
                    <a:bodyPr/>
                    <a:lstStyle/>
                    <a:p>
                      <a:r>
                        <a:rPr lang="en-US" altLang="zh-CN" sz="1400" dirty="0" smtClean="0">
                          <a:latin typeface="微软雅黑" panose="020B0503020204020204" pitchFamily="34" charset="-122"/>
                          <a:ea typeface="微软雅黑" panose="020B0503020204020204" pitchFamily="34" charset="-122"/>
                        </a:rPr>
                        <a:t>1.3 </a:t>
                      </a:r>
                      <a:r>
                        <a:rPr lang="zh-CN" altLang="en-US" sz="1400" b="1" dirty="0" smtClean="0">
                          <a:latin typeface="微软雅黑" panose="020B0503020204020204" pitchFamily="34" charset="-122"/>
                          <a:ea typeface="微软雅黑" panose="020B0503020204020204" pitchFamily="34" charset="-122"/>
                        </a:rPr>
                        <a:t>企业单位：</a:t>
                      </a:r>
                      <a:r>
                        <a:rPr lang="zh-CN" altLang="en-US" sz="1400" dirty="0" smtClean="0">
                          <a:latin typeface="微软雅黑" panose="020B0503020204020204" pitchFamily="34" charset="-122"/>
                          <a:ea typeface="微软雅黑" panose="020B0503020204020204" pitchFamily="34" charset="-122"/>
                        </a:rPr>
                        <a:t>企业总资产收益率（净利润</a:t>
                      </a:r>
                      <a:r>
                        <a:rPr lang="en-US" altLang="zh-CN" sz="1400" dirty="0" smtClean="0">
                          <a:latin typeface="微软雅黑" panose="020B0503020204020204" pitchFamily="34" charset="-122"/>
                          <a:ea typeface="微软雅黑" panose="020B0503020204020204" pitchFamily="34" charset="-122"/>
                        </a:rPr>
                        <a:t>/</a:t>
                      </a:r>
                      <a:r>
                        <a:rPr lang="zh-CN" altLang="en-US" sz="1400" dirty="0" smtClean="0">
                          <a:latin typeface="微软雅黑" panose="020B0503020204020204" pitchFamily="34" charset="-122"/>
                          <a:ea typeface="微软雅黑" panose="020B0503020204020204" pitchFamily="34" charset="-122"/>
                        </a:rPr>
                        <a:t>总资产）、净资产增长情况</a:t>
                      </a:r>
                      <a:endParaRPr lang="zh-CN" altLang="en-US" sz="1400" dirty="0">
                        <a:latin typeface="微软雅黑" panose="020B0503020204020204" pitchFamily="34" charset="-122"/>
                        <a:ea typeface="微软雅黑" panose="020B0503020204020204" pitchFamily="34" charset="-122"/>
                      </a:endParaRPr>
                    </a:p>
                  </a:txBody>
                  <a:tcPr marL="91444" marR="91444" marT="45716" marB="45716" anchor="ctr"/>
                </a:tc>
                <a:tc>
                  <a:txBody>
                    <a:bodyPr/>
                    <a:lstStyle/>
                    <a:p>
                      <a:pPr algn="ctr"/>
                      <a:r>
                        <a:rPr lang="en-US" altLang="zh-CN" sz="1400" dirty="0" smtClean="0">
                          <a:latin typeface="微软雅黑" panose="020B0503020204020204" pitchFamily="34" charset="-122"/>
                          <a:ea typeface="微软雅黑" panose="020B0503020204020204" pitchFamily="34" charset="-122"/>
                        </a:rPr>
                        <a:t>10.0</a:t>
                      </a:r>
                      <a:endParaRPr lang="zh-CN" altLang="en-US" sz="1400" dirty="0">
                        <a:latin typeface="微软雅黑" panose="020B0503020204020204" pitchFamily="34" charset="-122"/>
                        <a:ea typeface="微软雅黑" panose="020B0503020204020204" pitchFamily="34" charset="-122"/>
                      </a:endParaRPr>
                    </a:p>
                  </a:txBody>
                  <a:tcPr marL="91444" marR="91444" marT="45716" marB="45716" anchor="ctr"/>
                </a:tc>
                <a:tc>
                  <a:txBody>
                    <a:bodyPr/>
                    <a:lstStyle/>
                    <a:p>
                      <a:pPr algn="ctr"/>
                      <a:endParaRPr lang="zh-CN" altLang="en-US" sz="1400" dirty="0">
                        <a:latin typeface="微软雅黑" panose="020B0503020204020204" pitchFamily="34" charset="-122"/>
                        <a:ea typeface="微软雅黑" panose="020B0503020204020204" pitchFamily="34" charset="-122"/>
                      </a:endParaRPr>
                    </a:p>
                  </a:txBody>
                  <a:tcPr marL="91444" marR="91444" marT="45716" marB="45716" anchor="ctr"/>
                </a:tc>
              </a:tr>
              <a:tr h="370811">
                <a:tc vMerge="1">
                  <a:txBody>
                    <a:bodyPr/>
                    <a:lstStyle/>
                    <a:p>
                      <a:endParaRPr lang="zh-CN"/>
                    </a:p>
                  </a:txBody>
                  <a:tcPr anchor="ctr"/>
                </a:tc>
                <a:tc>
                  <a:txBody>
                    <a:bodyPr/>
                    <a:lstStyle/>
                    <a:p>
                      <a:r>
                        <a:rPr lang="en-US" altLang="zh-CN" sz="1400" dirty="0" smtClean="0">
                          <a:latin typeface="微软雅黑" panose="020B0503020204020204" pitchFamily="34" charset="-122"/>
                          <a:ea typeface="微软雅黑" panose="020B0503020204020204" pitchFamily="34" charset="-122"/>
                        </a:rPr>
                        <a:t>1.3 </a:t>
                      </a:r>
                      <a:r>
                        <a:rPr lang="zh-CN" altLang="en-US" sz="1400" b="1" dirty="0" smtClean="0">
                          <a:latin typeface="微软雅黑" panose="020B0503020204020204" pitchFamily="34" charset="-122"/>
                          <a:ea typeface="微软雅黑" panose="020B0503020204020204" pitchFamily="34" charset="-122"/>
                        </a:rPr>
                        <a:t>事业单位：</a:t>
                      </a:r>
                      <a:r>
                        <a:rPr lang="zh-CN" altLang="en-US" sz="1400" b="0" dirty="0" smtClean="0">
                          <a:latin typeface="微软雅黑" panose="020B0503020204020204" pitchFamily="34" charset="-122"/>
                          <a:ea typeface="微软雅黑" panose="020B0503020204020204" pitchFamily="34" charset="-122"/>
                        </a:rPr>
                        <a:t>非企业经营性收入能力评价</a:t>
                      </a:r>
                      <a:endParaRPr lang="zh-CN" altLang="en-US" sz="1400" b="0" dirty="0">
                        <a:latin typeface="微软雅黑" panose="020B0503020204020204" pitchFamily="34" charset="-122"/>
                        <a:ea typeface="微软雅黑" panose="020B0503020204020204" pitchFamily="34" charset="-122"/>
                      </a:endParaRPr>
                    </a:p>
                  </a:txBody>
                  <a:tcPr marL="91444" marR="91444" marT="45716" marB="45716" anchor="ct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en-US" altLang="zh-CN" sz="1400" dirty="0" smtClean="0">
                          <a:latin typeface="微软雅黑" panose="020B0503020204020204" pitchFamily="34" charset="-122"/>
                          <a:ea typeface="微软雅黑" panose="020B0503020204020204" pitchFamily="34" charset="-122"/>
                        </a:rPr>
                        <a:t>10.0</a:t>
                      </a:r>
                      <a:endParaRPr lang="zh-CN" altLang="en-US" sz="1400" dirty="0" smtClean="0">
                        <a:latin typeface="微软雅黑" panose="020B0503020204020204" pitchFamily="34" charset="-122"/>
                        <a:ea typeface="微软雅黑" panose="020B0503020204020204" pitchFamily="34" charset="-122"/>
                      </a:endParaRPr>
                    </a:p>
                  </a:txBody>
                  <a:tcPr marL="91444" marR="91444" marT="45716" marB="45716" anchor="ctr"/>
                </a:tc>
                <a:tc>
                  <a:txBody>
                    <a:bodyPr/>
                    <a:lstStyle/>
                    <a:p>
                      <a:pPr algn="ctr"/>
                      <a:endParaRPr lang="zh-CN" altLang="en-US" sz="1400" dirty="0">
                        <a:latin typeface="微软雅黑" panose="020B0503020204020204" pitchFamily="34" charset="-122"/>
                        <a:ea typeface="微软雅黑" panose="020B0503020204020204" pitchFamily="34" charset="-122"/>
                      </a:endParaRPr>
                    </a:p>
                  </a:txBody>
                  <a:tcPr marL="91444" marR="91444" marT="45716" marB="45716" anchor="ctr"/>
                </a:tc>
              </a:tr>
              <a:tr h="370811">
                <a:tc vMerge="1">
                  <a:txBody>
                    <a:bodyPr/>
                    <a:lstStyle/>
                    <a:p>
                      <a:endParaRPr lang="zh-CN"/>
                    </a:p>
                  </a:txBody>
                  <a:tcPr anchor="ctr"/>
                </a:tc>
                <a:tc>
                  <a:txBody>
                    <a:bodyPr/>
                    <a:lstStyle/>
                    <a:p>
                      <a:r>
                        <a:rPr lang="en-US" altLang="zh-CN" sz="1400" dirty="0" smtClean="0">
                          <a:latin typeface="微软雅黑" panose="020B0503020204020204" pitchFamily="34" charset="-122"/>
                          <a:ea typeface="微软雅黑" panose="020B0503020204020204" pitchFamily="34" charset="-122"/>
                        </a:rPr>
                        <a:t>1.4 </a:t>
                      </a:r>
                      <a:r>
                        <a:rPr lang="zh-CN" altLang="en-US" sz="1400" dirty="0" smtClean="0">
                          <a:latin typeface="微软雅黑" panose="020B0503020204020204" pitchFamily="34" charset="-122"/>
                          <a:ea typeface="微软雅黑" panose="020B0503020204020204" pitchFamily="34" charset="-122"/>
                        </a:rPr>
                        <a:t>抗财务风险能力</a:t>
                      </a:r>
                      <a:endParaRPr lang="zh-CN" altLang="en-US" sz="1400" dirty="0">
                        <a:latin typeface="微软雅黑" panose="020B0503020204020204" pitchFamily="34" charset="-122"/>
                        <a:ea typeface="微软雅黑" panose="020B0503020204020204" pitchFamily="34" charset="-122"/>
                      </a:endParaRPr>
                    </a:p>
                  </a:txBody>
                  <a:tcPr marL="91444" marR="91444" marT="45716" marB="45716" anchor="ctr"/>
                </a:tc>
                <a:tc>
                  <a:txBody>
                    <a:bodyPr/>
                    <a:lstStyle/>
                    <a:p>
                      <a:pPr algn="ctr"/>
                      <a:r>
                        <a:rPr lang="en-US" altLang="zh-CN" sz="1400" dirty="0" smtClean="0">
                          <a:latin typeface="微软雅黑" panose="020B0503020204020204" pitchFamily="34" charset="-122"/>
                          <a:ea typeface="微软雅黑" panose="020B0503020204020204" pitchFamily="34" charset="-122"/>
                        </a:rPr>
                        <a:t>10.0</a:t>
                      </a:r>
                      <a:endParaRPr lang="zh-CN" altLang="en-US" sz="1400" dirty="0">
                        <a:latin typeface="微软雅黑" panose="020B0503020204020204" pitchFamily="34" charset="-122"/>
                        <a:ea typeface="微软雅黑" panose="020B0503020204020204" pitchFamily="34" charset="-122"/>
                      </a:endParaRPr>
                    </a:p>
                  </a:txBody>
                  <a:tcPr marL="91444" marR="91444" marT="45716" marB="45716" anchor="ctr"/>
                </a:tc>
                <a:tc>
                  <a:txBody>
                    <a:bodyPr/>
                    <a:lstStyle/>
                    <a:p>
                      <a:pPr algn="ctr"/>
                      <a:endParaRPr lang="zh-CN" altLang="en-US" sz="1400" dirty="0">
                        <a:latin typeface="微软雅黑" panose="020B0503020204020204" pitchFamily="34" charset="-122"/>
                        <a:ea typeface="微软雅黑" panose="020B0503020204020204" pitchFamily="34" charset="-122"/>
                      </a:endParaRPr>
                    </a:p>
                  </a:txBody>
                  <a:tcPr marL="91444" marR="91444" marT="45716" marB="45716" anchor="ctr"/>
                </a:tc>
              </a:tr>
              <a:tr h="370811">
                <a:tc vMerge="1">
                  <a:txBody>
                    <a:bodyPr/>
                    <a:lstStyle/>
                    <a:p>
                      <a:endParaRPr lang="zh-CN"/>
                    </a:p>
                  </a:txBody>
                  <a:tcPr anchor="ctr"/>
                </a:tc>
                <a:tc>
                  <a:txBody>
                    <a:bodyPr/>
                    <a:lstStyle/>
                    <a:p>
                      <a:r>
                        <a:rPr lang="en-US" altLang="zh-CN" sz="1400" dirty="0" smtClean="0">
                          <a:latin typeface="微软雅黑" panose="020B0503020204020204" pitchFamily="34" charset="-122"/>
                          <a:ea typeface="微软雅黑" panose="020B0503020204020204" pitchFamily="34" charset="-122"/>
                        </a:rPr>
                        <a:t>1.5 </a:t>
                      </a:r>
                      <a:r>
                        <a:rPr lang="zh-CN" altLang="en-US" sz="1400" dirty="0" smtClean="0">
                          <a:latin typeface="微软雅黑" panose="020B0503020204020204" pitchFamily="34" charset="-122"/>
                          <a:ea typeface="微软雅黑" panose="020B0503020204020204" pitchFamily="34" charset="-122"/>
                        </a:rPr>
                        <a:t>资金筹措能力</a:t>
                      </a:r>
                      <a:endParaRPr lang="zh-CN" altLang="en-US" sz="1400" dirty="0">
                        <a:latin typeface="微软雅黑" panose="020B0503020204020204" pitchFamily="34" charset="-122"/>
                        <a:ea typeface="微软雅黑" panose="020B0503020204020204" pitchFamily="34" charset="-122"/>
                      </a:endParaRPr>
                    </a:p>
                  </a:txBody>
                  <a:tcPr marL="91444" marR="91444" marT="45716" marB="45716" anchor="ctr"/>
                </a:tc>
                <a:tc>
                  <a:txBody>
                    <a:bodyPr/>
                    <a:lstStyle/>
                    <a:p>
                      <a:pPr algn="ctr"/>
                      <a:r>
                        <a:rPr lang="en-US" altLang="zh-CN" sz="1400" dirty="0" smtClean="0">
                          <a:latin typeface="微软雅黑" panose="020B0503020204020204" pitchFamily="34" charset="-122"/>
                          <a:ea typeface="微软雅黑" panose="020B0503020204020204" pitchFamily="34" charset="-122"/>
                        </a:rPr>
                        <a:t>10.0</a:t>
                      </a:r>
                      <a:endParaRPr lang="zh-CN" altLang="en-US" sz="1400" dirty="0">
                        <a:latin typeface="微软雅黑" panose="020B0503020204020204" pitchFamily="34" charset="-122"/>
                        <a:ea typeface="微软雅黑" panose="020B0503020204020204" pitchFamily="34" charset="-122"/>
                      </a:endParaRPr>
                    </a:p>
                  </a:txBody>
                  <a:tcPr marL="91444" marR="91444" marT="45716" marB="45716" anchor="ctr"/>
                </a:tc>
                <a:tc>
                  <a:txBody>
                    <a:bodyPr/>
                    <a:lstStyle/>
                    <a:p>
                      <a:pPr algn="ctr"/>
                      <a:endParaRPr lang="zh-CN" altLang="en-US" sz="1400" dirty="0">
                        <a:latin typeface="微软雅黑" panose="020B0503020204020204" pitchFamily="34" charset="-122"/>
                        <a:ea typeface="微软雅黑" panose="020B0503020204020204" pitchFamily="34" charset="-122"/>
                      </a:endParaRPr>
                    </a:p>
                  </a:txBody>
                  <a:tcPr marL="91444" marR="91444" marT="45716" marB="45716" anchor="ctr"/>
                </a:tc>
              </a:tr>
              <a:tr h="518152">
                <a:tc rowSpan="5">
                  <a:txBody>
                    <a:bodyPr/>
                    <a:lstStyle/>
                    <a:p>
                      <a:pPr marL="0" indent="0"/>
                      <a:r>
                        <a:rPr lang="en-US" altLang="zh-CN" sz="1400" dirty="0" smtClean="0">
                          <a:latin typeface="微软雅黑" panose="020B0503020204020204" pitchFamily="34" charset="-122"/>
                          <a:ea typeface="微软雅黑" panose="020B0503020204020204" pitchFamily="34" charset="-122"/>
                        </a:rPr>
                        <a:t>2</a:t>
                      </a:r>
                      <a:r>
                        <a:rPr lang="zh-CN" altLang="en-US" sz="1400" dirty="0" smtClean="0">
                          <a:latin typeface="微软雅黑" panose="020B0503020204020204" pitchFamily="34" charset="-122"/>
                          <a:ea typeface="微软雅黑" panose="020B0503020204020204" pitchFamily="34" charset="-122"/>
                        </a:rPr>
                        <a:t>、项目资金预算的合规性、科学性、合理性（权重</a:t>
                      </a:r>
                      <a:r>
                        <a:rPr lang="en-US" altLang="zh-CN" sz="1400" dirty="0" smtClean="0">
                          <a:latin typeface="微软雅黑" panose="020B0503020204020204" pitchFamily="34" charset="-122"/>
                          <a:ea typeface="微软雅黑" panose="020B0503020204020204" pitchFamily="34" charset="-122"/>
                        </a:rPr>
                        <a:t>50%</a:t>
                      </a:r>
                      <a:r>
                        <a:rPr lang="zh-CN" altLang="en-US" sz="1400" dirty="0" smtClean="0">
                          <a:latin typeface="微软雅黑" panose="020B0503020204020204" pitchFamily="34" charset="-122"/>
                          <a:ea typeface="微软雅黑" panose="020B0503020204020204" pitchFamily="34" charset="-122"/>
                        </a:rPr>
                        <a:t>）</a:t>
                      </a:r>
                      <a:endParaRPr lang="zh-CN" altLang="en-US" sz="1400" dirty="0">
                        <a:latin typeface="微软雅黑" panose="020B0503020204020204" pitchFamily="34" charset="-122"/>
                        <a:ea typeface="微软雅黑" panose="020B0503020204020204" pitchFamily="34" charset="-122"/>
                      </a:endParaRPr>
                    </a:p>
                  </a:txBody>
                  <a:tcPr marL="91444" marR="91444" marT="45716" marB="45716" anchor="ctr"/>
                </a:tc>
                <a:tc>
                  <a:txBody>
                    <a:bodyPr/>
                    <a:lstStyle/>
                    <a:p>
                      <a:r>
                        <a:rPr lang="en-US" altLang="zh-CN" sz="1400" dirty="0" smtClean="0">
                          <a:latin typeface="微软雅黑" panose="020B0503020204020204" pitchFamily="34" charset="-122"/>
                          <a:ea typeface="微软雅黑" panose="020B0503020204020204" pitchFamily="34" charset="-122"/>
                        </a:rPr>
                        <a:t>2.1 </a:t>
                      </a:r>
                      <a:r>
                        <a:rPr lang="zh-CN" altLang="en-US" sz="1400" dirty="0" smtClean="0">
                          <a:latin typeface="微软雅黑" panose="020B0503020204020204" pitchFamily="34" charset="-122"/>
                          <a:ea typeface="微软雅黑" panose="020B0503020204020204" pitchFamily="34" charset="-122"/>
                        </a:rPr>
                        <a:t>项目实施方案与国家、自治区相关政策规定的符合程度</a:t>
                      </a:r>
                      <a:endParaRPr lang="zh-CN" altLang="en-US" sz="1400" dirty="0">
                        <a:latin typeface="微软雅黑" panose="020B0503020204020204" pitchFamily="34" charset="-122"/>
                        <a:ea typeface="微软雅黑" panose="020B0503020204020204" pitchFamily="34" charset="-122"/>
                      </a:endParaRPr>
                    </a:p>
                  </a:txBody>
                  <a:tcPr marL="91444" marR="91444" marT="45716" marB="45716" anchor="ctr"/>
                </a:tc>
                <a:tc>
                  <a:txBody>
                    <a:bodyPr/>
                    <a:lstStyle/>
                    <a:p>
                      <a:pPr algn="ctr"/>
                      <a:r>
                        <a:rPr lang="en-US" altLang="zh-CN" sz="1400" dirty="0" smtClean="0">
                          <a:latin typeface="微软雅黑" panose="020B0503020204020204" pitchFamily="34" charset="-122"/>
                          <a:ea typeface="微软雅黑" panose="020B0503020204020204" pitchFamily="34" charset="-122"/>
                        </a:rPr>
                        <a:t>10.0</a:t>
                      </a:r>
                      <a:endParaRPr lang="zh-CN" altLang="en-US" sz="1400" dirty="0">
                        <a:latin typeface="微软雅黑" panose="020B0503020204020204" pitchFamily="34" charset="-122"/>
                        <a:ea typeface="微软雅黑" panose="020B0503020204020204" pitchFamily="34" charset="-122"/>
                      </a:endParaRPr>
                    </a:p>
                  </a:txBody>
                  <a:tcPr marL="91444" marR="91444" marT="45716" marB="45716" anchor="ctr"/>
                </a:tc>
                <a:tc>
                  <a:txBody>
                    <a:bodyPr/>
                    <a:lstStyle/>
                    <a:p>
                      <a:pPr algn="ctr"/>
                      <a:endParaRPr lang="zh-CN" altLang="en-US" sz="1400" dirty="0">
                        <a:latin typeface="微软雅黑" panose="020B0503020204020204" pitchFamily="34" charset="-122"/>
                        <a:ea typeface="微软雅黑" panose="020B0503020204020204" pitchFamily="34" charset="-122"/>
                      </a:endParaRPr>
                    </a:p>
                  </a:txBody>
                  <a:tcPr marL="91444" marR="91444" marT="45716" marB="45716" anchor="ctr"/>
                </a:tc>
              </a:tr>
              <a:tr h="370811">
                <a:tc vMerge="1">
                  <a:txBody>
                    <a:bodyPr/>
                    <a:lstStyle/>
                    <a:p>
                      <a:endParaRPr lang="zh-CN"/>
                    </a:p>
                  </a:txBody>
                  <a:tcPr anchor="ctr"/>
                </a:tc>
                <a:tc>
                  <a:txBody>
                    <a:bodyPr/>
                    <a:lstStyle/>
                    <a:p>
                      <a:r>
                        <a:rPr lang="en-US" altLang="zh-CN" sz="1400" dirty="0" smtClean="0">
                          <a:latin typeface="微软雅黑" panose="020B0503020204020204" pitchFamily="34" charset="-122"/>
                          <a:ea typeface="微软雅黑" panose="020B0503020204020204" pitchFamily="34" charset="-122"/>
                        </a:rPr>
                        <a:t>2.2 </a:t>
                      </a:r>
                      <a:r>
                        <a:rPr lang="zh-CN" altLang="en-US" sz="1400" dirty="0" smtClean="0">
                          <a:latin typeface="微软雅黑" panose="020B0503020204020204" pitchFamily="34" charset="-122"/>
                          <a:ea typeface="微软雅黑" panose="020B0503020204020204" pitchFamily="34" charset="-122"/>
                        </a:rPr>
                        <a:t>项目实施方案的可操作性</a:t>
                      </a:r>
                      <a:endParaRPr lang="zh-CN" altLang="en-US" sz="1400" dirty="0">
                        <a:latin typeface="微软雅黑" panose="020B0503020204020204" pitchFamily="34" charset="-122"/>
                        <a:ea typeface="微软雅黑" panose="020B0503020204020204" pitchFamily="34" charset="-122"/>
                      </a:endParaRPr>
                    </a:p>
                  </a:txBody>
                  <a:tcPr marL="91444" marR="91444" marT="45716" marB="45716" anchor="ctr"/>
                </a:tc>
                <a:tc>
                  <a:txBody>
                    <a:bodyPr/>
                    <a:lstStyle/>
                    <a:p>
                      <a:pPr algn="ctr"/>
                      <a:r>
                        <a:rPr lang="en-US" altLang="zh-CN" sz="1400" dirty="0" smtClean="0">
                          <a:latin typeface="微软雅黑" panose="020B0503020204020204" pitchFamily="34" charset="-122"/>
                          <a:ea typeface="微软雅黑" panose="020B0503020204020204" pitchFamily="34" charset="-122"/>
                        </a:rPr>
                        <a:t>10.0</a:t>
                      </a:r>
                      <a:endParaRPr lang="zh-CN" altLang="en-US" sz="1400" dirty="0">
                        <a:latin typeface="微软雅黑" panose="020B0503020204020204" pitchFamily="34" charset="-122"/>
                        <a:ea typeface="微软雅黑" panose="020B0503020204020204" pitchFamily="34" charset="-122"/>
                      </a:endParaRPr>
                    </a:p>
                  </a:txBody>
                  <a:tcPr marL="91444" marR="91444" marT="45716" marB="45716" anchor="ctr"/>
                </a:tc>
                <a:tc>
                  <a:txBody>
                    <a:bodyPr/>
                    <a:lstStyle/>
                    <a:p>
                      <a:pPr algn="ctr"/>
                      <a:endParaRPr lang="zh-CN" altLang="en-US" sz="1400" dirty="0">
                        <a:latin typeface="微软雅黑" panose="020B0503020204020204" pitchFamily="34" charset="-122"/>
                        <a:ea typeface="微软雅黑" panose="020B0503020204020204" pitchFamily="34" charset="-122"/>
                      </a:endParaRPr>
                    </a:p>
                  </a:txBody>
                  <a:tcPr marL="91444" marR="91444" marT="45716" marB="45716" anchor="ctr"/>
                </a:tc>
              </a:tr>
              <a:tr h="370811">
                <a:tc vMerge="1">
                  <a:txBody>
                    <a:bodyPr/>
                    <a:lstStyle/>
                    <a:p>
                      <a:endParaRPr lang="zh-CN"/>
                    </a:p>
                  </a:txBody>
                  <a:tcPr anchor="ctr"/>
                </a:tc>
                <a:tc>
                  <a:txBody>
                    <a:bodyPr/>
                    <a:lstStyle/>
                    <a:p>
                      <a:r>
                        <a:rPr lang="en-US" altLang="zh-CN" sz="1400" dirty="0" smtClean="0">
                          <a:latin typeface="微软雅黑" panose="020B0503020204020204" pitchFamily="34" charset="-122"/>
                          <a:ea typeface="微软雅黑" panose="020B0503020204020204" pitchFamily="34" charset="-122"/>
                        </a:rPr>
                        <a:t>2.3 </a:t>
                      </a:r>
                      <a:r>
                        <a:rPr lang="zh-CN" altLang="en-US" sz="1400" dirty="0" smtClean="0">
                          <a:latin typeface="微软雅黑" panose="020B0503020204020204" pitchFamily="34" charset="-122"/>
                          <a:ea typeface="微软雅黑" panose="020B0503020204020204" pitchFamily="34" charset="-122"/>
                        </a:rPr>
                        <a:t>项目支出的内容、额度和标准的合理性</a:t>
                      </a:r>
                      <a:endParaRPr lang="zh-CN" altLang="en-US" sz="1400" dirty="0">
                        <a:latin typeface="微软雅黑" panose="020B0503020204020204" pitchFamily="34" charset="-122"/>
                        <a:ea typeface="微软雅黑" panose="020B0503020204020204" pitchFamily="34" charset="-122"/>
                      </a:endParaRPr>
                    </a:p>
                  </a:txBody>
                  <a:tcPr marL="91444" marR="91444" marT="45716" marB="45716" anchor="ctr"/>
                </a:tc>
                <a:tc>
                  <a:txBody>
                    <a:bodyPr/>
                    <a:lstStyle/>
                    <a:p>
                      <a:pPr algn="ctr"/>
                      <a:r>
                        <a:rPr lang="en-US" altLang="zh-CN" sz="1400" dirty="0" smtClean="0">
                          <a:latin typeface="微软雅黑" panose="020B0503020204020204" pitchFamily="34" charset="-122"/>
                          <a:ea typeface="微软雅黑" panose="020B0503020204020204" pitchFamily="34" charset="-122"/>
                        </a:rPr>
                        <a:t>10.0</a:t>
                      </a:r>
                      <a:endParaRPr lang="zh-CN" altLang="en-US" sz="1400" dirty="0">
                        <a:latin typeface="微软雅黑" panose="020B0503020204020204" pitchFamily="34" charset="-122"/>
                        <a:ea typeface="微软雅黑" panose="020B0503020204020204" pitchFamily="34" charset="-122"/>
                      </a:endParaRPr>
                    </a:p>
                  </a:txBody>
                  <a:tcPr marL="91444" marR="91444" marT="45716" marB="45716" anchor="ctr"/>
                </a:tc>
                <a:tc>
                  <a:txBody>
                    <a:bodyPr/>
                    <a:lstStyle/>
                    <a:p>
                      <a:pPr algn="ctr"/>
                      <a:endParaRPr lang="zh-CN" altLang="en-US" sz="1400" dirty="0">
                        <a:latin typeface="微软雅黑" panose="020B0503020204020204" pitchFamily="34" charset="-122"/>
                        <a:ea typeface="微软雅黑" panose="020B0503020204020204" pitchFamily="34" charset="-122"/>
                      </a:endParaRPr>
                    </a:p>
                  </a:txBody>
                  <a:tcPr marL="91444" marR="91444" marT="45716" marB="45716" anchor="ctr"/>
                </a:tc>
              </a:tr>
              <a:tr h="370811">
                <a:tc vMerge="1">
                  <a:txBody>
                    <a:bodyPr/>
                    <a:lstStyle/>
                    <a:p>
                      <a:endParaRPr lang="zh-CN"/>
                    </a:p>
                  </a:txBody>
                  <a:tcPr anchor="ctr"/>
                </a:tc>
                <a:tc>
                  <a:txBody>
                    <a:bodyPr/>
                    <a:lstStyle/>
                    <a:p>
                      <a:r>
                        <a:rPr lang="en-US" altLang="zh-CN" sz="1400" dirty="0" smtClean="0">
                          <a:latin typeface="微软雅黑" panose="020B0503020204020204" pitchFamily="34" charset="-122"/>
                          <a:ea typeface="微软雅黑" panose="020B0503020204020204" pitchFamily="34" charset="-122"/>
                        </a:rPr>
                        <a:t>2.4 </a:t>
                      </a:r>
                      <a:r>
                        <a:rPr lang="zh-CN" altLang="en-US" sz="1400" dirty="0" smtClean="0">
                          <a:latin typeface="微软雅黑" panose="020B0503020204020204" pitchFamily="34" charset="-122"/>
                          <a:ea typeface="微软雅黑" panose="020B0503020204020204" pitchFamily="34" charset="-122"/>
                        </a:rPr>
                        <a:t>项目开支与项目内容的相关性</a:t>
                      </a:r>
                      <a:endParaRPr lang="zh-CN" altLang="en-US" sz="1400" dirty="0">
                        <a:latin typeface="微软雅黑" panose="020B0503020204020204" pitchFamily="34" charset="-122"/>
                        <a:ea typeface="微软雅黑" panose="020B0503020204020204" pitchFamily="34" charset="-122"/>
                      </a:endParaRPr>
                    </a:p>
                  </a:txBody>
                  <a:tcPr marL="91444" marR="91444" marT="45716" marB="45716" anchor="ctr"/>
                </a:tc>
                <a:tc>
                  <a:txBody>
                    <a:bodyPr/>
                    <a:lstStyle/>
                    <a:p>
                      <a:pPr algn="ctr"/>
                      <a:r>
                        <a:rPr lang="en-US" altLang="zh-CN" sz="1400" dirty="0" smtClean="0">
                          <a:latin typeface="微软雅黑" panose="020B0503020204020204" pitchFamily="34" charset="-122"/>
                          <a:ea typeface="微软雅黑" panose="020B0503020204020204" pitchFamily="34" charset="-122"/>
                        </a:rPr>
                        <a:t>10.0</a:t>
                      </a:r>
                      <a:endParaRPr lang="zh-CN" altLang="en-US" sz="1400" dirty="0">
                        <a:latin typeface="微软雅黑" panose="020B0503020204020204" pitchFamily="34" charset="-122"/>
                        <a:ea typeface="微软雅黑" panose="020B0503020204020204" pitchFamily="34" charset="-122"/>
                      </a:endParaRPr>
                    </a:p>
                  </a:txBody>
                  <a:tcPr marL="91444" marR="91444" marT="45716" marB="45716" anchor="ctr"/>
                </a:tc>
                <a:tc>
                  <a:txBody>
                    <a:bodyPr/>
                    <a:lstStyle/>
                    <a:p>
                      <a:pPr algn="ctr"/>
                      <a:endParaRPr lang="zh-CN" altLang="en-US" sz="1400" dirty="0">
                        <a:latin typeface="微软雅黑" panose="020B0503020204020204" pitchFamily="34" charset="-122"/>
                        <a:ea typeface="微软雅黑" panose="020B0503020204020204" pitchFamily="34" charset="-122"/>
                      </a:endParaRPr>
                    </a:p>
                  </a:txBody>
                  <a:tcPr marL="91444" marR="91444" marT="45716" marB="45716" anchor="ctr"/>
                </a:tc>
              </a:tr>
              <a:tr h="518152">
                <a:tc vMerge="1">
                  <a:txBody>
                    <a:bodyPr/>
                    <a:lstStyle/>
                    <a:p>
                      <a:endParaRPr lang="zh-CN"/>
                    </a:p>
                  </a:txBody>
                  <a:tcPr anchor="ctr"/>
                </a:tc>
                <a:tc>
                  <a:txBody>
                    <a:bodyPr/>
                    <a:lstStyle/>
                    <a:p>
                      <a:r>
                        <a:rPr lang="en-US" altLang="zh-CN" sz="1400" dirty="0" smtClean="0">
                          <a:latin typeface="微软雅黑" panose="020B0503020204020204" pitchFamily="34" charset="-122"/>
                          <a:ea typeface="微软雅黑" panose="020B0503020204020204" pitchFamily="34" charset="-122"/>
                        </a:rPr>
                        <a:t>2.5 </a:t>
                      </a:r>
                      <a:r>
                        <a:rPr lang="zh-CN" altLang="en-US" sz="1400" dirty="0" smtClean="0">
                          <a:latin typeface="微软雅黑" panose="020B0503020204020204" pitchFamily="34" charset="-122"/>
                          <a:ea typeface="微软雅黑" panose="020B0503020204020204" pitchFamily="34" charset="-122"/>
                        </a:rPr>
                        <a:t>项目明细子项、计量单位、数量和标准的准确性</a:t>
                      </a:r>
                      <a:endParaRPr lang="zh-CN" altLang="en-US" sz="1400" dirty="0">
                        <a:latin typeface="微软雅黑" panose="020B0503020204020204" pitchFamily="34" charset="-122"/>
                        <a:ea typeface="微软雅黑" panose="020B0503020204020204" pitchFamily="34" charset="-122"/>
                      </a:endParaRPr>
                    </a:p>
                  </a:txBody>
                  <a:tcPr marL="91444" marR="91444" marT="45716" marB="45716" anchor="ctr"/>
                </a:tc>
                <a:tc>
                  <a:txBody>
                    <a:bodyPr/>
                    <a:lstStyle/>
                    <a:p>
                      <a:pPr algn="ctr"/>
                      <a:r>
                        <a:rPr lang="en-US" altLang="zh-CN" sz="1400" dirty="0" smtClean="0">
                          <a:latin typeface="微软雅黑" panose="020B0503020204020204" pitchFamily="34" charset="-122"/>
                          <a:ea typeface="微软雅黑" panose="020B0503020204020204" pitchFamily="34" charset="-122"/>
                        </a:rPr>
                        <a:t>10.0</a:t>
                      </a:r>
                      <a:endParaRPr lang="zh-CN" altLang="en-US" sz="1400" dirty="0">
                        <a:latin typeface="微软雅黑" panose="020B0503020204020204" pitchFamily="34" charset="-122"/>
                        <a:ea typeface="微软雅黑" panose="020B0503020204020204" pitchFamily="34" charset="-122"/>
                      </a:endParaRPr>
                    </a:p>
                  </a:txBody>
                  <a:tcPr marL="91444" marR="91444" marT="45716" marB="45716" anchor="ctr"/>
                </a:tc>
                <a:tc>
                  <a:txBody>
                    <a:bodyPr/>
                    <a:lstStyle/>
                    <a:p>
                      <a:pPr algn="ctr"/>
                      <a:endParaRPr lang="zh-CN" altLang="en-US" sz="1400" dirty="0">
                        <a:latin typeface="微软雅黑" panose="020B0503020204020204" pitchFamily="34" charset="-122"/>
                        <a:ea typeface="微软雅黑" panose="020B0503020204020204" pitchFamily="34" charset="-122"/>
                      </a:endParaRPr>
                    </a:p>
                  </a:txBody>
                  <a:tcPr marL="91444" marR="91444" marT="45716" marB="45716" anchor="ctr"/>
                </a:tc>
              </a:tr>
              <a:tr h="370811">
                <a:tc gridSpan="3">
                  <a:txBody>
                    <a:bodyPr/>
                    <a:lstStyle/>
                    <a:p>
                      <a:pPr algn="ctr"/>
                      <a:r>
                        <a:rPr lang="zh-CN" altLang="en-US" sz="1400" dirty="0" smtClean="0">
                          <a:latin typeface="微软雅黑" panose="020B0503020204020204" pitchFamily="34" charset="-122"/>
                          <a:ea typeface="微软雅黑" panose="020B0503020204020204" pitchFamily="34" charset="-122"/>
                        </a:rPr>
                        <a:t>评  分  合  计</a:t>
                      </a:r>
                      <a:endParaRPr lang="zh-CN" altLang="en-US" sz="1400" dirty="0">
                        <a:latin typeface="微软雅黑" panose="020B0503020204020204" pitchFamily="34" charset="-122"/>
                        <a:ea typeface="微软雅黑" panose="020B0503020204020204" pitchFamily="34" charset="-122"/>
                      </a:endParaRPr>
                    </a:p>
                  </a:txBody>
                  <a:tcPr marL="91444" marR="91444" marT="45716" marB="45716" anchor="ctr"/>
                </a:tc>
                <a:tc hMerge="1">
                  <a:txBody>
                    <a:bodyPr/>
                    <a:lstStyle/>
                    <a:p>
                      <a:endParaRPr lang="zh-CN"/>
                    </a:p>
                  </a:txBody>
                  <a:tcPr anchor="ctr"/>
                </a:tc>
                <a:tc hMerge="1">
                  <a:txBody>
                    <a:bodyPr/>
                    <a:lstStyle/>
                    <a:p>
                      <a:endParaRPr lang="zh-CN"/>
                    </a:p>
                  </a:txBody>
                  <a:tcPr anchor="ctr"/>
                </a:tc>
                <a:tc>
                  <a:txBody>
                    <a:bodyPr/>
                    <a:lstStyle/>
                    <a:p>
                      <a:pPr algn="ctr"/>
                      <a:endParaRPr lang="zh-CN" altLang="en-US" sz="1400" dirty="0">
                        <a:latin typeface="微软雅黑" panose="020B0503020204020204" pitchFamily="34" charset="-122"/>
                        <a:ea typeface="微软雅黑" panose="020B0503020204020204" pitchFamily="34" charset="-122"/>
                      </a:endParaRPr>
                    </a:p>
                  </a:txBody>
                  <a:tcPr marL="91444" marR="91444" marT="45716" marB="45716" anchor="ctr"/>
                </a:tc>
              </a:tr>
            </a:tbl>
          </a:graphicData>
        </a:graphic>
      </p:graphicFrame>
    </p:spTree>
    <p:custDataLst>
      <p:tags r:id="rId1"/>
    </p:custDataLst>
  </p:cSld>
  <p:clrMapOvr>
    <a:masterClrMapping/>
  </p:clrMapOvr>
  <p:transition>
    <p:random/>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bg>
      <p:bgPr>
        <a:gradFill>
          <a:gsLst>
            <a:gs pos="53578">
              <a:srgbClr val="C9ECBC"/>
            </a:gs>
            <a:gs pos="53156">
              <a:srgbClr val="C9ECBC"/>
            </a:gs>
            <a:gs pos="52312">
              <a:srgbClr val="C8ECBB"/>
            </a:gs>
            <a:gs pos="50625">
              <a:srgbClr val="C7ECBA"/>
            </a:gs>
            <a:gs pos="47250">
              <a:srgbClr val="C5EBB7"/>
            </a:gs>
            <a:gs pos="40500">
              <a:srgbClr val="C1EAB1"/>
            </a:gs>
            <a:gs pos="27000">
              <a:srgbClr val="B8E8A5"/>
            </a:gs>
            <a:gs pos="0">
              <a:schemeClr val="accent1">
                <a:tint val="66000"/>
                <a:satMod val="160000"/>
              </a:schemeClr>
            </a:gs>
            <a:gs pos="54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1488898" name="矩形 1488897"/>
          <p:cNvSpPr/>
          <p:nvPr/>
        </p:nvSpPr>
        <p:spPr>
          <a:xfrm>
            <a:off x="539750" y="692150"/>
            <a:ext cx="8135938" cy="830263"/>
          </a:xfrm>
          <a:prstGeom prst="rect">
            <a:avLst/>
          </a:prstGeom>
          <a:noFill/>
          <a:ln w="9525">
            <a:noFill/>
            <a:miter/>
          </a:ln>
        </p:spPr>
        <p:txBody>
          <a:bodyPr>
            <a:spAutoFit/>
          </a:bodyPr>
          <a:lstStyle/>
          <a:p>
            <a:pPr algn="ctr" eaLnBrk="0" hangingPunct="0">
              <a:lnSpc>
                <a:spcPct val="120000"/>
              </a:lnSpc>
              <a:defRPr/>
            </a:pPr>
            <a:r>
              <a:rPr lang="zh-CN" altLang="en-US" sz="4000" b="1" noProof="1">
                <a:solidFill>
                  <a:srgbClr val="C00000"/>
                </a:solidFill>
                <a:effectLst>
                  <a:outerShdw blurRad="38100" dist="38100" dir="2700000">
                    <a:srgbClr val="FFFFFF"/>
                  </a:outerShdw>
                </a:effectLst>
                <a:latin typeface="黑体" panose="02010609060101010101" pitchFamily="49" charset="-122"/>
                <a:ea typeface="黑体" panose="02010609060101010101" pitchFamily="49" charset="-122"/>
                <a:cs typeface="+mn-ea"/>
              </a:rPr>
              <a:t>　</a:t>
            </a:r>
            <a:r>
              <a:rPr lang="zh-CN" altLang="en-US" b="1" noProof="1">
                <a:solidFill>
                  <a:srgbClr val="C00000"/>
                </a:solidFill>
                <a:effectLst>
                  <a:outerShdw blurRad="38100" dist="38100" dir="2700000">
                    <a:srgbClr val="FFFFFF"/>
                  </a:outerShdw>
                </a:effectLst>
                <a:latin typeface="黑体" panose="02010609060101010101" pitchFamily="49" charset="-122"/>
                <a:ea typeface="黑体" panose="02010609060101010101" pitchFamily="49" charset="-122"/>
                <a:cs typeface="+mn-ea"/>
              </a:rPr>
              <a:t>三、评审意见</a:t>
            </a:r>
          </a:p>
        </p:txBody>
      </p:sp>
      <p:graphicFrame>
        <p:nvGraphicFramePr>
          <p:cNvPr id="6" name="表格 5"/>
          <p:cNvGraphicFramePr>
            <a:graphicFrameLocks noGrp="1"/>
          </p:cNvGraphicFramePr>
          <p:nvPr/>
        </p:nvGraphicFramePr>
        <p:xfrm>
          <a:off x="684213" y="1628775"/>
          <a:ext cx="7775575" cy="4785270"/>
        </p:xfrm>
        <a:graphic>
          <a:graphicData uri="http://schemas.openxmlformats.org/drawingml/2006/table">
            <a:tbl>
              <a:tblPr firstRow="1" bandRow="1">
                <a:tableStyleId>{2D5ABB26-0587-4C30-8999-92F81FD0307C}</a:tableStyleId>
              </a:tblPr>
              <a:tblGrid>
                <a:gridCol w="7775575"/>
              </a:tblGrid>
              <a:tr h="4784725">
                <a:tc>
                  <a:txBody>
                    <a:bodyPr/>
                    <a:lstStyle/>
                    <a:p>
                      <a:r>
                        <a:rPr lang="en-US" altLang="zh-CN" sz="1400" b="1" dirty="0" smtClean="0">
                          <a:latin typeface="微软雅黑" panose="020B0503020204020204" pitchFamily="34" charset="-122"/>
                          <a:ea typeface="微软雅黑" panose="020B0503020204020204" pitchFamily="34" charset="-122"/>
                        </a:rPr>
                        <a:t>1</a:t>
                      </a:r>
                      <a:r>
                        <a:rPr lang="zh-CN" altLang="en-US" sz="1400" b="1" dirty="0" smtClean="0">
                          <a:latin typeface="微软雅黑" panose="020B0503020204020204" pitchFamily="34" charset="-122"/>
                          <a:ea typeface="微软雅黑" panose="020B0503020204020204" pitchFamily="34" charset="-122"/>
                        </a:rPr>
                        <a:t>、财务评价意见（总体意见及评审发现的主要问题）</a:t>
                      </a:r>
                      <a:endParaRPr lang="en-US" altLang="zh-CN" sz="1400" b="1" dirty="0" smtClean="0">
                        <a:latin typeface="微软雅黑" panose="020B0503020204020204" pitchFamily="34" charset="-122"/>
                        <a:ea typeface="微软雅黑" panose="020B0503020204020204" pitchFamily="34" charset="-122"/>
                      </a:endParaRPr>
                    </a:p>
                    <a:p>
                      <a:endParaRPr lang="en-US" altLang="zh-CN" sz="1400" dirty="0" smtClean="0">
                        <a:latin typeface="微软雅黑" panose="020B0503020204020204" pitchFamily="34" charset="-122"/>
                        <a:ea typeface="微软雅黑" panose="020B0503020204020204" pitchFamily="34" charset="-122"/>
                      </a:endParaRPr>
                    </a:p>
                    <a:p>
                      <a:endParaRPr lang="en-US" altLang="zh-CN" sz="1400" dirty="0" smtClean="0">
                        <a:latin typeface="微软雅黑" panose="020B0503020204020204" pitchFamily="34" charset="-122"/>
                        <a:ea typeface="微软雅黑" panose="020B0503020204020204" pitchFamily="34" charset="-122"/>
                      </a:endParaRPr>
                    </a:p>
                    <a:p>
                      <a:endParaRPr lang="en-US" altLang="zh-CN" sz="1400" dirty="0" smtClean="0">
                        <a:latin typeface="微软雅黑" panose="020B0503020204020204" pitchFamily="34" charset="-122"/>
                        <a:ea typeface="微软雅黑" panose="020B0503020204020204" pitchFamily="34" charset="-122"/>
                      </a:endParaRPr>
                    </a:p>
                    <a:p>
                      <a:endParaRPr lang="en-US" altLang="zh-CN" sz="1400" dirty="0" smtClean="0">
                        <a:latin typeface="微软雅黑" panose="020B0503020204020204" pitchFamily="34" charset="-122"/>
                        <a:ea typeface="微软雅黑" panose="020B0503020204020204" pitchFamily="34" charset="-122"/>
                      </a:endParaRPr>
                    </a:p>
                    <a:p>
                      <a:r>
                        <a:rPr lang="en-US" altLang="zh-CN" sz="1400" b="1" dirty="0" smtClean="0">
                          <a:latin typeface="微软雅黑" panose="020B0503020204020204" pitchFamily="34" charset="-122"/>
                          <a:ea typeface="微软雅黑" panose="020B0503020204020204" pitchFamily="34" charset="-122"/>
                        </a:rPr>
                        <a:t>2</a:t>
                      </a:r>
                      <a:r>
                        <a:rPr lang="zh-CN" altLang="en-US" sz="1400" b="1" dirty="0" smtClean="0">
                          <a:latin typeface="微软雅黑" panose="020B0503020204020204" pitchFamily="34" charset="-122"/>
                          <a:ea typeface="微软雅黑" panose="020B0503020204020204" pitchFamily="34" charset="-122"/>
                        </a:rPr>
                        <a:t>、预算评审意见</a:t>
                      </a:r>
                      <a:endParaRPr lang="en-US" altLang="zh-CN" sz="1400" b="1" dirty="0" smtClean="0">
                        <a:latin typeface="微软雅黑" panose="020B0503020204020204" pitchFamily="34" charset="-122"/>
                        <a:ea typeface="微软雅黑" panose="020B0503020204020204" pitchFamily="34" charset="-122"/>
                      </a:endParaRPr>
                    </a:p>
                    <a:p>
                      <a:endParaRPr lang="en-US" altLang="zh-CN" sz="1400" b="1" dirty="0" smtClean="0">
                        <a:latin typeface="微软雅黑" panose="020B0503020204020204" pitchFamily="34" charset="-122"/>
                        <a:ea typeface="微软雅黑" panose="020B0503020204020204" pitchFamily="34" charset="-122"/>
                      </a:endParaRPr>
                    </a:p>
                    <a:p>
                      <a:r>
                        <a:rPr lang="zh-CN" altLang="en-US" sz="1400" b="0" dirty="0" smtClean="0">
                          <a:latin typeface="微软雅黑" panose="020B0503020204020204" pitchFamily="34" charset="-122"/>
                          <a:ea typeface="微软雅黑" panose="020B0503020204020204" pitchFamily="34" charset="-122"/>
                        </a:rPr>
                        <a:t>申请科技经费金额：</a:t>
                      </a:r>
                      <a:endParaRPr lang="en-US" altLang="zh-CN" sz="1400" b="0" dirty="0" smtClean="0">
                        <a:latin typeface="微软雅黑" panose="020B0503020204020204" pitchFamily="34" charset="-122"/>
                        <a:ea typeface="微软雅黑" panose="020B0503020204020204" pitchFamily="34" charset="-122"/>
                      </a:endParaRPr>
                    </a:p>
                    <a:p>
                      <a:endParaRPr lang="en-US" altLang="zh-CN" sz="1400" b="0" dirty="0" smtClean="0">
                        <a:latin typeface="微软雅黑" panose="020B0503020204020204" pitchFamily="34" charset="-122"/>
                        <a:ea typeface="微软雅黑" panose="020B0503020204020204" pitchFamily="34" charset="-122"/>
                      </a:endParaRPr>
                    </a:p>
                    <a:p>
                      <a:r>
                        <a:rPr lang="zh-CN" altLang="en-US" sz="1400" b="0" dirty="0" smtClean="0">
                          <a:latin typeface="微软雅黑" panose="020B0503020204020204" pitchFamily="34" charset="-122"/>
                          <a:ea typeface="微软雅黑" panose="020B0503020204020204" pitchFamily="34" charset="-122"/>
                        </a:rPr>
                        <a:t>审核建议资助经费金额：</a:t>
                      </a:r>
                      <a:endParaRPr lang="en-US" altLang="zh-CN" sz="1400" b="0" dirty="0" smtClean="0">
                        <a:latin typeface="微软雅黑" panose="020B0503020204020204" pitchFamily="34" charset="-122"/>
                        <a:ea typeface="微软雅黑" panose="020B0503020204020204" pitchFamily="34" charset="-122"/>
                      </a:endParaRPr>
                    </a:p>
                    <a:p>
                      <a:r>
                        <a:rPr lang="en-US" altLang="zh-CN" sz="1400" b="0" dirty="0" smtClean="0">
                          <a:latin typeface="微软雅黑" panose="020B0503020204020204" pitchFamily="34" charset="-122"/>
                          <a:ea typeface="微软雅黑" panose="020B0503020204020204" pitchFamily="34" charset="-122"/>
                        </a:rPr>
                        <a:t> </a:t>
                      </a:r>
                    </a:p>
                    <a:p>
                      <a:r>
                        <a:rPr lang="zh-CN" altLang="en-US" sz="1400" b="0" dirty="0" smtClean="0">
                          <a:latin typeface="微软雅黑" panose="020B0503020204020204" pitchFamily="34" charset="-122"/>
                          <a:ea typeface="微软雅黑" panose="020B0503020204020204" pitchFamily="34" charset="-122"/>
                        </a:rPr>
                        <a:t>审减（增）情况说明：</a:t>
                      </a:r>
                      <a:endParaRPr lang="en-US" altLang="zh-CN" sz="1400" b="0" dirty="0" smtClean="0">
                        <a:latin typeface="微软雅黑" panose="020B0503020204020204" pitchFamily="34" charset="-122"/>
                        <a:ea typeface="微软雅黑" panose="020B0503020204020204" pitchFamily="34" charset="-122"/>
                      </a:endParaRPr>
                    </a:p>
                    <a:p>
                      <a:endParaRPr lang="en-US" altLang="zh-CN" sz="1400" b="0" dirty="0" smtClean="0">
                        <a:latin typeface="微软雅黑" panose="020B0503020204020204" pitchFamily="34" charset="-122"/>
                        <a:ea typeface="微软雅黑" panose="020B0503020204020204" pitchFamily="34" charset="-122"/>
                      </a:endParaRPr>
                    </a:p>
                    <a:p>
                      <a:endParaRPr lang="en-US" altLang="zh-CN" sz="1400" b="1" dirty="0" smtClean="0">
                        <a:latin typeface="微软雅黑" panose="020B0503020204020204" pitchFamily="34" charset="-122"/>
                        <a:ea typeface="微软雅黑" panose="020B0503020204020204" pitchFamily="34" charset="-122"/>
                      </a:endParaRPr>
                    </a:p>
                    <a:p>
                      <a:endParaRPr lang="en-US" altLang="zh-CN" sz="1400" b="1" dirty="0" smtClean="0">
                        <a:latin typeface="微软雅黑" panose="020B0503020204020204" pitchFamily="34" charset="-122"/>
                        <a:ea typeface="微软雅黑" panose="020B0503020204020204" pitchFamily="34" charset="-122"/>
                      </a:endParaRPr>
                    </a:p>
                    <a:p>
                      <a:endParaRPr lang="en-US" altLang="zh-CN" sz="1400" b="1" dirty="0" smtClean="0">
                        <a:latin typeface="微软雅黑" panose="020B0503020204020204" pitchFamily="34" charset="-122"/>
                        <a:ea typeface="微软雅黑" panose="020B0503020204020204" pitchFamily="34" charset="-122"/>
                      </a:endParaRPr>
                    </a:p>
                    <a:p>
                      <a:endParaRPr lang="en-US" altLang="zh-CN" sz="1400" b="1" dirty="0" smtClean="0">
                        <a:latin typeface="微软雅黑" panose="020B0503020204020204" pitchFamily="34" charset="-122"/>
                        <a:ea typeface="微软雅黑" panose="020B0503020204020204" pitchFamily="34" charset="-122"/>
                      </a:endParaRPr>
                    </a:p>
                    <a:p>
                      <a:endParaRPr lang="en-US" altLang="zh-CN" sz="1400" b="1" dirty="0" smtClean="0">
                        <a:latin typeface="微软雅黑" panose="020B0503020204020204" pitchFamily="34" charset="-122"/>
                        <a:ea typeface="微软雅黑" panose="020B0503020204020204" pitchFamily="34" charset="-122"/>
                      </a:endParaRPr>
                    </a:p>
                    <a:p>
                      <a:endParaRPr lang="en-US" altLang="zh-CN" sz="1400" b="1" dirty="0" smtClean="0">
                        <a:latin typeface="微软雅黑" panose="020B0503020204020204" pitchFamily="34" charset="-122"/>
                        <a:ea typeface="微软雅黑" panose="020B0503020204020204" pitchFamily="34" charset="-122"/>
                      </a:endParaRPr>
                    </a:p>
                    <a:p>
                      <a:r>
                        <a:rPr lang="zh-CN" altLang="en-US" sz="1400" b="1" dirty="0" smtClean="0">
                          <a:latin typeface="微软雅黑" panose="020B0503020204020204" pitchFamily="34" charset="-122"/>
                          <a:ea typeface="微软雅黑" panose="020B0503020204020204" pitchFamily="34" charset="-122"/>
                        </a:rPr>
                        <a:t>评审组长（签字）：                 评审专家（签字）：            </a:t>
                      </a:r>
                      <a:endParaRPr lang="en-US" altLang="zh-CN" sz="1400" b="1" dirty="0" smtClean="0">
                        <a:latin typeface="微软雅黑" panose="020B0503020204020204" pitchFamily="34" charset="-122"/>
                        <a:ea typeface="微软雅黑" panose="020B0503020204020204" pitchFamily="34" charset="-122"/>
                      </a:endParaRPr>
                    </a:p>
                    <a:p>
                      <a:r>
                        <a:rPr lang="en-US" altLang="zh-CN" sz="1400" b="1" baseline="0" dirty="0" smtClean="0">
                          <a:latin typeface="微软雅黑" panose="020B0503020204020204" pitchFamily="34" charset="-122"/>
                          <a:ea typeface="微软雅黑" panose="020B0503020204020204" pitchFamily="34" charset="-122"/>
                        </a:rPr>
                        <a:t>                                                                                </a:t>
                      </a:r>
                    </a:p>
                    <a:p>
                      <a:r>
                        <a:rPr lang="en-US" altLang="zh-CN" sz="1400" b="1" baseline="0" dirty="0" smtClean="0">
                          <a:latin typeface="微软雅黑" panose="020B0503020204020204" pitchFamily="34" charset="-122"/>
                          <a:ea typeface="微软雅黑" panose="020B0503020204020204" pitchFamily="34" charset="-122"/>
                        </a:rPr>
                        <a:t>                                                                                              </a:t>
                      </a:r>
                      <a:r>
                        <a:rPr lang="zh-CN" altLang="en-US" sz="1400" b="1" baseline="0" dirty="0" smtClean="0">
                          <a:latin typeface="微软雅黑" panose="020B0503020204020204" pitchFamily="34" charset="-122"/>
                          <a:ea typeface="微软雅黑" panose="020B0503020204020204" pitchFamily="34" charset="-122"/>
                        </a:rPr>
                        <a:t>日期：        年     月     日</a:t>
                      </a:r>
                      <a:r>
                        <a:rPr lang="zh-CN" altLang="en-US" sz="1400" b="1" dirty="0" smtClean="0">
                          <a:latin typeface="微软雅黑" panose="020B0503020204020204" pitchFamily="34" charset="-122"/>
                          <a:ea typeface="微软雅黑" panose="020B0503020204020204" pitchFamily="34" charset="-122"/>
                        </a:rPr>
                        <a:t>              </a:t>
                      </a:r>
                      <a:endParaRPr lang="zh-CN" altLang="en-US" sz="1400" b="1" dirty="0">
                        <a:latin typeface="微软雅黑" panose="020B0503020204020204" pitchFamily="34" charset="-122"/>
                        <a:ea typeface="微软雅黑" panose="020B0503020204020204" pitchFamily="34" charset="-122"/>
                      </a:endParaRPr>
                    </a:p>
                  </a:txBody>
                  <a:tcPr marL="91431" marR="91431" marT="45675" marB="456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ustDataLst>
      <p:tags r:id="rId1"/>
    </p:custDataLst>
  </p:cSld>
  <p:clrMapOvr>
    <a:masterClrMapping/>
  </p:clrMapOvr>
  <p:transition>
    <p:random/>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10.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1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1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1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14.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15.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1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1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18.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19.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20.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2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2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2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24.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25.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2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2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28.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29.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30.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3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3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3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34.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35.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3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3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38.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39.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4.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40.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4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4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4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44.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45.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4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4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48.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49.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5.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50.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5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5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5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54.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55.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8.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ags/tag9.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59"/>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暗香扑面">
  <a:themeElements>
    <a:clrScheme name="暗香扑面">
      <a:dk1>
        <a:sysClr val="windowText" lastClr="000000"/>
      </a:dk1>
      <a:lt1>
        <a:sysClr val="window" lastClr="FFFFFF"/>
      </a:lt1>
      <a:dk2>
        <a:srgbClr val="2F2F2F"/>
      </a:dk2>
      <a:lt2>
        <a:srgbClr val="FFFFF4"/>
      </a:lt2>
      <a:accent1>
        <a:srgbClr val="918415"/>
      </a:accent1>
      <a:accent2>
        <a:srgbClr val="C47546"/>
      </a:accent2>
      <a:accent3>
        <a:srgbClr val="AFB591"/>
      </a:accent3>
      <a:accent4>
        <a:srgbClr val="B9945B"/>
      </a:accent4>
      <a:accent5>
        <a:srgbClr val="85ADBC"/>
      </a:accent5>
      <a:accent6>
        <a:srgbClr val="E5B440"/>
      </a:accent6>
      <a:hlink>
        <a:srgbClr val="00D5D5"/>
      </a:hlink>
      <a:folHlink>
        <a:srgbClr val="DD00DD"/>
      </a:folHlink>
    </a:clrScheme>
    <a:fontScheme name="暗香扑面">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majorFont>
      <a:minorFont>
        <a:latin typeface="Franklin Gothic Book"/>
        <a:ea typeface=""/>
        <a:cs typeface=""/>
        <a:font script="Jpan" typeface="HG創英角ｺﾞｼｯｸUB"/>
        <a:font script="Hang" typeface="맑은 고딕"/>
        <a:font script="Hans" typeface="黑体"/>
        <a:font script="Hant" typeface="新細明體"/>
        <a:font script="Arab" typeface="Arial"/>
        <a:font script="Hebr" typeface="Arial"/>
        <a:font script="Thai" typeface="Cordian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暗香扑面">
      <a:fillStyleLst>
        <a:solidFill>
          <a:schemeClr val="phClr"/>
        </a:solidFill>
        <a:gradFill rotWithShape="1">
          <a:gsLst>
            <a:gs pos="0">
              <a:schemeClr val="phClr">
                <a:tint val="98000"/>
                <a:satMod val="220000"/>
              </a:schemeClr>
            </a:gs>
            <a:gs pos="31000">
              <a:schemeClr val="phClr">
                <a:tint val="30000"/>
                <a:satMod val="150000"/>
              </a:schemeClr>
            </a:gs>
            <a:gs pos="91000">
              <a:schemeClr val="phClr">
                <a:tint val="96000"/>
              </a:schemeClr>
            </a:gs>
          </a:gsLst>
          <a:path path="circle">
            <a:fillToRect l="50000" t="150000" r="50000"/>
          </a:path>
        </a:gradFill>
        <a:blipFill>
          <a:blip xmlns:r="http://schemas.openxmlformats.org/officeDocument/2006/relationships" r:embed="rId1">
            <a:duotone>
              <a:schemeClr val="phClr">
                <a:shade val="28000"/>
                <a:satMod val="100000"/>
              </a:schemeClr>
              <a:schemeClr val="phClr">
                <a:tint val="100000"/>
                <a:satMod val="200000"/>
              </a:schemeClr>
            </a:duotone>
          </a:blip>
          <a:tile tx="0" ty="0" sx="80000" sy="80000" flip="none" algn="tl"/>
        </a:blipFill>
      </a:fillStyleLst>
      <a:lnStyleLst>
        <a:ln w="12700" cap="flat" cmpd="sng" algn="ctr">
          <a:solidFill>
            <a:schemeClr val="phClr"/>
          </a:solidFill>
          <a:prstDash val="solid"/>
        </a:ln>
        <a:ln w="25400" cap="flat" cmpd="sng" algn="ctr">
          <a:solidFill>
            <a:schemeClr val="phClr"/>
          </a:solidFill>
          <a:prstDash val="solid"/>
        </a:ln>
        <a:ln w="38100" cap="flat" cmpd="dbl" algn="ctr">
          <a:solidFill>
            <a:schemeClr val="phClr"/>
          </a:solidFill>
          <a:prstDash val="solid"/>
        </a:ln>
      </a:lnStyleLst>
      <a:effectStyleLst>
        <a:effectStyle>
          <a:effectLst>
            <a:glow rad="63500">
              <a:schemeClr val="phClr">
                <a:alpha val="45000"/>
                <a:satMod val="110000"/>
              </a:schemeClr>
            </a:glow>
          </a:effectLst>
        </a:effectStyle>
        <a:effectStyle>
          <a:effectLst>
            <a:outerShdw blurRad="34925" dist="31750" dir="5400000" algn="tl" rotWithShape="0">
              <a:srgbClr val="000000">
                <a:alpha val="50000"/>
              </a:srgbClr>
            </a:outerShdw>
          </a:effectLst>
          <a:scene3d>
            <a:camera prst="orthographicFront">
              <a:rot lat="0" lon="0" rev="0"/>
            </a:camera>
            <a:lightRig rig="flood" dir="t">
              <a:rot lat="0" lon="0" rev="5400000"/>
            </a:lightRig>
          </a:scene3d>
          <a:sp3d contourW="9525" prstMaterial="dkEdge">
            <a:bevelT w="12000" h="24150"/>
            <a:contourClr>
              <a:schemeClr val="phClr">
                <a:satMod val="110000"/>
              </a:schemeClr>
            </a:contourClr>
          </a:sp3d>
        </a:effectStyle>
        <a:effectStyle>
          <a:effectLst>
            <a:outerShdw blurRad="50800" dist="31750" dir="5400000" algn="tl" rotWithShape="0">
              <a:srgbClr val="000000">
                <a:alpha val="50000"/>
              </a:srgbClr>
            </a:outerShdw>
          </a:effectLst>
          <a:scene3d>
            <a:camera prst="orthographicFront">
              <a:rot lat="0" lon="0" rev="0"/>
            </a:camera>
            <a:lightRig rig="flood" dir="t">
              <a:rot lat="0" lon="0" rev="5400000"/>
            </a:lightRig>
          </a:scene3d>
          <a:sp3d contourW="18700" prstMaterial="dkEdge">
            <a:bevelT w="44450" h="80600"/>
            <a:contourClr>
              <a:schemeClr val="phClr">
                <a:satMod val="110000"/>
              </a:schemeClr>
            </a:contourClr>
          </a:sp3d>
        </a:effectStyle>
      </a:effectStyleLst>
      <a:bgFillStyleLst>
        <a:solidFill>
          <a:schemeClr val="phClr"/>
        </a:solidFill>
        <a:gradFill rotWithShape="1">
          <a:gsLst>
            <a:gs pos="0">
              <a:schemeClr val="phClr">
                <a:shade val="70000"/>
                <a:satMod val="1000000"/>
              </a:schemeClr>
            </a:gs>
            <a:gs pos="31000">
              <a:schemeClr val="phClr">
                <a:shade val="85000"/>
                <a:satMod val="450000"/>
              </a:schemeClr>
            </a:gs>
            <a:gs pos="100000">
              <a:schemeClr val="phClr">
                <a:tint val="70000"/>
                <a:satMod val="300000"/>
              </a:schemeClr>
            </a:gs>
          </a:gsLst>
          <a:path path="circle">
            <a:fillToRect l="50000" t="150000" r="50000"/>
          </a:path>
        </a:gradFill>
        <a:blipFill>
          <a:blip xmlns:r="http://schemas.openxmlformats.org/officeDocument/2006/relationships" r:embed="rId2">
            <a:duotone>
              <a:schemeClr val="phClr">
                <a:tint val="100000"/>
                <a:shade val="70000"/>
                <a:hueMod val="100000"/>
                <a:satMod val="100000"/>
              </a:schemeClr>
              <a:schemeClr val="phClr">
                <a:tint val="90000"/>
                <a:shade val="100000"/>
                <a:hueMod val="100000"/>
                <a:satMod val="100000"/>
              </a:schemeClr>
            </a:duotone>
          </a:blip>
          <a:stretch>
            <a:fillRect/>
          </a:stretch>
        </a:blip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3C1DA"/>
      </a:accent5>
      <a:accent6>
        <a:srgbClr val="AC4744"/>
      </a:accent6>
      <a:hlink>
        <a:srgbClr val="0000FF"/>
      </a:hlink>
      <a:folHlink>
        <a:srgbClr val="800080"/>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3C1DA"/>
      </a:accent5>
      <a:accent6>
        <a:srgbClr val="AC4744"/>
      </a:accent6>
      <a:hlink>
        <a:srgbClr val="0000FF"/>
      </a:hlink>
      <a:folHlink>
        <a:srgbClr val="800080"/>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Fan</Template>
  <TotalTime>879</TotalTime>
  <Words>11231</Words>
  <Application>Microsoft Office PowerPoint</Application>
  <PresentationFormat>全屏显示(4:3)</PresentationFormat>
  <Paragraphs>1251</Paragraphs>
  <Slides>140</Slides>
  <Notes>2</Notes>
  <HiddenSlides>0</HiddenSlides>
  <MMClips>0</MMClips>
  <ScaleCrop>false</ScaleCrop>
  <HeadingPairs>
    <vt:vector size="4" baseType="variant">
      <vt:variant>
        <vt:lpstr>主题</vt:lpstr>
      </vt:variant>
      <vt:variant>
        <vt:i4>1</vt:i4>
      </vt:variant>
      <vt:variant>
        <vt:lpstr>幻灯片标题</vt:lpstr>
      </vt:variant>
      <vt:variant>
        <vt:i4>140</vt:i4>
      </vt:variant>
    </vt:vector>
  </HeadingPairs>
  <TitlesOfParts>
    <vt:vector size="141" baseType="lpstr">
      <vt:lpstr>暗香扑面</vt:lpstr>
      <vt:lpstr>科技计划管理改革与实践</vt:lpstr>
      <vt:lpstr>PowerPoint 演示文稿</vt:lpstr>
      <vt:lpstr>PowerPoint 演示文稿</vt:lpstr>
      <vt:lpstr>PowerPoint 演示文稿</vt:lpstr>
      <vt:lpstr>PowerPoint 演示文稿</vt:lpstr>
      <vt:lpstr>PowerPoint 演示文稿</vt:lpstr>
      <vt:lpstr>主要改革任务</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三、自治区科技计划管理改革进展        及近期主要工作         </vt:lpstr>
      <vt:lpstr>  </vt:lpstr>
      <vt:lpstr>PowerPoint 演示文稿</vt:lpstr>
      <vt:lpstr>PowerPoint 演示文稿</vt:lpstr>
      <vt:lpstr>PowerPoint 演示文稿</vt:lpstr>
      <vt:lpstr>PowerPoint 演示文稿</vt:lpstr>
      <vt:lpstr>小结上面8项工作进度：</vt:lpstr>
      <vt:lpstr>（七）自治区科技计划管理改革近期工作要点</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4、指南主要框架内容：</vt:lpstr>
      <vt:lpstr>PowerPoint 演示文稿</vt:lpstr>
      <vt:lpstr>PowerPoint 演示文稿</vt:lpstr>
      <vt:lpstr>PowerPoint 演示文稿</vt:lpstr>
      <vt:lpstr>PowerPoint 演示文稿</vt:lpstr>
      <vt:lpstr>（二）如何申报科技计划项目 </vt:lpstr>
      <vt:lpstr>PowerPoint 演示文稿</vt:lpstr>
      <vt:lpstr>PowerPoint 演示文稿</vt:lpstr>
      <vt:lpstr>★  一般不支持的项目类型</vt:lpstr>
      <vt:lpstr>PowerPoint 演示文稿</vt:lpstr>
      <vt:lpstr>PowerPoint 演示文稿</vt:lpstr>
      <vt:lpstr>1. 申请书的内容</vt:lpstr>
      <vt:lpstr>PowerPoint 演示文稿</vt:lpstr>
      <vt:lpstr>PowerPoint 演示文稿</vt:lpstr>
      <vt:lpstr>PowerPoint 演示文稿</vt:lpstr>
      <vt:lpstr>PowerPoint 演示文稿</vt:lpstr>
      <vt:lpstr>PowerPoint 演示文稿</vt:lpstr>
      <vt:lpstr>PowerPoint 演示文稿</vt:lpstr>
      <vt:lpstr>★  特别提醒：注意细节</vt:lpstr>
      <vt:lpstr>★一份好的项目申报书应具备以下特点</vt:lpstr>
      <vt:lpstr>PowerPoint 演示文稿</vt:lpstr>
      <vt:lpstr>PowerPoint 演示文稿</vt:lpstr>
      <vt:lpstr>★  项目申报不成功的部分原因</vt:lpstr>
      <vt:lpstr>小结：</vt:lpstr>
      <vt:lpstr>PowerPoint 演示文稿</vt:lpstr>
      <vt:lpstr>PowerPoint 演示文稿</vt:lpstr>
      <vt:lpstr>PowerPoint 演示文稿</vt:lpstr>
      <vt:lpstr>PowerPoint 演示文稿</vt:lpstr>
      <vt:lpstr>PowerPoint 演示文稿</vt:lpstr>
      <vt:lpstr>PowerPoint 演示文稿</vt:lpstr>
      <vt:lpstr>小结，上一部分一起了解申报项目的要求</vt:lpstr>
      <vt:lpstr>（八）申报材料的形式审查</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广西科技计划项目结题管理办法（试行） （桂科计字〔2016〕462号）要点解读</vt:lpstr>
      <vt:lpstr>广西科技计划项目结题管理办法（试行） （桂科计字〔2016〕462号）要点解读</vt:lpstr>
      <vt:lpstr>广西科技计划项目结题管理办法（试行） （桂科计字〔2016〕462号）要点解读</vt:lpstr>
      <vt:lpstr>广西科技计划项目结题管理办法（试行） （桂科计字〔2016〕462号）要点解读</vt:lpstr>
      <vt:lpstr>广西科技计划项目结题管理办法（试行） （桂科计字〔2016〕462号）要点解读</vt:lpstr>
      <vt:lpstr>广西科技计划项目结题管理办法（试行） （桂科计字〔2016〕462号）要点解读</vt:lpstr>
      <vt:lpstr>广西科技计划项目结题管理办法（试行） （桂科计字〔2016〕462号）要点解读</vt:lpstr>
      <vt:lpstr>广西科技计划项目结题管理办法（试行） （桂科计字〔2016〕462号）要点解读</vt:lpstr>
      <vt:lpstr>广西科技计划项目结题管理办法（试行） （桂科计字〔2016〕462号）要点解读</vt:lpstr>
      <vt:lpstr>广西科技计划项目结题管理办法（试行） （桂科计字〔2016〕462号）要点解读</vt:lpstr>
      <vt:lpstr>广西科技计划项目结题管理办法（试行） （桂科计字〔2016〕462号）要点解读</vt:lpstr>
      <vt:lpstr>广西科技计划项目结题管理办法（试行） （桂科计字〔2016〕462号）要点解读</vt:lpstr>
      <vt:lpstr>广西科技计划项目结题管理办法（试行） （桂科计字〔2016〕462号）要点解读</vt:lpstr>
      <vt:lpstr>广西科技计划项目结题管理办法（试行） （桂科计字〔2016〕462号）要点解读</vt:lpstr>
      <vt:lpstr>广西科技计划项目结题管理办法（试行） （桂科计字〔2016〕462号）要点解读</vt:lpstr>
      <vt:lpstr>广西科技计划项目结题管理办法（试行） （桂科计字〔2016〕462号）要点解读</vt:lpstr>
      <vt:lpstr>广西科技计划项目结题管理办法（试行） （桂科计字〔2016〕462号）要点解读</vt:lpstr>
      <vt:lpstr>广西科技计划项目结题管理办法（试行） （桂科计字〔2016〕462号）要点解读</vt:lpstr>
      <vt:lpstr>修订后管理办法亮点</vt:lpstr>
      <vt:lpstr>PowerPoint 演示文稿</vt:lpstr>
      <vt:lpstr>PowerPoint 演示文稿</vt:lpstr>
      <vt:lpstr>PowerPoint 演示文稿</vt:lpstr>
      <vt:lpstr>PowerPoint 演示文稿</vt:lpstr>
      <vt:lpstr>PowerPoint 演示文稿</vt:lpstr>
      <vt:lpstr>谢谢大家！</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新时期我国科技发展战略和对策 </dc:title>
  <dc:creator>liuyy</dc:creator>
  <cp:lastModifiedBy>广西科技信息网络中心</cp:lastModifiedBy>
  <cp:revision>2733</cp:revision>
  <dcterms:created xsi:type="dcterms:W3CDTF">2005-05-11T11:48:35Z</dcterms:created>
  <dcterms:modified xsi:type="dcterms:W3CDTF">2017-03-10T09:56:06Z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2052-10.1.0.6159</vt:lpwstr>
  </property>
</Properties>
</file>