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648" r:id="rId3"/>
    <p:sldId id="647" r:id="rId5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514" y="62"/>
      </p:cViewPr>
      <p:guideLst>
        <p:guide orient="horz" pos="215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gs" Target="tags/tag10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AB90C1-C78A-47D9-AAEC-AF255F32986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F8A38D-6B6D-42C7-8F0A-0CA454A57BC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9743CD7-97CD-4F57-B351-69A253B17F80}" type="slidenum"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70724-1295-42F6-B5EA-9BE7816997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8FBD8-5D55-4600-9F8A-559DF6C259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70724-1295-42F6-B5EA-9BE7816997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8FBD8-5D55-4600-9F8A-559DF6C259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70724-1295-42F6-B5EA-9BE7816997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8FBD8-5D55-4600-9F8A-559DF6C259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12192000" cy="6856412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337500" y="279730"/>
            <a:ext cx="11517001" cy="6298541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rtlCol="0" anchor="ctr"/>
          <a:lstStyle/>
          <a:p>
            <a:pPr algn="ctr"/>
            <a:endParaRPr lang="zh-CN" altLang="en-US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2000">
        <p14:gallery dir="l"/>
      </p:transition>
    </mc:Choice>
    <mc:Fallback>
      <p:transition spd="slow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70724-1295-42F6-B5EA-9BE7816997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8FBD8-5D55-4600-9F8A-559DF6C259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70724-1295-42F6-B5EA-9BE7816997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8FBD8-5D55-4600-9F8A-559DF6C259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70724-1295-42F6-B5EA-9BE7816997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8FBD8-5D55-4600-9F8A-559DF6C259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70724-1295-42F6-B5EA-9BE7816997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8FBD8-5D55-4600-9F8A-559DF6C259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70724-1295-42F6-B5EA-9BE7816997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8FBD8-5D55-4600-9F8A-559DF6C259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70724-1295-42F6-B5EA-9BE7816997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8FBD8-5D55-4600-9F8A-559DF6C259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70724-1295-42F6-B5EA-9BE7816997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8FBD8-5D55-4600-9F8A-559DF6C259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70724-1295-42F6-B5EA-9BE7816997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8FBD8-5D55-4600-9F8A-559DF6C259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70724-1295-42F6-B5EA-9BE7816997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8FBD8-5D55-4600-9F8A-559DF6C259C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9.xml"/><Relationship Id="rId7" Type="http://schemas.openxmlformats.org/officeDocument/2006/relationships/tags" Target="../tags/tag8.xml"/><Relationship Id="rId6" Type="http://schemas.openxmlformats.org/officeDocument/2006/relationships/image" Target="../media/image5.png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2" Type="http://schemas.openxmlformats.org/officeDocument/2006/relationships/slideLayout" Target="../slideLayouts/slideLayout1.xml"/><Relationship Id="rId11" Type="http://schemas.openxmlformats.org/officeDocument/2006/relationships/image" Target="../media/image8.png"/><Relationship Id="rId10" Type="http://schemas.openxmlformats.org/officeDocument/2006/relationships/image" Target="../media/image7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23917" y="261734"/>
            <a:ext cx="3705158" cy="633453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rtlCol="0"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FFFFFF"/>
              </a:solidFill>
              <a:latin typeface="思源黑体 CN Light" pitchFamily="34" charset="-122"/>
              <a:ea typeface="思源黑体 CN Light" pitchFamily="34" charset="-122"/>
            </a:endParaRPr>
          </a:p>
        </p:txBody>
      </p:sp>
      <p:grpSp>
        <p:nvGrpSpPr>
          <p:cNvPr id="2" name="组合 1"/>
          <p:cNvGrpSpPr>
            <a:grpSpLocks noChangeAspect="1"/>
          </p:cNvGrpSpPr>
          <p:nvPr/>
        </p:nvGrpSpPr>
        <p:grpSpPr>
          <a:xfrm>
            <a:off x="4478609" y="570865"/>
            <a:ext cx="7232058" cy="2338601"/>
            <a:chOff x="6162324" y="2327783"/>
            <a:chExt cx="4756700" cy="1413548"/>
          </a:xfrm>
        </p:grpSpPr>
        <p:grpSp>
          <p:nvGrpSpPr>
            <p:cNvPr id="26" name="组合 25"/>
            <p:cNvGrpSpPr/>
            <p:nvPr/>
          </p:nvGrpSpPr>
          <p:grpSpPr>
            <a:xfrm>
              <a:off x="6162324" y="2327783"/>
              <a:ext cx="4756700" cy="897304"/>
              <a:chOff x="4533870" y="1463173"/>
              <a:chExt cx="4756700" cy="897304"/>
            </a:xfrm>
          </p:grpSpPr>
          <p:sp>
            <p:nvSpPr>
              <p:cNvPr id="27" name="圆角矩形 52"/>
              <p:cNvSpPr/>
              <p:nvPr/>
            </p:nvSpPr>
            <p:spPr>
              <a:xfrm>
                <a:off x="4533870" y="1463173"/>
                <a:ext cx="4582092" cy="886625"/>
              </a:xfrm>
              <a:prstGeom prst="rect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rgbClr val="000000">
                      <a:lumMod val="75000"/>
                      <a:lumOff val="25000"/>
                    </a:srgbClr>
                  </a:solidFill>
                  <a:latin typeface="思源黑体 CN Light" pitchFamily="34" charset="-122"/>
                  <a:ea typeface="思源黑体 CN Light" pitchFamily="34" charset="-122"/>
                </a:endParaRPr>
              </a:p>
            </p:txBody>
          </p:sp>
          <p:sp>
            <p:nvSpPr>
              <p:cNvPr id="29" name="文本框 4"/>
              <p:cNvSpPr txBox="1"/>
              <p:nvPr/>
            </p:nvSpPr>
            <p:spPr>
              <a:xfrm>
                <a:off x="4903075" y="1486902"/>
                <a:ext cx="4387495" cy="8735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9200" fontAlgn="base">
                  <a:spcBef>
                    <a:spcPts val="500"/>
                  </a:spcBef>
                  <a:spcAft>
                    <a:spcPct val="0"/>
                  </a:spcAft>
                </a:pPr>
                <a:r>
                  <a:rPr lang="zh-CN" altLang="en-US" sz="2000" b="1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访问方式</a:t>
                </a:r>
                <a:r>
                  <a:rPr lang="en-US" altLang="zh-CN" sz="2000" b="1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r>
                  <a:rPr lang="zh-CN" altLang="en-US" sz="2000" b="1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：</a:t>
                </a:r>
                <a:r>
                  <a:rPr lang="zh-CN" altLang="en-US" sz="2000" b="1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微信搜索“</a:t>
                </a:r>
                <a:r>
                  <a:rPr lang="zh-CN" altLang="en-US" sz="2000" b="1" dirty="0">
                    <a:solidFill>
                      <a:srgbClr val="FF0000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柳州职业技术大学</a:t>
                </a:r>
                <a:r>
                  <a:rPr lang="zh-CN" altLang="en-US" sz="2000" b="1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”公众号并关注，从“</a:t>
                </a:r>
                <a:r>
                  <a:rPr lang="zh-CN" altLang="en-US" sz="2000" b="1" dirty="0">
                    <a:solidFill>
                      <a:srgbClr val="FF0000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微校园</a:t>
                </a:r>
                <a:r>
                  <a:rPr lang="zh-CN" altLang="en-US" sz="2000" b="1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”--“</a:t>
                </a:r>
                <a:r>
                  <a:rPr lang="zh-CN" altLang="en-US" sz="2000" b="1" dirty="0">
                    <a:solidFill>
                      <a:srgbClr val="FF0000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智慧门岗</a:t>
                </a:r>
                <a:r>
                  <a:rPr lang="zh-CN" altLang="en-US" sz="2000" b="1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”发起访问</a:t>
                </a:r>
                <a:br>
                  <a:rPr lang="zh-CN" altLang="en-US" sz="2000" b="1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2000" b="1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访问方式</a:t>
                </a:r>
                <a:r>
                  <a:rPr lang="en-US" altLang="zh-CN" sz="2000" b="1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2</a:t>
                </a:r>
                <a:r>
                  <a:rPr lang="zh-CN" altLang="en-US" sz="2000" b="1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：</a:t>
                </a:r>
                <a:r>
                  <a:rPr lang="zh-CN" altLang="en-US" sz="2000" b="1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  <a:sym typeface="+mn-ea"/>
                  </a:rPr>
                  <a:t>微信搜索“</a:t>
                </a:r>
                <a:r>
                  <a:rPr lang="zh-CN" altLang="en-US" sz="2000" b="1" dirty="0">
                    <a:solidFill>
                      <a:srgbClr val="FF0000"/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  <a:sym typeface="+mn-ea"/>
                  </a:rPr>
                  <a:t>智安云防</a:t>
                </a:r>
                <a:r>
                  <a:rPr lang="zh-CN" altLang="en-US" sz="2000" b="1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  <a:sym typeface="+mn-ea"/>
                  </a:rPr>
                  <a:t>”小程序</a:t>
                </a:r>
                <a:endParaRPr lang="zh-CN" altLang="en-US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defTabSz="12192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000" b="1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访问方式3：</a:t>
                </a:r>
                <a:r>
                  <a:rPr lang="zh-CN" altLang="en-US" sz="2000" b="1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  <a:sym typeface="+mn-ea"/>
                  </a:rPr>
                  <a:t>扫描二维码</a:t>
                </a:r>
                <a:r>
                  <a:rPr lang="zh-CN" altLang="en-US" sz="2800" b="1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endParaRPr lang="zh-CN" altLang="en-US" sz="28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6" name="圆角矩形 52"/>
            <p:cNvSpPr/>
            <p:nvPr/>
          </p:nvSpPr>
          <p:spPr>
            <a:xfrm>
              <a:off x="6176868" y="3272789"/>
              <a:ext cx="4427287" cy="468542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>
                    <a:lumMod val="75000"/>
                    <a:lumOff val="25000"/>
                  </a:srgbClr>
                </a:solidFill>
                <a:latin typeface="思源黑体 CN Light" pitchFamily="34" charset="-122"/>
                <a:ea typeface="思源黑体 CN Light" pitchFamily="34" charset="-122"/>
              </a:endParaRPr>
            </a:p>
          </p:txBody>
        </p:sp>
        <p:sp>
          <p:nvSpPr>
            <p:cNvPr id="42" name="文本框 12"/>
            <p:cNvSpPr txBox="1"/>
            <p:nvPr/>
          </p:nvSpPr>
          <p:spPr>
            <a:xfrm>
              <a:off x="6538888" y="3348504"/>
              <a:ext cx="4024063" cy="2410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点击“个人中心”微信授权</a:t>
              </a:r>
              <a:endParaRPr lang="zh-CN" altLang="en-US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02"/>
          <p:cNvSpPr txBox="1"/>
          <p:nvPr>
            <p:custDataLst>
              <p:tags r:id="rId1"/>
            </p:custDataLst>
          </p:nvPr>
        </p:nvSpPr>
        <p:spPr>
          <a:xfrm>
            <a:off x="1117711" y="610383"/>
            <a:ext cx="1980360" cy="560663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spc="300" dirty="0">
                <a:ln w="19050">
                  <a:noFill/>
                  <a:prstDash val="solid"/>
                </a:ln>
                <a:solidFill>
                  <a:srgbClr val="FFFFFF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</a:rPr>
              <a:t>智慧门岗</a:t>
            </a:r>
            <a:endParaRPr lang="en-US" altLang="zh-CN" sz="7200" spc="300" dirty="0">
              <a:ln w="19050">
                <a:noFill/>
                <a:prstDash val="solid"/>
              </a:ln>
              <a:solidFill>
                <a:srgbClr val="FFFFFF"/>
              </a:solidFill>
              <a:latin typeface="庞门正道标题体" panose="02010600030101010101" pitchFamily="2" charset="-122"/>
              <a:ea typeface="庞门正道标题体" panose="02010600030101010101" pitchFamily="2" charset="-122"/>
            </a:endParaRPr>
          </a:p>
          <a:p>
            <a:pPr algn="ctr" defTabSz="12192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spc="300" dirty="0">
                <a:ln w="19050">
                  <a:noFill/>
                  <a:prstDash val="solid"/>
                </a:ln>
                <a:solidFill>
                  <a:srgbClr val="FFFFFF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</a:rPr>
              <a:t>操作指引</a:t>
            </a:r>
            <a:endParaRPr lang="zh-CN" altLang="en-US" sz="4000" dirty="0">
              <a:solidFill>
                <a:srgbClr val="FFFFFF"/>
              </a:solidFill>
              <a:latin typeface="庞门正道标题体" panose="02010600030101010101" pitchFamily="2" charset="-122"/>
              <a:ea typeface="庞门正道标题体" panose="02010600030101010101" pitchFamily="2" charset="-122"/>
            </a:endParaRPr>
          </a:p>
        </p:txBody>
      </p:sp>
      <p:sp>
        <p:nvSpPr>
          <p:cNvPr id="35" name="MH_Number_1"/>
          <p:cNvSpPr/>
          <p:nvPr>
            <p:custDataLst>
              <p:tags r:id="rId2"/>
            </p:custDataLst>
          </p:nvPr>
        </p:nvSpPr>
        <p:spPr>
          <a:xfrm rot="413314">
            <a:off x="4512780" y="572146"/>
            <a:ext cx="596568" cy="601789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rgbClr val="2BCDE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字魂35号-经典雅黑" panose="02000000000000000000" pitchFamily="2" charset="-122"/>
                <a:ea typeface="字魂35号-经典雅黑" panose="02000000000000000000" pitchFamily="2" charset="-122"/>
                <a:cs typeface="Times New Roman" panose="02020603050405020304" pitchFamily="18" charset="0"/>
                <a:sym typeface="字魂35号-经典雅黑" panose="02000000000000000000" pitchFamily="2" charset="-122"/>
              </a:rPr>
              <a:t>1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字魂35号-经典雅黑" panose="02000000000000000000" pitchFamily="2" charset="-122"/>
              <a:ea typeface="字魂35号-经典雅黑" panose="02000000000000000000" pitchFamily="2" charset="-122"/>
              <a:cs typeface="Times New Roman" panose="02020603050405020304" pitchFamily="18" charset="0"/>
              <a:sym typeface="字魂35号-经典雅黑" panose="02000000000000000000" pitchFamily="2" charset="-122"/>
            </a:endParaRPr>
          </a:p>
        </p:txBody>
      </p:sp>
      <p:sp>
        <p:nvSpPr>
          <p:cNvPr id="43" name="MH_Number_2"/>
          <p:cNvSpPr/>
          <p:nvPr>
            <p:custDataLst>
              <p:tags r:id="rId3"/>
            </p:custDataLst>
          </p:nvPr>
        </p:nvSpPr>
        <p:spPr>
          <a:xfrm rot="413314">
            <a:off x="4443004" y="2172761"/>
            <a:ext cx="576000" cy="576000"/>
          </a:xfrm>
          <a:custGeom>
            <a:avLst/>
            <a:gdLst>
              <a:gd name="connsiteX0" fmla="*/ 45161 w 370245"/>
              <a:gd name="connsiteY0" fmla="*/ 39273 h 400731"/>
              <a:gd name="connsiteX1" fmla="*/ 370245 w 370245"/>
              <a:gd name="connsiteY1" fmla="*/ 0 h 400731"/>
              <a:gd name="connsiteX2" fmla="*/ 325083 w 370245"/>
              <a:gd name="connsiteY2" fmla="*/ 361458 h 400731"/>
              <a:gd name="connsiteX3" fmla="*/ 0 w 370245"/>
              <a:gd name="connsiteY3" fmla="*/ 400731 h 40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5" h="400731">
                <a:moveTo>
                  <a:pt x="45161" y="39273"/>
                </a:moveTo>
                <a:lnTo>
                  <a:pt x="370245" y="0"/>
                </a:lnTo>
                <a:lnTo>
                  <a:pt x="325083" y="361458"/>
                </a:lnTo>
                <a:lnTo>
                  <a:pt x="0" y="400731"/>
                </a:lnTo>
                <a:close/>
              </a:path>
            </a:pathLst>
          </a:custGeom>
          <a:solidFill>
            <a:srgbClr val="7159F3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字魂35号-经典雅黑" panose="02000000000000000000" pitchFamily="2" charset="-122"/>
                <a:ea typeface="字魂35号-经典雅黑" panose="02000000000000000000" pitchFamily="2" charset="-122"/>
                <a:cs typeface="Times New Roman" panose="02020603050405020304" pitchFamily="18" charset="0"/>
                <a:sym typeface="字魂35号-经典雅黑" panose="02000000000000000000" pitchFamily="2" charset="-122"/>
              </a:rPr>
              <a:t>2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字魂35号-经典雅黑" panose="02000000000000000000" pitchFamily="2" charset="-122"/>
              <a:ea typeface="字魂35号-经典雅黑" panose="02000000000000000000" pitchFamily="2" charset="-122"/>
              <a:cs typeface="Times New Roman" panose="02020603050405020304" pitchFamily="18" charset="0"/>
              <a:sym typeface="字魂35号-经典雅黑" panose="02000000000000000000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8308" y="3124967"/>
            <a:ext cx="1988390" cy="2785173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1521440" y="27305"/>
            <a:ext cx="521970" cy="5829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</a:rPr>
              <a:t>1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1254" y="3124777"/>
            <a:ext cx="2525204" cy="252520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411470" y="5846445"/>
            <a:ext cx="31870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扫描二维码登陆</a:t>
            </a:r>
            <a:endParaRPr lang="en-US" altLang="zh-CN" b="1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箭头: V 形 35"/>
          <p:cNvSpPr/>
          <p:nvPr/>
        </p:nvSpPr>
        <p:spPr>
          <a:xfrm>
            <a:off x="2704909" y="3551866"/>
            <a:ext cx="271145" cy="370840"/>
          </a:xfrm>
          <a:prstGeom prst="chevron">
            <a:avLst/>
          </a:prstGeom>
          <a:solidFill>
            <a:srgbClr val="189E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/>
          <a:srcRect t="5522" b="3541"/>
          <a:stretch>
            <a:fillRect/>
          </a:stretch>
        </p:blipFill>
        <p:spPr>
          <a:xfrm>
            <a:off x="9765369" y="2116168"/>
            <a:ext cx="1910068" cy="3627365"/>
          </a:xfrm>
          <a:prstGeom prst="rect">
            <a:avLst/>
          </a:prstGeom>
        </p:spPr>
      </p:pic>
      <p:sp>
        <p:nvSpPr>
          <p:cNvPr id="44" name="箭头: V 形 43"/>
          <p:cNvSpPr/>
          <p:nvPr>
            <p:custDataLst>
              <p:tags r:id="rId2"/>
            </p:custDataLst>
          </p:nvPr>
        </p:nvSpPr>
        <p:spPr>
          <a:xfrm>
            <a:off x="9449874" y="3551866"/>
            <a:ext cx="271145" cy="370840"/>
          </a:xfrm>
          <a:prstGeom prst="chevron">
            <a:avLst/>
          </a:prstGeom>
          <a:solidFill>
            <a:srgbClr val="189E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48" name="文本框 2"/>
          <p:cNvSpPr txBox="1">
            <a:spLocks noChangeArrowheads="1"/>
          </p:cNvSpPr>
          <p:nvPr/>
        </p:nvSpPr>
        <p:spPr bwMode="auto">
          <a:xfrm>
            <a:off x="153670" y="536575"/>
            <a:ext cx="5058410" cy="70548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spcBef>
                <a:spcPts val="1200"/>
              </a:spcBef>
              <a:spcAft>
                <a:spcPts val="300"/>
              </a:spcAft>
            </a:pPr>
            <a:r>
              <a:rPr lang="en-US" altLang="zh-CN" sz="2000" b="1" kern="100" dirty="0">
                <a:effectLst/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sz="24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访客（拜访人）发起拜访申请</a:t>
            </a:r>
            <a:r>
              <a:rPr lang="zh-CN" altLang="en-US" sz="24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endParaRPr lang="zh-CN" sz="24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9" name="文本框 2"/>
          <p:cNvSpPr txBox="1">
            <a:spLocks noChangeArrowheads="1"/>
          </p:cNvSpPr>
          <p:nvPr/>
        </p:nvSpPr>
        <p:spPr bwMode="auto">
          <a:xfrm>
            <a:off x="1147186" y="1457324"/>
            <a:ext cx="1110238" cy="7392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/>
            <a:r>
              <a:rPr lang="en-US" sz="1400" b="1" kern="100" dirty="0">
                <a:solidFill>
                  <a:srgbClr val="FF0000"/>
                </a:solidFill>
                <a:effectLst/>
                <a:latin typeface="华文隶书" panose="0201080004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sz="11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zh-CN" sz="1200" b="1" kern="100" dirty="0">
                <a:solidFill>
                  <a:srgbClr val="FF0000"/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拜访申请</a:t>
            </a:r>
            <a:endParaRPr lang="zh-CN" sz="11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0" name="文本框 2"/>
          <p:cNvSpPr txBox="1">
            <a:spLocks noChangeArrowheads="1"/>
          </p:cNvSpPr>
          <p:nvPr/>
        </p:nvSpPr>
        <p:spPr bwMode="auto">
          <a:xfrm>
            <a:off x="3268658" y="1458909"/>
            <a:ext cx="1194435" cy="814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/>
            <a:r>
              <a:rPr lang="en-US" sz="1400" b="1" kern="100" dirty="0">
                <a:solidFill>
                  <a:srgbClr val="FF0000"/>
                </a:solidFill>
                <a:effectLst/>
                <a:latin typeface="华文隶书" panose="0201080004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sz="11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zh-CN" sz="1200" b="1" kern="100" dirty="0">
                <a:solidFill>
                  <a:srgbClr val="FF0000"/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选择拜访对象</a:t>
            </a:r>
            <a:endParaRPr lang="zh-CN" sz="11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1" name="文本框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568628" y="1458909"/>
            <a:ext cx="1283702" cy="814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/>
            <a:r>
              <a:rPr lang="en-US" sz="1200" b="1" kern="100" dirty="0">
                <a:solidFill>
                  <a:srgbClr val="FF0000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sz="1200" b="1" kern="100" dirty="0">
              <a:solidFill>
                <a:srgbClr val="FF0000"/>
              </a:solidFill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en-US" sz="1200" b="1" kern="100" dirty="0">
                <a:solidFill>
                  <a:srgbClr val="FF0000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输入受访者电话</a:t>
            </a:r>
            <a:endParaRPr lang="zh-CN" altLang="en-US" sz="1200" b="1" kern="100" dirty="0">
              <a:solidFill>
                <a:srgbClr val="FF0000"/>
              </a:solidFill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2" name="文本框 2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854740" y="1458909"/>
            <a:ext cx="1194435" cy="814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/>
            <a:r>
              <a:rPr lang="en-US" sz="1200" b="1" kern="100" dirty="0">
                <a:solidFill>
                  <a:srgbClr val="FF0000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en-US" sz="1200" b="1" kern="100" dirty="0">
              <a:solidFill>
                <a:srgbClr val="FF0000"/>
              </a:solidFill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en-US" sz="1200" b="1" kern="100" dirty="0">
                <a:solidFill>
                  <a:srgbClr val="FF0000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输入拜访信息</a:t>
            </a:r>
            <a:endParaRPr lang="zh-CN" altLang="en-US" sz="1200" b="1" kern="100" dirty="0">
              <a:solidFill>
                <a:srgbClr val="FF0000"/>
              </a:solidFill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3" name="文本框 2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0051585" y="1458909"/>
            <a:ext cx="1255825" cy="814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/>
            <a:r>
              <a:rPr lang="en-US" sz="1200" b="1" kern="100" dirty="0">
                <a:solidFill>
                  <a:srgbClr val="FF0000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en-US" sz="1200" b="1" kern="100" dirty="0">
              <a:solidFill>
                <a:srgbClr val="FF0000"/>
              </a:solidFill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en-US" sz="1200" b="1" kern="100" dirty="0">
                <a:solidFill>
                  <a:srgbClr val="FF0000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出示二维码验证</a:t>
            </a:r>
            <a:endParaRPr lang="zh-CN" altLang="en-US" sz="1200" b="1" kern="100" dirty="0">
              <a:solidFill>
                <a:srgbClr val="FF0000"/>
              </a:solidFill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078" y="2116169"/>
            <a:ext cx="1978158" cy="4125144"/>
          </a:xfrm>
          <a:prstGeom prst="rect">
            <a:avLst/>
          </a:prstGeom>
        </p:spPr>
      </p:pic>
      <p:sp>
        <p:nvSpPr>
          <p:cNvPr id="43" name="箭头: V 形 42"/>
          <p:cNvSpPr/>
          <p:nvPr>
            <p:custDataLst>
              <p:tags r:id="rId7"/>
            </p:custDataLst>
          </p:nvPr>
        </p:nvSpPr>
        <p:spPr>
          <a:xfrm>
            <a:off x="4999754" y="3551866"/>
            <a:ext cx="271145" cy="370840"/>
          </a:xfrm>
          <a:prstGeom prst="chevron">
            <a:avLst/>
          </a:prstGeom>
          <a:solidFill>
            <a:srgbClr val="189E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42" name="箭头: V 形 41"/>
          <p:cNvSpPr/>
          <p:nvPr>
            <p:custDataLst>
              <p:tags r:id="rId8"/>
            </p:custDataLst>
          </p:nvPr>
        </p:nvSpPr>
        <p:spPr>
          <a:xfrm>
            <a:off x="7212411" y="3551866"/>
            <a:ext cx="271145" cy="370840"/>
          </a:xfrm>
          <a:prstGeom prst="chevron">
            <a:avLst/>
          </a:prstGeom>
          <a:solidFill>
            <a:srgbClr val="189E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2770" y="2039620"/>
            <a:ext cx="2082165" cy="420243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76245" y="2039620"/>
            <a:ext cx="1925955" cy="420116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518400" y="2039620"/>
            <a:ext cx="1978025" cy="420243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1521440" y="27305"/>
            <a:ext cx="521970" cy="5829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4000" b="1" dirty="0">
                <a:solidFill>
                  <a:srgbClr val="FF0000"/>
                </a:solidFill>
              </a:rPr>
              <a:t>2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MH" val="20180903121956"/>
  <p:tag name="MH_LIBRARY" val="CONTENTS"/>
  <p:tag name="MH_TYPE" val="OTHERS"/>
  <p:tag name="ID" val="626773"/>
</p:tagLst>
</file>

<file path=ppt/tags/tag10.xml><?xml version="1.0" encoding="utf-8"?>
<p:tagLst xmlns:p="http://schemas.openxmlformats.org/presentationml/2006/main">
  <p:tag name="COMMONDATA" val="eyJoZGlkIjoiY2EyZWJiZjJiYWVjNzUyY2E1ZTRmYjVmMzVhMjFkNmEifQ=="/>
  <p:tag name="commondata" val="eyJoZGlkIjoiNTczMDgyOTc0ZjQ1YWI2NTg1MjY1NWFiODEwZmY2MGQifQ=="/>
</p:tagLst>
</file>

<file path=ppt/tags/tag2.xml><?xml version="1.0" encoding="utf-8"?>
<p:tagLst xmlns:p="http://schemas.openxmlformats.org/presentationml/2006/main">
  <p:tag name="MH" val="20160830110423"/>
  <p:tag name="MH_LIBRARY" val="CONTENTS"/>
  <p:tag name="MH_TYPE" val="NUMBER"/>
  <p:tag name="ID" val="547130"/>
  <p:tag name="MH_ORDER" val="1"/>
</p:tagLst>
</file>

<file path=ppt/tags/tag3.xml><?xml version="1.0" encoding="utf-8"?>
<p:tagLst xmlns:p="http://schemas.openxmlformats.org/presentationml/2006/main">
  <p:tag name="MH" val="20160830110423"/>
  <p:tag name="MH_LIBRARY" val="CONTENTS"/>
  <p:tag name="MH_TYPE" val="NUMBER"/>
  <p:tag name="ID" val="547130"/>
  <p:tag name="MH_ORDER" val="2"/>
</p:tagLst>
</file>

<file path=ppt/tags/tag4.xml><?xml version="1.0" encoding="utf-8"?>
<p:tagLst xmlns:p="http://schemas.openxmlformats.org/presentationml/2006/main">
  <p:tag name="KSO_WM_DIAGRAM_VIRTUALLY_FRAME" val="{&quot;height&quot;:193.99976377952754,&quot;left&quot;:393.68141732283465,&quot;top&quot;:114.87472440944882,&quot;width&quot;:496.6658267716534}"/>
</p:tagLst>
</file>

<file path=ppt/tags/tag5.xml><?xml version="1.0" encoding="utf-8"?>
<p:tagLst xmlns:p="http://schemas.openxmlformats.org/presentationml/2006/main">
  <p:tag name="KSO_WM_DIAGRAM_VIRTUALLY_FRAME" val="{&quot;height&quot;:193.99976377952754,&quot;left&quot;:393.68141732283465,&quot;top&quot;:114.87472440944882,&quot;width&quot;:496.6658267716534}"/>
</p:tagLst>
</file>

<file path=ppt/tags/tag6.xml><?xml version="1.0" encoding="utf-8"?>
<p:tagLst xmlns:p="http://schemas.openxmlformats.org/presentationml/2006/main">
  <p:tag name="KSO_WM_DIAGRAM_VIRTUALLY_FRAME" val="{&quot;height&quot;:193.99976377952754,&quot;left&quot;:393.68141732283465,&quot;top&quot;:114.87472440944882,&quot;width&quot;:496.6658267716534}"/>
</p:tagLst>
</file>

<file path=ppt/tags/tag7.xml><?xml version="1.0" encoding="utf-8"?>
<p:tagLst xmlns:p="http://schemas.openxmlformats.org/presentationml/2006/main">
  <p:tag name="KSO_WM_DIAGRAM_VIRTUALLY_FRAME" val="{&quot;height&quot;:193.99976377952754,&quot;left&quot;:393.68141732283465,&quot;top&quot;:114.87472440944882,&quot;width&quot;:496.6658267716534}"/>
</p:tagLst>
</file>

<file path=ppt/tags/tag8.xml><?xml version="1.0" encoding="utf-8"?>
<p:tagLst xmlns:p="http://schemas.openxmlformats.org/presentationml/2006/main">
  <p:tag name="KSO_WM_DIAGRAM_VIRTUALLY_FRAME" val="{&quot;height&quot;:193.99976377952754,&quot;left&quot;:393.68141732283465,&quot;top&quot;:114.87472440944882,&quot;width&quot;:496.6658267716534}"/>
</p:tagLst>
</file>

<file path=ppt/tags/tag9.xml><?xml version="1.0" encoding="utf-8"?>
<p:tagLst xmlns:p="http://schemas.openxmlformats.org/presentationml/2006/main">
  <p:tag name="KSO_WM_DIAGRAM_VIRTUALLY_FRAME" val="{&quot;height&quot;:193.99976377952754,&quot;left&quot;:393.68141732283465,&quot;top&quot;:114.87472440944882,&quot;width&quot;:496.6658267716534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</Words>
  <Application>WPS 演示</Application>
  <PresentationFormat>宽屏</PresentationFormat>
  <Paragraphs>35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9" baseType="lpstr">
      <vt:lpstr>Arial</vt:lpstr>
      <vt:lpstr>宋体</vt:lpstr>
      <vt:lpstr>Wingdings</vt:lpstr>
      <vt:lpstr>思源黑体 CN Light</vt:lpstr>
      <vt:lpstr>微软雅黑</vt:lpstr>
      <vt:lpstr>仿宋</vt:lpstr>
      <vt:lpstr>庞门正道标题体</vt:lpstr>
      <vt:lpstr>字魂35号-经典雅黑</vt:lpstr>
      <vt:lpstr>Times New Roman</vt:lpstr>
      <vt:lpstr>等线 Light</vt:lpstr>
      <vt:lpstr>华文隶书</vt:lpstr>
      <vt:lpstr>等线</vt:lpstr>
      <vt:lpstr>黑体</vt:lpstr>
      <vt:lpstr>Arial Unicode MS</vt:lpstr>
      <vt:lpstr>Calibri</vt:lpstr>
      <vt:lpstr>Segoe UI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闵 克东</dc:creator>
  <cp:lastModifiedBy>Administrator</cp:lastModifiedBy>
  <cp:revision>96</cp:revision>
  <dcterms:created xsi:type="dcterms:W3CDTF">2020-11-20T03:28:00Z</dcterms:created>
  <dcterms:modified xsi:type="dcterms:W3CDTF">2024-11-19T02:25:46Z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C036E2EB94D64FA48FA97E2A59C6233D_13</vt:lpwstr>
  </property>
  <property fmtid="{D5CDD505-2E9C-101B-9397-08002B2CF9AE}" pid="3" name="KSOProductBuildVer">
    <vt:lpwstr>2052-12.1.0.18912</vt:lpwstr>
  </property>
</Properties>
</file>